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60" r:id="rId6"/>
    <p:sldId id="259" r:id="rId7"/>
    <p:sldId id="261" r:id="rId8"/>
    <p:sldId id="262" r:id="rId9"/>
    <p:sldId id="281" r:id="rId10"/>
    <p:sldId id="265" r:id="rId11"/>
    <p:sldId id="263" r:id="rId12"/>
    <p:sldId id="266" r:id="rId13"/>
    <p:sldId id="267" r:id="rId14"/>
    <p:sldId id="268" r:id="rId15"/>
    <p:sldId id="269" r:id="rId16"/>
    <p:sldId id="270" r:id="rId17"/>
    <p:sldId id="274" r:id="rId18"/>
    <p:sldId id="272" r:id="rId19"/>
    <p:sldId id="273" r:id="rId20"/>
    <p:sldId id="276" r:id="rId21"/>
    <p:sldId id="277" r:id="rId22"/>
    <p:sldId id="278" r:id="rId23"/>
    <p:sldId id="279" r:id="rId24"/>
    <p:sldId id="275" r:id="rId25"/>
    <p:sldId id="282" r:id="rId26"/>
    <p:sldId id="283" r:id="rId27"/>
    <p:sldId id="284" r:id="rId28"/>
    <p:sldId id="2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8" d="100"/>
          <a:sy n="88" d="100"/>
        </p:scale>
        <p:origin x="126" y="3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35196060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38702589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267733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6632920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08561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42409734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15558515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35616245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26703023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F4C8B-BAAE-4CFE-B6B1-2FB494733404}" type="datetimeFigureOut">
              <a:rPr lang="en-GB" smtClean="0"/>
              <a:t>12/04/2015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8252271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2F4C8B-BAAE-4CFE-B6B1-2FB494733404}" type="datetimeFigureOut">
              <a:rPr lang="en-GB" smtClean="0"/>
              <a:t>12/04/2015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24458687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2F4C8B-BAAE-4CFE-B6B1-2FB494733404}" type="datetimeFigureOut">
              <a:rPr lang="en-GB" smtClean="0"/>
              <a:t>12/04/2015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17315426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2F4C8B-BAAE-4CFE-B6B1-2FB494733404}" type="datetimeFigureOut">
              <a:rPr lang="en-GB" smtClean="0"/>
              <a:t>12/04/2015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10565070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F4C8B-BAAE-4CFE-B6B1-2FB494733404}" type="datetimeFigureOut">
              <a:rPr lang="en-GB" smtClean="0"/>
              <a:t>12/04/2015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17752839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F4C8B-BAAE-4CFE-B6B1-2FB494733404}" type="datetimeFigureOut">
              <a:rPr lang="en-GB" smtClean="0"/>
              <a:t>12/04/2015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9335881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F4C8B-BAAE-4CFE-B6B1-2FB494733404}" type="datetimeFigureOut">
              <a:rPr lang="en-GB" smtClean="0"/>
              <a:t>12/04/2015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C0D45A-5DB5-4B45-BBB9-A20758C710E3}" type="slidenum">
              <a:rPr lang="en-GB" smtClean="0"/>
              <a:t>‹#›</a:t>
            </a:fld>
            <a:endParaRPr lang="en-GB"/>
          </a:p>
        </p:txBody>
      </p:sp>
    </p:spTree>
    <p:extLst>
      <p:ext uri="{BB962C8B-B14F-4D97-AF65-F5344CB8AC3E}">
        <p14:creationId xmlns:p14="http://schemas.microsoft.com/office/powerpoint/2010/main" val="31345395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2F4C8B-BAAE-4CFE-B6B1-2FB494733404}" type="datetimeFigureOut">
              <a:rPr lang="en-GB" smtClean="0"/>
              <a:t>12/04/2015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1C0D45A-5DB5-4B45-BBB9-A20758C710E3}" type="slidenum">
              <a:rPr lang="en-GB" smtClean="0"/>
              <a:t>‹#›</a:t>
            </a:fld>
            <a:endParaRPr lang="en-GB"/>
          </a:p>
        </p:txBody>
      </p:sp>
    </p:spTree>
    <p:extLst>
      <p:ext uri="{BB962C8B-B14F-4D97-AF65-F5344CB8AC3E}">
        <p14:creationId xmlns:p14="http://schemas.microsoft.com/office/powerpoint/2010/main" val="3412043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2.jpg"/><Relationship Id="rId7" Type="http://schemas.openxmlformats.org/officeDocument/2006/relationships/image" Target="../media/image11.jpg"/><Relationship Id="rId2" Type="http://schemas.openxmlformats.org/officeDocument/2006/relationships/image" Target="../media/image5.jpg"/><Relationship Id="rId1" Type="http://schemas.openxmlformats.org/officeDocument/2006/relationships/slideLayout" Target="../slideLayouts/slideLayout7.xml"/><Relationship Id="rId6" Type="http://schemas.openxmlformats.org/officeDocument/2006/relationships/image" Target="../media/image9.jpg"/><Relationship Id="rId11" Type="http://schemas.openxmlformats.org/officeDocument/2006/relationships/image" Target="../media/image16.jpg"/><Relationship Id="rId5" Type="http://schemas.openxmlformats.org/officeDocument/2006/relationships/image" Target="../media/image8.jpg"/><Relationship Id="rId10" Type="http://schemas.openxmlformats.org/officeDocument/2006/relationships/image" Target="../media/image15.jpg"/><Relationship Id="rId4" Type="http://schemas.openxmlformats.org/officeDocument/2006/relationships/image" Target="../media/image13.jpeg"/><Relationship Id="rId9" Type="http://schemas.openxmlformats.org/officeDocument/2006/relationships/image" Target="../media/image14.jpg"/></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endParaRPr lang="en-GB" sz="7200" dirty="0">
              <a:latin typeface="Algerian" panose="04020705040A02060702" pitchFamily="82" charset="0"/>
            </a:endParaRPr>
          </a:p>
        </p:txBody>
      </p:sp>
      <p:sp>
        <p:nvSpPr>
          <p:cNvPr id="3" name="Subtitle 2"/>
          <p:cNvSpPr>
            <a:spLocks noGrp="1"/>
          </p:cNvSpPr>
          <p:nvPr>
            <p:ph type="subTitle" idx="1"/>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371" y="0"/>
            <a:ext cx="10624458" cy="6945085"/>
          </a:xfrm>
          <a:prstGeom prst="rect">
            <a:avLst/>
          </a:prstGeom>
        </p:spPr>
      </p:pic>
    </p:spTree>
    <p:extLst>
      <p:ext uri="{BB962C8B-B14F-4D97-AF65-F5344CB8AC3E}">
        <p14:creationId xmlns:p14="http://schemas.microsoft.com/office/powerpoint/2010/main" val="15109157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0" y="0"/>
            <a:ext cx="8588829" cy="6041361"/>
          </a:xfrm>
        </p:spPr>
        <p:txBody>
          <a:bodyPr>
            <a:noAutofit/>
          </a:bodyPr>
          <a:lstStyle/>
          <a:p>
            <a:pPr marL="0" indent="0" algn="just">
              <a:buNone/>
            </a:pPr>
            <a:r>
              <a:rPr lang="en-GB" sz="2000" b="1" dirty="0">
                <a:solidFill>
                  <a:schemeClr val="bg2">
                    <a:lumMod val="75000"/>
                  </a:schemeClr>
                </a:solidFill>
                <a:latin typeface="Baskerville Old Face" panose="02020602080505020303" pitchFamily="18" charset="0"/>
              </a:rPr>
              <a:t>Bio je sin </a:t>
            </a:r>
            <a:r>
              <a:rPr lang="hr-HR" sz="2000" b="1" dirty="0">
                <a:solidFill>
                  <a:schemeClr val="bg2">
                    <a:lumMod val="75000"/>
                  </a:schemeClr>
                </a:solidFill>
                <a:latin typeface="Baskerville Old Face" panose="02020602080505020303" pitchFamily="18" charset="0"/>
              </a:rPr>
              <a:t>Menekeja</a:t>
            </a:r>
            <a:r>
              <a:rPr lang="en-GB" sz="2000" b="1" dirty="0">
                <a:solidFill>
                  <a:schemeClr val="bg2">
                    <a:lumMod val="75000"/>
                  </a:schemeClr>
                </a:solidFill>
                <a:latin typeface="Baskerville Old Face" panose="02020602080505020303" pitchFamily="18" charset="0"/>
              </a:rPr>
              <a:t>. </a:t>
            </a:r>
            <a:r>
              <a:rPr lang="hr-HR" sz="2000" b="1" dirty="0" smtClean="0">
                <a:solidFill>
                  <a:schemeClr val="bg2">
                    <a:lumMod val="75000"/>
                  </a:schemeClr>
                </a:solidFill>
                <a:latin typeface="Baskerville Old Face" panose="02020602080505020303" pitchFamily="18" charset="0"/>
              </a:rPr>
              <a:t>Ime</a:t>
            </a:r>
            <a:r>
              <a:rPr lang="en-GB" sz="2000" b="1" dirty="0">
                <a:solidFill>
                  <a:schemeClr val="bg2">
                    <a:lumMod val="75000"/>
                  </a:schemeClr>
                </a:solidFill>
                <a:latin typeface="Baskerville Old Face" panose="02020602080505020303" pitchFamily="18" charset="0"/>
              </a:rPr>
              <a:t> njegove majke nije </a:t>
            </a:r>
            <a:r>
              <a:rPr lang="en-GB" sz="2000" b="1" dirty="0" err="1">
                <a:solidFill>
                  <a:schemeClr val="bg2">
                    <a:lumMod val="75000"/>
                  </a:schemeClr>
                </a:solidFill>
                <a:latin typeface="Baskerville Old Face" panose="02020602080505020303" pitchFamily="18" charset="0"/>
              </a:rPr>
              <a:t>poznato</a:t>
            </a:r>
            <a:r>
              <a:rPr lang="en-GB" sz="2000" b="1" dirty="0">
                <a:solidFill>
                  <a:schemeClr val="bg2">
                    <a:lumMod val="75000"/>
                  </a:schemeClr>
                </a:solidFill>
                <a:latin typeface="Baskerville Old Face" panose="02020602080505020303" pitchFamily="18" charset="0"/>
              </a:rPr>
              <a:t>. S </a:t>
            </a:r>
            <a:r>
              <a:rPr lang="en-GB" sz="2000" b="1" dirty="0" err="1">
                <a:solidFill>
                  <a:schemeClr val="bg2">
                    <a:lumMod val="75000"/>
                  </a:schemeClr>
                </a:solidFill>
                <a:latin typeface="Baskerville Old Face" panose="02020602080505020303" pitchFamily="18" charset="0"/>
              </a:rPr>
              <a:t>Euridikom</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imao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brojno</a:t>
            </a:r>
            <a:r>
              <a:rPr lang="en-GB" sz="2000" b="1" dirty="0">
                <a:solidFill>
                  <a:schemeClr val="bg2">
                    <a:lumMod val="75000"/>
                  </a:schemeClr>
                </a:solidFill>
                <a:latin typeface="Baskerville Old Face" panose="02020602080505020303" pitchFamily="18" charset="0"/>
              </a:rPr>
              <a:t> </a:t>
            </a:r>
            <a:r>
              <a:rPr lang="hr-HR" sz="2000" b="1" dirty="0" smtClean="0">
                <a:solidFill>
                  <a:schemeClr val="bg2">
                    <a:lumMod val="75000"/>
                  </a:schemeClr>
                </a:solidFill>
                <a:latin typeface="Baskerville Old Face" panose="02020602080505020303" pitchFamily="18" charset="0"/>
              </a:rPr>
              <a:t>potomstvo</a:t>
            </a:r>
            <a:r>
              <a:rPr lang="en-GB" sz="2000" b="1" dirty="0" smtClean="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Megareja</a:t>
            </a:r>
            <a:r>
              <a:rPr lang="en-GB" sz="2000" b="1" dirty="0">
                <a:solidFill>
                  <a:schemeClr val="bg2">
                    <a:lumMod val="75000"/>
                  </a:schemeClr>
                </a:solidFill>
                <a:latin typeface="Baskerville Old Face" panose="02020602080505020303" pitchFamily="18" charset="0"/>
              </a:rPr>
              <a:t>, Megara, </a:t>
            </a:r>
            <a:r>
              <a:rPr lang="en-GB" sz="2000" b="1" dirty="0" err="1">
                <a:solidFill>
                  <a:schemeClr val="bg2">
                    <a:lumMod val="75000"/>
                  </a:schemeClr>
                </a:solidFill>
                <a:latin typeface="Baskerville Old Face" panose="02020602080505020303" pitchFamily="18" charset="0"/>
              </a:rPr>
              <a:t>Menekeja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Hemona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Likomeda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Heniohu</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a:t>
            </a:r>
            <a:r>
              <a:rPr lang="en-GB" sz="2000" b="1" dirty="0">
                <a:solidFill>
                  <a:schemeClr val="bg2">
                    <a:lumMod val="75000"/>
                  </a:schemeClr>
                </a:solidFill>
                <a:latin typeface="Baskerville Old Face" panose="02020602080505020303" pitchFamily="18" charset="0"/>
              </a:rPr>
              <a:t> </a:t>
            </a:r>
            <a:r>
              <a:rPr lang="en-GB" sz="2000" b="1" dirty="0" err="1" smtClean="0">
                <a:solidFill>
                  <a:schemeClr val="bg2">
                    <a:lumMod val="75000"/>
                  </a:schemeClr>
                </a:solidFill>
                <a:latin typeface="Baskerville Old Face" panose="02020602080505020303" pitchFamily="18" charset="0"/>
              </a:rPr>
              <a:t>Piru</a:t>
            </a:r>
            <a:r>
              <a:rPr lang="hr-BA" sz="2000" b="1" dirty="0" smtClean="0">
                <a:solidFill>
                  <a:schemeClr val="bg2">
                    <a:lumMod val="75000"/>
                  </a:schemeClr>
                </a:solidFill>
                <a:latin typeface="Baskerville Old Face" panose="02020602080505020303" pitchFamily="18" charset="0"/>
              </a:rPr>
              <a:t>. U </a:t>
            </a:r>
            <a:r>
              <a:rPr lang="en-GB" sz="2000" b="1" dirty="0" err="1" smtClean="0">
                <a:solidFill>
                  <a:schemeClr val="bg2">
                    <a:lumMod val="75000"/>
                  </a:schemeClr>
                </a:solidFill>
                <a:latin typeface="Baskerville Old Face" panose="02020602080505020303" pitchFamily="18" charset="0"/>
              </a:rPr>
              <a:t>vrijeme</a:t>
            </a:r>
            <a:r>
              <a:rPr lang="en-GB" sz="2000" b="1" dirty="0" smtClean="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njegove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vladavine</a:t>
            </a:r>
            <a:r>
              <a:rPr lang="en-GB" sz="2000" b="1" dirty="0">
                <a:solidFill>
                  <a:schemeClr val="bg2">
                    <a:lumMod val="75000"/>
                  </a:schemeClr>
                </a:solidFill>
                <a:latin typeface="Baskerville Old Face" panose="02020602080505020303" pitchFamily="18" charset="0"/>
              </a:rPr>
              <a:t>, </a:t>
            </a:r>
            <a:r>
              <a:rPr lang="hr-HR" sz="2000" b="1" dirty="0" smtClean="0">
                <a:solidFill>
                  <a:schemeClr val="bg2">
                    <a:lumMod val="75000"/>
                  </a:schemeClr>
                </a:solidFill>
                <a:latin typeface="Baskerville Old Face" panose="02020602080505020303" pitchFamily="18" charset="0"/>
              </a:rPr>
              <a:t>grad</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su</a:t>
            </a:r>
            <a:r>
              <a:rPr lang="en-GB" sz="2000" b="1" dirty="0">
                <a:solidFill>
                  <a:schemeClr val="bg2">
                    <a:lumMod val="75000"/>
                  </a:schemeClr>
                </a:solidFill>
                <a:latin typeface="Baskerville Old Face" panose="02020602080505020303" pitchFamily="18" charset="0"/>
              </a:rPr>
              <a:t> </a:t>
            </a:r>
            <a:r>
              <a:rPr lang="hr-HR" sz="2000" b="1" dirty="0" smtClean="0">
                <a:solidFill>
                  <a:schemeClr val="bg2">
                    <a:lumMod val="75000"/>
                  </a:schemeClr>
                </a:solidFill>
                <a:latin typeface="Baskerville Old Face" panose="02020602080505020303" pitchFamily="18" charset="0"/>
              </a:rPr>
              <a:t>pogodile</a:t>
            </a:r>
            <a:r>
              <a:rPr lang="en-GB" sz="2000" b="1" dirty="0" smtClean="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mnoge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nesreće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Najprije</a:t>
            </a:r>
            <a:r>
              <a:rPr lang="en-GB" sz="2000" b="1" dirty="0">
                <a:solidFill>
                  <a:schemeClr val="bg2">
                    <a:lumMod val="75000"/>
                  </a:schemeClr>
                </a:solidFill>
                <a:latin typeface="Baskerville Old Face" panose="02020602080505020303" pitchFamily="18" charset="0"/>
              </a:rPr>
              <a:t> je grad </a:t>
            </a:r>
            <a:r>
              <a:rPr lang="en-GB" sz="2000" b="1" dirty="0" err="1">
                <a:solidFill>
                  <a:schemeClr val="bg2">
                    <a:lumMod val="75000"/>
                  </a:schemeClr>
                </a:solidFill>
                <a:latin typeface="Baskerville Old Face" panose="02020602080505020303" pitchFamily="18" charset="0"/>
              </a:rPr>
              <a:t>pustošila</a:t>
            </a:r>
            <a:r>
              <a:rPr lang="en-GB" sz="2000" b="1" dirty="0">
                <a:solidFill>
                  <a:schemeClr val="bg2">
                    <a:lumMod val="75000"/>
                  </a:schemeClr>
                </a:solidFill>
                <a:latin typeface="Baskerville Old Face" panose="02020602080505020303" pitchFamily="18" charset="0"/>
              </a:rPr>
              <a:t> </a:t>
            </a:r>
            <a:r>
              <a:rPr lang="hr-HR" sz="2000" b="1" dirty="0" smtClean="0">
                <a:solidFill>
                  <a:schemeClr val="bg2">
                    <a:lumMod val="75000"/>
                  </a:schemeClr>
                </a:solidFill>
                <a:latin typeface="Baskerville Old Face" panose="02020602080505020303" pitchFamily="18" charset="0"/>
              </a:rPr>
              <a:t>lisica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iz</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Teumese</a:t>
            </a:r>
            <a:r>
              <a:rPr lang="en-GB" sz="2000" b="1" dirty="0">
                <a:solidFill>
                  <a:schemeClr val="bg2">
                    <a:lumMod val="75000"/>
                  </a:schemeClr>
                </a:solidFill>
                <a:latin typeface="Baskerville Old Face" panose="02020602080505020303" pitchFamily="18" charset="0"/>
              </a:rPr>
              <a:t>. Ove </a:t>
            </a:r>
            <a:r>
              <a:rPr lang="en-GB" sz="2000" b="1" dirty="0" err="1">
                <a:solidFill>
                  <a:schemeClr val="bg2">
                    <a:lumMod val="75000"/>
                  </a:schemeClr>
                </a:solidFill>
                <a:latin typeface="Baskerville Old Face" panose="02020602080505020303" pitchFamily="18" charset="0"/>
              </a:rPr>
              <a:t>nemani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ih</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oslobodio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Amfitrion</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koga</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Kreont</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oslobodio</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kazne za </a:t>
            </a:r>
            <a:r>
              <a:rPr lang="en-GB" sz="2000" b="1" dirty="0" err="1" smtClean="0">
                <a:solidFill>
                  <a:schemeClr val="bg2">
                    <a:lumMod val="75000"/>
                  </a:schemeClr>
                </a:solidFill>
                <a:latin typeface="Baskerville Old Face" panose="02020602080505020303" pitchFamily="18" charset="0"/>
              </a:rPr>
              <a:t>ubojstv</a:t>
            </a:r>
            <a:r>
              <a:rPr lang="hr-BA" sz="2000" b="1" dirty="0" smtClean="0">
                <a:solidFill>
                  <a:schemeClr val="bg2">
                    <a:lumMod val="75000"/>
                  </a:schemeClr>
                </a:solidFill>
                <a:latin typeface="Baskerville Old Face" panose="02020602080505020303" pitchFamily="18" charset="0"/>
              </a:rPr>
              <a:t>o</a:t>
            </a:r>
            <a:r>
              <a:rPr lang="en-GB" sz="2000" b="1" dirty="0" smtClean="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Kreont</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zahtijevao</a:t>
            </a:r>
            <a:r>
              <a:rPr lang="en-GB" sz="2000" b="1" dirty="0">
                <a:solidFill>
                  <a:schemeClr val="bg2">
                    <a:lumMod val="75000"/>
                  </a:schemeClr>
                </a:solidFill>
                <a:latin typeface="Baskerville Old Face" panose="02020602080505020303" pitchFamily="18" charset="0"/>
              </a:rPr>
              <a:t> </a:t>
            </a:r>
            <a:r>
              <a:rPr lang="hr-HR" sz="2000" b="1" dirty="0" smtClean="0">
                <a:solidFill>
                  <a:schemeClr val="bg2">
                    <a:lumMod val="75000"/>
                  </a:schemeClr>
                </a:solidFill>
                <a:latin typeface="Baskerville Old Face" panose="02020602080505020303" pitchFamily="18" charset="0"/>
              </a:rPr>
              <a:t>lov</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tu</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lisicu</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kako</a:t>
            </a:r>
            <a:r>
              <a:rPr lang="en-GB" sz="2000" b="1" dirty="0">
                <a:solidFill>
                  <a:schemeClr val="bg2">
                    <a:lumMod val="75000"/>
                  </a:schemeClr>
                </a:solidFill>
                <a:latin typeface="Baskerville Old Face" panose="02020602080505020303" pitchFamily="18" charset="0"/>
              </a:rPr>
              <a:t> bi </a:t>
            </a:r>
            <a:r>
              <a:rPr lang="en-GB" sz="2000" b="1" dirty="0" err="1">
                <a:solidFill>
                  <a:schemeClr val="bg2">
                    <a:lumMod val="75000"/>
                  </a:schemeClr>
                </a:solidFill>
                <a:latin typeface="Baskerville Old Face" panose="02020602080505020303" pitchFamily="18" charset="0"/>
              </a:rPr>
              <a:t>postao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Amfitrionov</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saveznik</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protiv</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Tafijana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Potom</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minijski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kralj</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Ergin</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opteretio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Tebu</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velikim</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nametima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ali</a:t>
            </a:r>
            <a:r>
              <a:rPr lang="en-GB" sz="2000" b="1" dirty="0">
                <a:solidFill>
                  <a:schemeClr val="bg2">
                    <a:lumMod val="75000"/>
                  </a:schemeClr>
                </a:solidFill>
                <a:latin typeface="Baskerville Old Face" panose="02020602080505020303" pitchFamily="18" charset="0"/>
              </a:rPr>
              <a:t> je </a:t>
            </a:r>
            <a:r>
              <a:rPr lang="hr-HR" sz="2000" b="1" dirty="0" smtClean="0">
                <a:solidFill>
                  <a:schemeClr val="bg2">
                    <a:lumMod val="75000"/>
                  </a:schemeClr>
                </a:solidFill>
                <a:latin typeface="Baskerville Old Face" panose="02020602080505020303" pitchFamily="18" charset="0"/>
              </a:rPr>
              <a:t>Heraklo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ubio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Ergina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postigao</a:t>
            </a:r>
            <a:r>
              <a:rPr lang="en-GB" sz="2000" b="1" dirty="0">
                <a:solidFill>
                  <a:schemeClr val="bg2">
                    <a:lumMod val="75000"/>
                  </a:schemeClr>
                </a:solidFill>
                <a:latin typeface="Baskerville Old Face" panose="02020602080505020303" pitchFamily="18" charset="0"/>
              </a:rPr>
              <a:t>, da </a:t>
            </a:r>
            <a:r>
              <a:rPr lang="en-GB" sz="2000" b="1" dirty="0" err="1">
                <a:solidFill>
                  <a:schemeClr val="bg2">
                    <a:lumMod val="75000"/>
                  </a:schemeClr>
                </a:solidFill>
                <a:latin typeface="Baskerville Old Face" panose="02020602080505020303" pitchFamily="18" charset="0"/>
              </a:rPr>
              <a:t>Minijci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plaćaju</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Tebancima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Zauzvrat</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Kreont</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Heraklu</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dao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ruku</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svoje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starije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kćerke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Megare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Konačno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ispred</a:t>
            </a:r>
            <a:r>
              <a:rPr lang="en-GB" sz="2000" b="1" dirty="0">
                <a:solidFill>
                  <a:schemeClr val="bg2">
                    <a:lumMod val="75000"/>
                  </a:schemeClr>
                </a:solidFill>
                <a:latin typeface="Baskerville Old Face" panose="02020602080505020303" pitchFamily="18" charset="0"/>
              </a:rPr>
              <a:t> </a:t>
            </a:r>
            <a:r>
              <a:rPr lang="hr-HR" sz="2000" b="1" dirty="0" smtClean="0">
                <a:solidFill>
                  <a:schemeClr val="bg2">
                    <a:lumMod val="75000"/>
                  </a:schemeClr>
                </a:solidFill>
                <a:latin typeface="Baskerville Old Face" panose="02020602080505020303" pitchFamily="18" charset="0"/>
              </a:rPr>
              <a:t>zidina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Tebe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nastanila</a:t>
            </a:r>
            <a:r>
              <a:rPr lang="en-GB" sz="2000" b="1" dirty="0">
                <a:solidFill>
                  <a:schemeClr val="bg2">
                    <a:lumMod val="75000"/>
                  </a:schemeClr>
                </a:solidFill>
                <a:latin typeface="Baskerville Old Face" panose="02020602080505020303" pitchFamily="18" charset="0"/>
              </a:rPr>
              <a:t> se </a:t>
            </a:r>
            <a:r>
              <a:rPr lang="hr-HR" sz="2000" b="1" dirty="0" smtClean="0">
                <a:solidFill>
                  <a:schemeClr val="bg2">
                    <a:lumMod val="75000"/>
                  </a:schemeClr>
                </a:solidFill>
                <a:latin typeface="Baskerville Old Face" panose="02020602080505020303" pitchFamily="18" charset="0"/>
              </a:rPr>
              <a:t>Sfinga.</a:t>
            </a:r>
            <a:r>
              <a:rPr lang="en-GB" sz="2000" b="1" dirty="0">
                <a:solidFill>
                  <a:schemeClr val="bg2">
                    <a:lumMod val="75000"/>
                  </a:schemeClr>
                </a:solidFill>
                <a:latin typeface="Baskerville Old Face" panose="02020602080505020303" pitchFamily="18" charset="0"/>
              </a:rPr>
              <a:t> </a:t>
            </a:r>
            <a:r>
              <a:rPr lang="hr-HR" sz="2000" b="1" dirty="0" smtClean="0">
                <a:solidFill>
                  <a:schemeClr val="bg2">
                    <a:lumMod val="75000"/>
                  </a:schemeClr>
                </a:solidFill>
                <a:latin typeface="Baskerville Old Face" panose="02020602080505020303" pitchFamily="18" charset="0"/>
              </a:rPr>
              <a:t>čudovište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koje</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proždiralo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prolaznike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ukoliko</a:t>
            </a:r>
            <a:r>
              <a:rPr lang="en-GB" sz="2000" b="1" dirty="0">
                <a:solidFill>
                  <a:schemeClr val="bg2">
                    <a:lumMod val="75000"/>
                  </a:schemeClr>
                </a:solidFill>
                <a:latin typeface="Baskerville Old Face" panose="02020602080505020303" pitchFamily="18" charset="0"/>
              </a:rPr>
              <a:t> </a:t>
            </a:r>
            <a:r>
              <a:rPr lang="en-GB" sz="2000" b="1" dirty="0" smtClean="0">
                <a:solidFill>
                  <a:schemeClr val="bg2">
                    <a:lumMod val="75000"/>
                  </a:schemeClr>
                </a:solidFill>
                <a:latin typeface="Baskerville Old Face" panose="02020602080505020303" pitchFamily="18" charset="0"/>
              </a:rPr>
              <a:t>ne</a:t>
            </a:r>
            <a:r>
              <a:rPr lang="hr-BA" sz="2000" b="1" dirty="0" smtClean="0">
                <a:solidFill>
                  <a:schemeClr val="bg2">
                    <a:lumMod val="75000"/>
                  </a:schemeClr>
                </a:solidFill>
                <a:latin typeface="Baskerville Old Face" panose="02020602080505020303" pitchFamily="18" charset="0"/>
              </a:rPr>
              <a:t> bi </a:t>
            </a:r>
            <a:r>
              <a:rPr lang="en-GB" sz="2000" b="1" dirty="0" err="1" smtClean="0">
                <a:solidFill>
                  <a:schemeClr val="bg2">
                    <a:lumMod val="75000"/>
                  </a:schemeClr>
                </a:solidFill>
                <a:latin typeface="Baskerville Old Face" panose="02020602080505020303" pitchFamily="18" charset="0"/>
              </a:rPr>
              <a:t>riješ</a:t>
            </a:r>
            <a:r>
              <a:rPr lang="hr-BA" sz="2000" b="1" dirty="0" smtClean="0">
                <a:solidFill>
                  <a:schemeClr val="bg2">
                    <a:lumMod val="75000"/>
                  </a:schemeClr>
                </a:solidFill>
                <a:latin typeface="Baskerville Old Face" panose="02020602080505020303" pitchFamily="18" charset="0"/>
              </a:rPr>
              <a:t>ili</a:t>
            </a:r>
            <a:r>
              <a:rPr lang="en-GB" sz="2000" b="1" dirty="0">
                <a:solidFill>
                  <a:schemeClr val="bg2">
                    <a:lumMod val="75000"/>
                  </a:schemeClr>
                </a:solidFill>
                <a:latin typeface="Baskerville Old Face" panose="02020602080505020303" pitchFamily="18" charset="0"/>
              </a:rPr>
              <a:t> </a:t>
            </a:r>
            <a:r>
              <a:rPr lang="hr-HR" sz="2000" b="1" dirty="0" smtClean="0">
                <a:solidFill>
                  <a:schemeClr val="bg2">
                    <a:lumMod val="75000"/>
                  </a:schemeClr>
                </a:solidFill>
                <a:latin typeface="Baskerville Old Face" panose="02020602080505020303" pitchFamily="18" charset="0"/>
              </a:rPr>
              <a:t>zagonetku </a:t>
            </a:r>
            <a:r>
              <a:rPr lang="en-GB" sz="2000" b="1" dirty="0" err="1" smtClean="0">
                <a:solidFill>
                  <a:schemeClr val="bg2">
                    <a:lumMod val="75000"/>
                  </a:schemeClr>
                </a:solidFill>
                <a:latin typeface="Baskerville Old Face" panose="02020602080505020303" pitchFamily="18" charset="0"/>
              </a:rPr>
              <a:t>koju</a:t>
            </a:r>
            <a:r>
              <a:rPr lang="en-GB" sz="2000" b="1" dirty="0" smtClean="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im</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zadavala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Iz</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dana</a:t>
            </a:r>
            <a:r>
              <a:rPr lang="en-GB" sz="2000" b="1" dirty="0">
                <a:solidFill>
                  <a:schemeClr val="bg2">
                    <a:lumMod val="75000"/>
                  </a:schemeClr>
                </a:solidFill>
                <a:latin typeface="Baskerville Old Face" panose="02020602080505020303" pitchFamily="18" charset="0"/>
              </a:rPr>
              <a:t> u </a:t>
            </a:r>
            <a:r>
              <a:rPr lang="en-GB" sz="2000" b="1" dirty="0" err="1">
                <a:solidFill>
                  <a:schemeClr val="bg2">
                    <a:lumMod val="75000"/>
                  </a:schemeClr>
                </a:solidFill>
                <a:latin typeface="Baskerville Old Face" panose="02020602080505020303" pitchFamily="18" charset="0"/>
              </a:rPr>
              <a:t>dan</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ubijala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Tebance</a:t>
            </a:r>
            <a:r>
              <a:rPr lang="en-GB" sz="2000" b="1" dirty="0">
                <a:solidFill>
                  <a:schemeClr val="bg2">
                    <a:lumMod val="75000"/>
                  </a:schemeClr>
                </a:solidFill>
                <a:latin typeface="Baskerville Old Face" panose="02020602080505020303" pitchFamily="18" charset="0"/>
              </a:rPr>
              <a:t>, a </a:t>
            </a:r>
            <a:r>
              <a:rPr lang="en-GB" sz="2000" b="1" dirty="0" err="1">
                <a:solidFill>
                  <a:schemeClr val="bg2">
                    <a:lumMod val="75000"/>
                  </a:schemeClr>
                </a:solidFill>
                <a:latin typeface="Baskerville Old Face" panose="02020602080505020303" pitchFamily="18" charset="0"/>
              </a:rPr>
              <a:t>kada</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napokon</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ubila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Kreontovog</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sina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Hemona</a:t>
            </a:r>
            <a:r>
              <a:rPr lang="en-GB" sz="2000" b="1" dirty="0">
                <a:solidFill>
                  <a:schemeClr val="bg2">
                    <a:lumMod val="75000"/>
                  </a:schemeClr>
                </a:solidFill>
                <a:latin typeface="Baskerville Old Face" panose="02020602080505020303" pitchFamily="18" charset="0"/>
              </a:rPr>
              <a:t>, on je </a:t>
            </a:r>
            <a:r>
              <a:rPr lang="en-GB" sz="2000" b="1" dirty="0" err="1">
                <a:solidFill>
                  <a:schemeClr val="bg2">
                    <a:lumMod val="75000"/>
                  </a:schemeClr>
                </a:solidFill>
                <a:latin typeface="Baskerville Old Face" panose="02020602080505020303" pitchFamily="18" charset="0"/>
              </a:rPr>
              <a:t>obećao</a:t>
            </a:r>
            <a:r>
              <a:rPr lang="en-GB" sz="2000" b="1" dirty="0">
                <a:solidFill>
                  <a:schemeClr val="bg2">
                    <a:lumMod val="75000"/>
                  </a:schemeClr>
                </a:solidFill>
                <a:latin typeface="Baskerville Old Face" panose="02020602080505020303" pitchFamily="18" charset="0"/>
              </a:rPr>
              <a:t> da </a:t>
            </a:r>
            <a:r>
              <a:rPr lang="en-GB" sz="2000" b="1" dirty="0" err="1">
                <a:solidFill>
                  <a:schemeClr val="bg2">
                    <a:lumMod val="75000"/>
                  </a:schemeClr>
                </a:solidFill>
                <a:latin typeface="Baskerville Old Face" panose="02020602080505020303" pitchFamily="18" charset="0"/>
              </a:rPr>
              <a:t>će</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prijestolje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ustupiti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onome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tko</a:t>
            </a:r>
            <a:r>
              <a:rPr lang="en-GB" sz="2000" b="1" dirty="0">
                <a:solidFill>
                  <a:schemeClr val="bg2">
                    <a:lumMod val="75000"/>
                  </a:schemeClr>
                </a:solidFill>
                <a:latin typeface="Baskerville Old Face" panose="02020602080505020303" pitchFamily="18" charset="0"/>
              </a:rPr>
              <a:t> grad </a:t>
            </a:r>
            <a:r>
              <a:rPr lang="en-GB" sz="2000" b="1" dirty="0" err="1">
                <a:solidFill>
                  <a:schemeClr val="bg2">
                    <a:lumMod val="75000"/>
                  </a:schemeClr>
                </a:solidFill>
                <a:latin typeface="Baskerville Old Face" panose="02020602080505020303" pitchFamily="18" charset="0"/>
              </a:rPr>
              <a:t>spasi</a:t>
            </a:r>
            <a:r>
              <a:rPr lang="en-GB" sz="2000" b="1" dirty="0">
                <a:solidFill>
                  <a:schemeClr val="bg2">
                    <a:lumMod val="75000"/>
                  </a:schemeClr>
                </a:solidFill>
                <a:latin typeface="Baskerville Old Face" panose="02020602080505020303" pitchFamily="18" charset="0"/>
              </a:rPr>
              <a:t> od </a:t>
            </a:r>
            <a:r>
              <a:rPr lang="en-GB" sz="2000" b="1" dirty="0" err="1">
                <a:solidFill>
                  <a:schemeClr val="bg2">
                    <a:lumMod val="75000"/>
                  </a:schemeClr>
                </a:solidFill>
                <a:latin typeface="Baskerville Old Face" panose="02020602080505020303" pitchFamily="18" charset="0"/>
              </a:rPr>
              <a:t>ove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nesreće</a:t>
            </a:r>
            <a:r>
              <a:rPr lang="en-GB" sz="2000" b="1" dirty="0">
                <a:solidFill>
                  <a:schemeClr val="bg2">
                    <a:lumMod val="75000"/>
                  </a:schemeClr>
                </a:solidFill>
                <a:latin typeface="Baskerville Old Face" panose="02020602080505020303" pitchFamily="18" charset="0"/>
              </a:rPr>
              <a:t>. To je </a:t>
            </a:r>
            <a:r>
              <a:rPr lang="en-GB" sz="2000" b="1" dirty="0" err="1">
                <a:solidFill>
                  <a:schemeClr val="bg2">
                    <a:lumMod val="75000"/>
                  </a:schemeClr>
                </a:solidFill>
                <a:latin typeface="Baskerville Old Face" panose="02020602080505020303" pitchFamily="18" charset="0"/>
              </a:rPr>
              <a:t>pošlo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za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rukom</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Edipu</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Kreont</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održao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obećanje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oženivši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ga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pri</a:t>
            </a:r>
            <a:r>
              <a:rPr lang="en-GB" sz="2000" b="1" dirty="0">
                <a:solidFill>
                  <a:schemeClr val="bg2">
                    <a:lumMod val="75000"/>
                  </a:schemeClr>
                </a:solidFill>
                <a:latin typeface="Baskerville Old Face" panose="02020602080505020303" pitchFamily="18" charset="0"/>
              </a:rPr>
              <a:t> tome </a:t>
            </a:r>
            <a:r>
              <a:rPr lang="en-GB" sz="2000" b="1" dirty="0" err="1">
                <a:solidFill>
                  <a:schemeClr val="bg2">
                    <a:lumMod val="75000"/>
                  </a:schemeClr>
                </a:solidFill>
                <a:latin typeface="Baskerville Old Face" panose="02020602080505020303" pitchFamily="18" charset="0"/>
              </a:rPr>
              <a:t>svojom</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sestrom</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Jokastom</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Diodor</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pisao</a:t>
            </a:r>
            <a:r>
              <a:rPr lang="en-GB" sz="2000" b="1" dirty="0">
                <a:solidFill>
                  <a:schemeClr val="bg2">
                    <a:lumMod val="75000"/>
                  </a:schemeClr>
                </a:solidFill>
                <a:latin typeface="Baskerville Old Face" panose="02020602080505020303" pitchFamily="18" charset="0"/>
              </a:rPr>
              <a:t> da je </a:t>
            </a:r>
            <a:r>
              <a:rPr lang="en-GB" sz="2000" b="1" dirty="0" err="1">
                <a:solidFill>
                  <a:schemeClr val="bg2">
                    <a:lumMod val="75000"/>
                  </a:schemeClr>
                </a:solidFill>
                <a:latin typeface="Baskerville Old Face" panose="02020602080505020303" pitchFamily="18" charset="0"/>
              </a:rPr>
              <a:t>ona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zapravo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bila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Kreontova</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kći)</a:t>
            </a:r>
            <a:r>
              <a:rPr lang="en-GB" sz="2000" b="1" dirty="0" smtClean="0">
                <a:solidFill>
                  <a:schemeClr val="bg2">
                    <a:lumMod val="75000"/>
                  </a:schemeClr>
                </a:solidFill>
                <a:latin typeface="Baskerville Old Face" panose="02020602080505020303" pitchFamily="18" charset="0"/>
              </a:rPr>
              <a:t>, </a:t>
            </a:r>
            <a:r>
              <a:rPr lang="en-GB" sz="2000" b="1" dirty="0">
                <a:solidFill>
                  <a:schemeClr val="bg2">
                    <a:lumMod val="75000"/>
                  </a:schemeClr>
                </a:solidFill>
                <a:latin typeface="Baskerville Old Face" panose="02020602080505020303" pitchFamily="18" charset="0"/>
              </a:rPr>
              <a:t>ne </a:t>
            </a:r>
            <a:r>
              <a:rPr lang="en-GB" sz="2000" b="1" dirty="0" err="1">
                <a:solidFill>
                  <a:schemeClr val="bg2">
                    <a:lumMod val="75000"/>
                  </a:schemeClr>
                </a:solidFill>
                <a:latin typeface="Baskerville Old Face" panose="02020602080505020303" pitchFamily="18" charset="0"/>
              </a:rPr>
              <a:t>znajući</a:t>
            </a:r>
            <a:r>
              <a:rPr lang="en-GB" sz="2000" b="1" dirty="0">
                <a:solidFill>
                  <a:schemeClr val="bg2">
                    <a:lumMod val="75000"/>
                  </a:schemeClr>
                </a:solidFill>
                <a:latin typeface="Baskerville Old Face" panose="02020602080505020303" pitchFamily="18" charset="0"/>
              </a:rPr>
              <a:t> da je </a:t>
            </a:r>
            <a:r>
              <a:rPr lang="en-GB" sz="2000" b="1" dirty="0" err="1">
                <a:solidFill>
                  <a:schemeClr val="bg2">
                    <a:lumMod val="75000"/>
                  </a:schemeClr>
                </a:solidFill>
                <a:latin typeface="Baskerville Old Face" panose="02020602080505020303" pitchFamily="18" charset="0"/>
              </a:rPr>
              <a:t>ona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Edipova</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majka</a:t>
            </a:r>
            <a:r>
              <a:rPr lang="en-GB" sz="2000" b="1" dirty="0" smtClean="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Kasnije</a:t>
            </a:r>
            <a:r>
              <a:rPr lang="en-GB" sz="2000" b="1" dirty="0">
                <a:solidFill>
                  <a:schemeClr val="bg2">
                    <a:lumMod val="75000"/>
                  </a:schemeClr>
                </a:solidFill>
                <a:latin typeface="Baskerville Old Face" panose="02020602080505020303" pitchFamily="18" charset="0"/>
              </a:rPr>
              <a:t> je </a:t>
            </a:r>
            <a:r>
              <a:rPr lang="en-GB" sz="2000" b="1" dirty="0" err="1" smtClean="0">
                <a:solidFill>
                  <a:schemeClr val="bg2">
                    <a:lumMod val="75000"/>
                  </a:schemeClr>
                </a:solidFill>
                <a:latin typeface="Baskerville Old Face" panose="02020602080505020303" pitchFamily="18" charset="0"/>
              </a:rPr>
              <a:t>otkriven</a:t>
            </a:r>
            <a:r>
              <a:rPr lang="hr-BA" sz="2000" b="1" dirty="0" smtClean="0">
                <a:solidFill>
                  <a:schemeClr val="bg2">
                    <a:lumMod val="75000"/>
                  </a:schemeClr>
                </a:solidFill>
                <a:latin typeface="Baskerville Old Face" panose="02020602080505020303" pitchFamily="18" charset="0"/>
              </a:rPr>
              <a:t>o rodoskrvnuće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Edip</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otišao</a:t>
            </a:r>
            <a:r>
              <a:rPr lang="en-GB" sz="2000" b="1" dirty="0">
                <a:solidFill>
                  <a:schemeClr val="bg2">
                    <a:lumMod val="75000"/>
                  </a:schemeClr>
                </a:solidFill>
                <a:latin typeface="Baskerville Old Face" panose="02020602080505020303" pitchFamily="18" charset="0"/>
              </a:rPr>
              <a:t> u </a:t>
            </a:r>
            <a:r>
              <a:rPr lang="hr-BA" sz="2000" b="1" dirty="0" smtClean="0">
                <a:solidFill>
                  <a:schemeClr val="bg2">
                    <a:lumMod val="75000"/>
                  </a:schemeClr>
                </a:solidFill>
                <a:latin typeface="Baskerville Old Face" panose="02020602080505020303" pitchFamily="18" charset="0"/>
              </a:rPr>
              <a:t>progonstvo</a:t>
            </a:r>
            <a:r>
              <a:rPr lang="en-GB" sz="2000" b="1" dirty="0" smtClean="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dok</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Kreont</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ponovmo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zavladao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kao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skrbnik</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njegove</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djece. </a:t>
            </a:r>
            <a:r>
              <a:rPr lang="en-GB" sz="2000" b="1" dirty="0" err="1" smtClean="0">
                <a:solidFill>
                  <a:schemeClr val="bg2">
                    <a:lumMod val="75000"/>
                  </a:schemeClr>
                </a:solidFill>
                <a:latin typeface="Baskerville Old Face" panose="02020602080505020303" pitchFamily="18" charset="0"/>
              </a:rPr>
              <a:t>Tijekom</a:t>
            </a:r>
            <a:r>
              <a:rPr lang="en-GB" sz="2000" b="1" dirty="0" smtClean="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Edipove</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vladavine</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neplodnost</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bila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veliki</a:t>
            </a:r>
            <a:r>
              <a:rPr lang="en-GB" sz="2000" b="1" dirty="0">
                <a:solidFill>
                  <a:schemeClr val="bg2">
                    <a:lumMod val="75000"/>
                  </a:schemeClr>
                </a:solidFill>
                <a:latin typeface="Baskerville Old Face" panose="02020602080505020303" pitchFamily="18" charset="0"/>
              </a:rPr>
              <a:t> problem u </a:t>
            </a:r>
            <a:r>
              <a:rPr lang="en-GB" sz="2000" b="1" dirty="0" err="1">
                <a:solidFill>
                  <a:schemeClr val="bg2">
                    <a:lumMod val="75000"/>
                  </a:schemeClr>
                </a:solidFill>
                <a:latin typeface="Baskerville Old Face" panose="02020602080505020303" pitchFamily="18" charset="0"/>
              </a:rPr>
              <a:t>Tebi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a:t>
            </a:r>
            <a:r>
              <a:rPr lang="en-GB" sz="2000" b="1" dirty="0">
                <a:solidFill>
                  <a:schemeClr val="bg2">
                    <a:lumMod val="75000"/>
                  </a:schemeClr>
                </a:solidFill>
                <a:latin typeface="Baskerville Old Face" panose="02020602080505020303" pitchFamily="18" charset="0"/>
              </a:rPr>
              <a:t> pa je </a:t>
            </a:r>
            <a:r>
              <a:rPr lang="en-GB" sz="2000" b="1" dirty="0" err="1">
                <a:solidFill>
                  <a:schemeClr val="bg2">
                    <a:lumMod val="75000"/>
                  </a:schemeClr>
                </a:solidFill>
                <a:latin typeface="Baskerville Old Face" panose="02020602080505020303" pitchFamily="18" charset="0"/>
              </a:rPr>
              <a:t>poslao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Kreonta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na</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Delfe</a:t>
            </a:r>
            <a:r>
              <a:rPr lang="en-GB" sz="2000" b="1" dirty="0" smtClean="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kako</a:t>
            </a:r>
            <a:r>
              <a:rPr lang="en-GB" sz="2000" b="1" dirty="0">
                <a:solidFill>
                  <a:schemeClr val="bg2">
                    <a:lumMod val="75000"/>
                  </a:schemeClr>
                </a:solidFill>
                <a:latin typeface="Baskerville Old Face" panose="02020602080505020303" pitchFamily="18" charset="0"/>
              </a:rPr>
              <a:t> bi </a:t>
            </a:r>
            <a:r>
              <a:rPr lang="en-GB" sz="2000" b="1" dirty="0" err="1">
                <a:solidFill>
                  <a:schemeClr val="bg2">
                    <a:lumMod val="75000"/>
                  </a:schemeClr>
                </a:solidFill>
                <a:latin typeface="Baskerville Old Face" panose="02020602080505020303" pitchFamily="18" charset="0"/>
              </a:rPr>
              <a:t>otkrio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uzrok</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neplodnosti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zatraživši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odgovor</a:t>
            </a:r>
            <a:r>
              <a:rPr lang="en-GB" sz="2000" b="1" dirty="0">
                <a:solidFill>
                  <a:schemeClr val="bg2">
                    <a:lumMod val="75000"/>
                  </a:schemeClr>
                </a:solidFill>
                <a:latin typeface="Baskerville Old Face" panose="02020602080505020303" pitchFamily="18" charset="0"/>
              </a:rPr>
              <a:t> od </a:t>
            </a:r>
            <a:r>
              <a:rPr lang="en-GB" sz="2000" b="1" dirty="0" err="1">
                <a:solidFill>
                  <a:schemeClr val="bg2">
                    <a:lumMod val="75000"/>
                  </a:schemeClr>
                </a:solidFill>
                <a:latin typeface="Baskerville Old Face" panose="02020602080505020303" pitchFamily="18" charset="0"/>
              </a:rPr>
              <a:t>proročišta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koje</a:t>
            </a:r>
            <a:r>
              <a:rPr lang="en-GB" sz="2000" b="1" dirty="0">
                <a:solidFill>
                  <a:schemeClr val="bg2">
                    <a:lumMod val="75000"/>
                  </a:schemeClr>
                </a:solidFill>
                <a:latin typeface="Baskerville Old Face" panose="02020602080505020303" pitchFamily="18" charset="0"/>
              </a:rPr>
              <a:t> se </a:t>
            </a:r>
            <a:r>
              <a:rPr lang="en-GB" sz="2000" b="1" dirty="0" err="1">
                <a:solidFill>
                  <a:schemeClr val="bg2">
                    <a:lumMod val="75000"/>
                  </a:schemeClr>
                </a:solidFill>
                <a:latin typeface="Baskerville Old Face" panose="02020602080505020303" pitchFamily="18" charset="0"/>
              </a:rPr>
              <a:t>tamo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nalazilo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Dobio</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odgovor</a:t>
            </a:r>
            <a:r>
              <a:rPr lang="en-GB" sz="2000" b="1" dirty="0">
                <a:solidFill>
                  <a:schemeClr val="bg2">
                    <a:lumMod val="75000"/>
                  </a:schemeClr>
                </a:solidFill>
                <a:latin typeface="Baskerville Old Face" panose="02020602080505020303" pitchFamily="18" charset="0"/>
              </a:rPr>
              <a:t>, da je to </a:t>
            </a:r>
            <a:r>
              <a:rPr lang="en-GB" sz="2000" b="1" dirty="0" err="1">
                <a:solidFill>
                  <a:schemeClr val="bg2">
                    <a:lumMod val="75000"/>
                  </a:schemeClr>
                </a:solidFill>
                <a:latin typeface="Baskerville Old Face" panose="02020602080505020303" pitchFamily="18" charset="0"/>
              </a:rPr>
              <a:t>kazna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zbog</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ubojstva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Laja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Edipovog</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oca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prethodnog</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kralja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Edip</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pokrenuo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istragu</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tko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ga</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ubio</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međutim</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otkrio</a:t>
            </a:r>
            <a:r>
              <a:rPr lang="en-GB" sz="2000" b="1" dirty="0">
                <a:solidFill>
                  <a:schemeClr val="bg2">
                    <a:lumMod val="75000"/>
                  </a:schemeClr>
                </a:solidFill>
                <a:latin typeface="Baskerville Old Face" panose="02020602080505020303" pitchFamily="18" charset="0"/>
              </a:rPr>
              <a:t> je </a:t>
            </a:r>
            <a:r>
              <a:rPr lang="en-GB" sz="2000" b="1" dirty="0" err="1">
                <a:solidFill>
                  <a:schemeClr val="bg2">
                    <a:lumMod val="75000"/>
                  </a:schemeClr>
                </a:solidFill>
                <a:latin typeface="Baskerville Old Face" panose="02020602080505020303" pitchFamily="18" charset="0"/>
              </a:rPr>
              <a:t>preko</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proroka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Tiresija</a:t>
            </a:r>
            <a:r>
              <a:rPr lang="en-GB" sz="2000" b="1" dirty="0">
                <a:solidFill>
                  <a:schemeClr val="bg2">
                    <a:lumMod val="75000"/>
                  </a:schemeClr>
                </a:solidFill>
                <a:latin typeface="Baskerville Old Face" panose="02020602080505020303" pitchFamily="18" charset="0"/>
              </a:rPr>
              <a:t> </a:t>
            </a:r>
            <a:r>
              <a:rPr lang="hr-BA" sz="2000" b="1" dirty="0" smtClean="0">
                <a:solidFill>
                  <a:schemeClr val="bg2">
                    <a:lumMod val="75000"/>
                  </a:schemeClr>
                </a:solidFill>
                <a:latin typeface="Baskerville Old Face" panose="02020602080505020303" pitchFamily="18" charset="0"/>
              </a:rPr>
              <a:t>kako</a:t>
            </a:r>
            <a:r>
              <a:rPr lang="en-GB" sz="2000" b="1" dirty="0" smtClean="0">
                <a:solidFill>
                  <a:schemeClr val="bg2">
                    <a:lumMod val="75000"/>
                  </a:schemeClr>
                </a:solidFill>
                <a:latin typeface="Baskerville Old Face" panose="02020602080505020303" pitchFamily="18" charset="0"/>
              </a:rPr>
              <a:t> </a:t>
            </a:r>
            <a:r>
              <a:rPr lang="en-GB" sz="2000" b="1" dirty="0">
                <a:solidFill>
                  <a:schemeClr val="bg2">
                    <a:lumMod val="75000"/>
                  </a:schemeClr>
                </a:solidFill>
                <a:latin typeface="Baskerville Old Face" panose="02020602080505020303" pitchFamily="18" charset="0"/>
              </a:rPr>
              <a:t>je </a:t>
            </a:r>
            <a:r>
              <a:rPr lang="hr-BA" sz="2000" b="1" dirty="0">
                <a:solidFill>
                  <a:schemeClr val="bg2">
                    <a:lumMod val="75000"/>
                  </a:schemeClr>
                </a:solidFill>
                <a:latin typeface="Baskerville Old Face" panose="02020602080505020303" pitchFamily="18" charset="0"/>
              </a:rPr>
              <a:t>č</a:t>
            </a:r>
            <a:r>
              <a:rPr lang="hr-BA" sz="2000" b="1" dirty="0" smtClean="0">
                <a:solidFill>
                  <a:schemeClr val="bg2">
                    <a:lumMod val="75000"/>
                  </a:schemeClr>
                </a:solidFill>
                <a:latin typeface="Baskerville Old Face" panose="02020602080505020303" pitchFamily="18" charset="0"/>
              </a:rPr>
              <a:t>ovjek</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koga</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traži</a:t>
            </a:r>
            <a:r>
              <a:rPr lang="en-GB" sz="2000" b="1" dirty="0">
                <a:solidFill>
                  <a:schemeClr val="bg2">
                    <a:lumMod val="75000"/>
                  </a:schemeClr>
                </a:solidFill>
                <a:latin typeface="Baskerville Old Face" panose="02020602080505020303" pitchFamily="18" charset="0"/>
              </a:rPr>
              <a:t>, </a:t>
            </a:r>
            <a:r>
              <a:rPr lang="en-GB" sz="2000" b="1" dirty="0" err="1">
                <a:solidFill>
                  <a:schemeClr val="bg2">
                    <a:lumMod val="75000"/>
                  </a:schemeClr>
                </a:solidFill>
                <a:latin typeface="Baskerville Old Face" panose="02020602080505020303" pitchFamily="18" charset="0"/>
              </a:rPr>
              <a:t>zapravo</a:t>
            </a:r>
            <a:r>
              <a:rPr lang="en-GB" sz="2000" b="1" dirty="0">
                <a:solidFill>
                  <a:schemeClr val="bg2">
                    <a:lumMod val="75000"/>
                  </a:schemeClr>
                </a:solidFill>
                <a:latin typeface="Baskerville Old Face" panose="02020602080505020303" pitchFamily="18" charset="0"/>
              </a:rPr>
              <a:t> on </a:t>
            </a:r>
            <a:r>
              <a:rPr lang="en-GB" sz="2000" b="1" dirty="0" err="1">
                <a:solidFill>
                  <a:schemeClr val="bg2">
                    <a:lumMod val="75000"/>
                  </a:schemeClr>
                </a:solidFill>
                <a:latin typeface="Baskerville Old Face" panose="02020602080505020303" pitchFamily="18" charset="0"/>
              </a:rPr>
              <a:t>sam.</a:t>
            </a:r>
            <a:endParaRPr lang="en-GB" sz="2000" b="1" dirty="0">
              <a:solidFill>
                <a:schemeClr val="bg2">
                  <a:lumMod val="75000"/>
                </a:schemeClr>
              </a:solidFill>
            </a:endParaRPr>
          </a:p>
        </p:txBody>
      </p:sp>
      <p:sp>
        <p:nvSpPr>
          <p:cNvPr id="4" name="Text Placeholder 3"/>
          <p:cNvSpPr>
            <a:spLocks noGrp="1"/>
          </p:cNvSpPr>
          <p:nvPr>
            <p:ph type="body" sz="half" idx="2"/>
          </p:nvPr>
        </p:nvSpPr>
        <p:spPr>
          <a:xfrm>
            <a:off x="677334" y="2777069"/>
            <a:ext cx="3164993" cy="2584449"/>
          </a:xfrm>
        </p:spPr>
        <p:txBody>
          <a:bodyPr/>
          <a:lstStyle/>
          <a:p>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8828" y="0"/>
            <a:ext cx="3603171" cy="6531429"/>
          </a:xfrm>
          <a:prstGeom prst="rect">
            <a:avLst/>
          </a:prstGeom>
        </p:spPr>
      </p:pic>
    </p:spTree>
    <p:extLst>
      <p:ext uri="{BB962C8B-B14F-4D97-AF65-F5344CB8AC3E}">
        <p14:creationId xmlns:p14="http://schemas.microsoft.com/office/powerpoint/2010/main" val="4694416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38545"/>
            <a:ext cx="3854528" cy="46182"/>
          </a:xfrm>
        </p:spPr>
        <p:txBody>
          <a:bodyPr>
            <a:normAutofit fontScale="90000"/>
          </a:bodyPr>
          <a:lstStyle/>
          <a:p>
            <a:endParaRPr lang="en-GB" dirty="0"/>
          </a:p>
        </p:txBody>
      </p:sp>
      <p:sp>
        <p:nvSpPr>
          <p:cNvPr id="3" name="Content Placeholder 2"/>
          <p:cNvSpPr>
            <a:spLocks noGrp="1"/>
          </p:cNvSpPr>
          <p:nvPr>
            <p:ph idx="1"/>
          </p:nvPr>
        </p:nvSpPr>
        <p:spPr>
          <a:xfrm>
            <a:off x="2" y="0"/>
            <a:ext cx="9927770" cy="6858000"/>
          </a:xfrm>
        </p:spPr>
        <p:txBody>
          <a:bodyPr>
            <a:normAutofit fontScale="92500" lnSpcReduction="20000"/>
          </a:bodyPr>
          <a:lstStyle/>
          <a:p>
            <a:pPr marL="0" indent="0" algn="just">
              <a:buNone/>
            </a:pPr>
            <a:r>
              <a:rPr lang="en-GB" sz="2400" b="1" dirty="0">
                <a:solidFill>
                  <a:schemeClr val="bg2">
                    <a:lumMod val="75000"/>
                  </a:schemeClr>
                </a:solidFill>
                <a:latin typeface="Baskerville Old Face" panose="02020602080505020303" pitchFamily="18" charset="0"/>
              </a:rPr>
              <a:t>To je </a:t>
            </a:r>
            <a:r>
              <a:rPr lang="en-GB" sz="2400" b="1" dirty="0" err="1">
                <a:solidFill>
                  <a:schemeClr val="bg2">
                    <a:lumMod val="75000"/>
                  </a:schemeClr>
                </a:solidFill>
                <a:latin typeface="Baskerville Old Face" panose="02020602080505020303" pitchFamily="18" charset="0"/>
              </a:rPr>
              <a:t>uzrokovalo</a:t>
            </a:r>
            <a:r>
              <a:rPr lang="en-GB" sz="2400" b="1" dirty="0">
                <a:solidFill>
                  <a:schemeClr val="bg2">
                    <a:lumMod val="75000"/>
                  </a:schemeClr>
                </a:solidFill>
                <a:latin typeface="Baskerville Old Face" panose="02020602080505020303" pitchFamily="18" charset="0"/>
              </a:rPr>
              <a:t>, da </a:t>
            </a:r>
            <a:r>
              <a:rPr lang="en-GB" sz="2400" b="1" dirty="0" err="1">
                <a:solidFill>
                  <a:schemeClr val="bg2">
                    <a:lumMod val="75000"/>
                  </a:schemeClr>
                </a:solidFill>
                <a:latin typeface="Baskerville Old Face" panose="02020602080505020303" pitchFamily="18" charset="0"/>
              </a:rPr>
              <a:t>Edip</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pomisli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kako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Tiresija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kuju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zavjeru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protiv</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njega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javno</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optužio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pred</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tebanskim</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starješinama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za</a:t>
            </a:r>
            <a:r>
              <a:rPr lang="en-GB" sz="2400" b="1" dirty="0">
                <a:solidFill>
                  <a:schemeClr val="bg2">
                    <a:lumMod val="75000"/>
                  </a:schemeClr>
                </a:solidFill>
                <a:latin typeface="Baskerville Old Face" panose="02020602080505020303" pitchFamily="18" charset="0"/>
              </a:rPr>
              <a:t> to. </a:t>
            </a:r>
            <a:r>
              <a:rPr lang="en-GB" sz="2400" b="1" dirty="0" err="1">
                <a:solidFill>
                  <a:schemeClr val="bg2">
                    <a:lumMod val="75000"/>
                  </a:schemeClr>
                </a:solidFill>
                <a:latin typeface="Baskerville Old Face" panose="02020602080505020303" pitchFamily="18" charset="0"/>
              </a:rPr>
              <a:t>Međutim</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prema</a:t>
            </a:r>
            <a:r>
              <a:rPr lang="en-GB" sz="2400" b="1" dirty="0">
                <a:solidFill>
                  <a:schemeClr val="bg2">
                    <a:lumMod val="75000"/>
                  </a:schemeClr>
                </a:solidFill>
                <a:latin typeface="Baskerville Old Face" panose="02020602080505020303" pitchFamily="18" charset="0"/>
              </a:rPr>
              <a:t> </a:t>
            </a:r>
            <a:r>
              <a:rPr lang="en-GB" sz="2400" b="1" dirty="0" err="1" smtClean="0">
                <a:solidFill>
                  <a:schemeClr val="bg2">
                    <a:lumMod val="75000"/>
                  </a:schemeClr>
                </a:solidFill>
                <a:latin typeface="Baskerville Old Face" panose="02020602080505020303" pitchFamily="18" charset="0"/>
              </a:rPr>
              <a:t>pisanju</a:t>
            </a:r>
            <a:r>
              <a:rPr lang="hr-BA" sz="2400" b="1" dirty="0" smtClean="0">
                <a:solidFill>
                  <a:schemeClr val="bg2">
                    <a:lumMod val="75000"/>
                  </a:schemeClr>
                </a:solidFill>
                <a:latin typeface="Baskerville Old Face" panose="02020602080505020303" pitchFamily="18" charset="0"/>
              </a:rPr>
              <a:t> Sofokla</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ga</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uvjeravao</a:t>
            </a:r>
            <a:r>
              <a:rPr lang="en-GB" sz="2400" b="1" dirty="0">
                <a:solidFill>
                  <a:schemeClr val="bg2">
                    <a:lumMod val="75000"/>
                  </a:schemeClr>
                </a:solidFill>
                <a:latin typeface="Baskerville Old Face" panose="02020602080505020303" pitchFamily="18" charset="0"/>
              </a:rPr>
              <a:t> da </a:t>
            </a:r>
            <a:r>
              <a:rPr lang="en-GB" sz="2400" b="1" dirty="0" err="1">
                <a:solidFill>
                  <a:schemeClr val="bg2">
                    <a:lumMod val="75000"/>
                  </a:schemeClr>
                </a:solidFill>
                <a:latin typeface="Baskerville Old Face" panose="02020602080505020303" pitchFamily="18" charset="0"/>
              </a:rPr>
              <a:t>nema</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ambiciju ponovo postati</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kralj</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Ipak</a:t>
            </a:r>
            <a:r>
              <a:rPr lang="en-GB" sz="2400" b="1" dirty="0">
                <a:solidFill>
                  <a:schemeClr val="bg2">
                    <a:lumMod val="75000"/>
                  </a:schemeClr>
                </a:solidFill>
                <a:latin typeface="Baskerville Old Face" panose="02020602080505020303" pitchFamily="18" charset="0"/>
              </a:rPr>
              <a:t> je to </a:t>
            </a:r>
            <a:r>
              <a:rPr lang="en-GB" sz="2400" b="1" dirty="0" err="1">
                <a:solidFill>
                  <a:schemeClr val="bg2">
                    <a:lumMod val="75000"/>
                  </a:schemeClr>
                </a:solidFill>
                <a:latin typeface="Baskerville Old Face" panose="02020602080505020303" pitchFamily="18" charset="0"/>
              </a:rPr>
              <a:t>postao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ali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nastavak</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njegove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vladavine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nije</a:t>
            </a:r>
            <a:r>
              <a:rPr lang="en-GB" sz="2400" b="1" dirty="0">
                <a:solidFill>
                  <a:schemeClr val="bg2">
                    <a:lumMod val="75000"/>
                  </a:schemeClr>
                </a:solidFill>
                <a:latin typeface="Baskerville Old Face" panose="02020602080505020303" pitchFamily="18" charset="0"/>
              </a:rPr>
              <a:t> bio </a:t>
            </a:r>
            <a:r>
              <a:rPr lang="en-GB" sz="2400" b="1" dirty="0" err="1">
                <a:solidFill>
                  <a:schemeClr val="bg2">
                    <a:lumMod val="75000"/>
                  </a:schemeClr>
                </a:solidFill>
                <a:latin typeface="Baskerville Old Face" panose="02020602080505020303" pitchFamily="18" charset="0"/>
              </a:rPr>
              <a:t>sretan</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Doduše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Tebom</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nakratko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zavladao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Eteokle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Edipov</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sin</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ali</a:t>
            </a:r>
            <a:r>
              <a:rPr lang="en-GB" sz="2400" b="1" dirty="0">
                <a:solidFill>
                  <a:schemeClr val="bg2">
                    <a:lumMod val="75000"/>
                  </a:schemeClr>
                </a:solidFill>
                <a:latin typeface="Baskerville Old Face" panose="02020602080505020303" pitchFamily="18" charset="0"/>
              </a:rPr>
              <a:t> je grad </a:t>
            </a:r>
            <a:r>
              <a:rPr lang="hr-BA" sz="2400" b="1" dirty="0" smtClean="0">
                <a:solidFill>
                  <a:schemeClr val="bg2">
                    <a:lumMod val="75000"/>
                  </a:schemeClr>
                </a:solidFill>
                <a:latin typeface="Baskerville Old Face" panose="02020602080505020303" pitchFamily="18" charset="0"/>
              </a:rPr>
              <a:t>pogodio</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rat</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poznat</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kao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pohod</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 Sedmorice protiv Tebe</a:t>
            </a:r>
            <a:r>
              <a:rPr lang="en-GB" sz="2400" b="1" dirty="0" smtClean="0">
                <a:solidFill>
                  <a:schemeClr val="bg2">
                    <a:lumMod val="75000"/>
                  </a:schemeClr>
                </a:solidFill>
                <a:latin typeface="Baskerville Old Face" panose="02020602080505020303" pitchFamily="18" charset="0"/>
              </a:rPr>
              <a:t>. </a:t>
            </a:r>
            <a:r>
              <a:rPr lang="en-GB" sz="2400" b="1" dirty="0">
                <a:solidFill>
                  <a:schemeClr val="bg2">
                    <a:lumMod val="75000"/>
                  </a:schemeClr>
                </a:solidFill>
                <a:latin typeface="Baskerville Old Face" panose="02020602080505020303" pitchFamily="18" charset="0"/>
              </a:rPr>
              <a:t>U tom </a:t>
            </a:r>
            <a:r>
              <a:rPr lang="en-GB" sz="2400" b="1" dirty="0" err="1">
                <a:solidFill>
                  <a:schemeClr val="bg2">
                    <a:lumMod val="75000"/>
                  </a:schemeClr>
                </a:solidFill>
                <a:latin typeface="Baskerville Old Face" panose="02020602080505020303" pitchFamily="18" charset="0"/>
              </a:rPr>
              <a:t>ratu</a:t>
            </a:r>
            <a:r>
              <a:rPr lang="en-GB" sz="2400" b="1" dirty="0">
                <a:solidFill>
                  <a:schemeClr val="bg2">
                    <a:lumMod val="75000"/>
                  </a:schemeClr>
                </a:solidFill>
                <a:latin typeface="Baskerville Old Face" panose="02020602080505020303" pitchFamily="18" charset="0"/>
              </a:rPr>
              <a:t> se </a:t>
            </a:r>
            <a:r>
              <a:rPr lang="en-GB" sz="2400" b="1" dirty="0" err="1">
                <a:solidFill>
                  <a:schemeClr val="bg2">
                    <a:lumMod val="75000"/>
                  </a:schemeClr>
                </a:solidFill>
                <a:latin typeface="Baskerville Old Face" panose="02020602080505020303" pitchFamily="18" charset="0"/>
              </a:rPr>
              <a:t>žrtvovao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Kreontov</a:t>
            </a:r>
            <a:r>
              <a:rPr lang="en-GB" sz="2400" b="1" dirty="0">
                <a:solidFill>
                  <a:schemeClr val="bg2">
                    <a:lumMod val="75000"/>
                  </a:schemeClr>
                </a:solidFill>
                <a:latin typeface="Baskerville Old Face" panose="02020602080505020303" pitchFamily="18" charset="0"/>
              </a:rPr>
              <a:t> sin </a:t>
            </a:r>
            <a:r>
              <a:rPr lang="en-GB" sz="2400" b="1" dirty="0" err="1">
                <a:solidFill>
                  <a:schemeClr val="bg2">
                    <a:lumMod val="75000"/>
                  </a:schemeClr>
                </a:solidFill>
                <a:latin typeface="Baskerville Old Face" panose="02020602080505020303" pitchFamily="18" charset="0"/>
              </a:rPr>
              <a:t>Menekej</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savjetu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proroka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Tiresija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kako</a:t>
            </a:r>
            <a:r>
              <a:rPr lang="en-GB" sz="2400" b="1" dirty="0">
                <a:solidFill>
                  <a:schemeClr val="bg2">
                    <a:lumMod val="75000"/>
                  </a:schemeClr>
                </a:solidFill>
                <a:latin typeface="Baskerville Old Face" panose="02020602080505020303" pitchFamily="18" charset="0"/>
              </a:rPr>
              <a:t> bi </a:t>
            </a:r>
            <a:r>
              <a:rPr lang="en-GB" sz="2400" b="1" dirty="0" err="1">
                <a:solidFill>
                  <a:schemeClr val="bg2">
                    <a:lumMod val="75000"/>
                  </a:schemeClr>
                </a:solidFill>
                <a:latin typeface="Baskerville Old Face" panose="02020602080505020303" pitchFamily="18" charset="0"/>
              </a:rPr>
              <a:t>svojim</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sunarodnjacima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osigurao</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pobjedu,</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unatoč</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protivljenju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svog</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oca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Kako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su</a:t>
            </a:r>
            <a:r>
              <a:rPr lang="en-GB" sz="2400" b="1" dirty="0">
                <a:solidFill>
                  <a:schemeClr val="bg2">
                    <a:lumMod val="75000"/>
                  </a:schemeClr>
                </a:solidFill>
                <a:latin typeface="Baskerville Old Face" panose="02020602080505020303" pitchFamily="18" charset="0"/>
              </a:rPr>
              <a:t> u </a:t>
            </a:r>
            <a:r>
              <a:rPr lang="en-GB" sz="2400" b="1" dirty="0" err="1">
                <a:solidFill>
                  <a:schemeClr val="bg2">
                    <a:lumMod val="75000"/>
                  </a:schemeClr>
                </a:solidFill>
                <a:latin typeface="Baskerville Old Face" panose="02020602080505020303" pitchFamily="18" charset="0"/>
              </a:rPr>
              <a:t>ratu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stradali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Eteokle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njegov</a:t>
            </a:r>
            <a:r>
              <a:rPr lang="en-GB" sz="2400" b="1" dirty="0">
                <a:solidFill>
                  <a:schemeClr val="bg2">
                    <a:lumMod val="75000"/>
                  </a:schemeClr>
                </a:solidFill>
                <a:latin typeface="Baskerville Old Face" panose="02020602080505020303" pitchFamily="18" charset="0"/>
              </a:rPr>
              <a:t> brat </a:t>
            </a:r>
            <a:r>
              <a:rPr lang="en-GB" sz="2400" b="1" dirty="0" err="1">
                <a:solidFill>
                  <a:schemeClr val="bg2">
                    <a:lumMod val="75000"/>
                  </a:schemeClr>
                </a:solidFill>
                <a:latin typeface="Baskerville Old Face" panose="02020602080505020303" pitchFamily="18" charset="0"/>
              </a:rPr>
              <a:t>Polinik</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ponovo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zavladao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Eteokla</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sahranio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uz</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sve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počasti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ali</a:t>
            </a:r>
            <a:r>
              <a:rPr lang="en-GB" sz="2400" b="1" dirty="0">
                <a:solidFill>
                  <a:schemeClr val="bg2">
                    <a:lumMod val="75000"/>
                  </a:schemeClr>
                </a:solidFill>
                <a:latin typeface="Baskerville Old Face" panose="02020602080505020303" pitchFamily="18" charset="0"/>
              </a:rPr>
              <a:t> ne </a:t>
            </a:r>
            <a:r>
              <a:rPr lang="hr-BA" sz="2400" b="1" dirty="0" smtClean="0">
                <a:solidFill>
                  <a:schemeClr val="bg2">
                    <a:lumMod val="75000"/>
                  </a:schemeClr>
                </a:solidFill>
                <a:latin typeface="Baskerville Old Face" panose="02020602080505020303" pitchFamily="18" charset="0"/>
              </a:rPr>
              <a:t>Polinikla kojeg je proglasio neprijateljem države. </a:t>
            </a:r>
          </a:p>
          <a:p>
            <a:pPr marL="0" indent="0" algn="just">
              <a:buNone/>
            </a:pPr>
            <a:r>
              <a:rPr lang="hr-BA" sz="2400" b="1" dirty="0" smtClean="0">
                <a:solidFill>
                  <a:schemeClr val="bg2">
                    <a:lumMod val="75000"/>
                  </a:schemeClr>
                </a:solidFill>
                <a:latin typeface="Baskerville Old Face" panose="02020602080505020303" pitchFamily="18" charset="0"/>
              </a:rPr>
              <a:t>Antigona, n</a:t>
            </a:r>
            <a:r>
              <a:rPr lang="en-GB" sz="2400" b="1" dirty="0" err="1" smtClean="0">
                <a:solidFill>
                  <a:schemeClr val="bg2">
                    <a:lumMod val="75000"/>
                  </a:schemeClr>
                </a:solidFill>
                <a:latin typeface="Baskerville Old Face" panose="02020602080505020303" pitchFamily="18" charset="0"/>
              </a:rPr>
              <a:t>jihova</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sestra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pokušala</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sahraniti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Polinika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zbog</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čega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ju</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Kreont</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osudio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smrt</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Zbog</a:t>
            </a:r>
            <a:r>
              <a:rPr lang="en-GB" sz="2400" b="1" dirty="0">
                <a:solidFill>
                  <a:schemeClr val="bg2">
                    <a:lumMod val="75000"/>
                  </a:schemeClr>
                </a:solidFill>
                <a:latin typeface="Baskerville Old Face" panose="02020602080505020303" pitchFamily="18" charset="0"/>
              </a:rPr>
              <a:t> toga se </a:t>
            </a:r>
            <a:r>
              <a:rPr lang="en-GB" sz="2400" b="1" dirty="0" err="1">
                <a:solidFill>
                  <a:schemeClr val="bg2">
                    <a:lumMod val="75000"/>
                  </a:schemeClr>
                </a:solidFill>
                <a:latin typeface="Baskerville Old Face" panose="02020602080505020303" pitchFamily="18" charset="0"/>
              </a:rPr>
              <a:t>ubio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njegov</a:t>
            </a:r>
            <a:r>
              <a:rPr lang="en-GB" sz="2400" b="1" dirty="0">
                <a:solidFill>
                  <a:schemeClr val="bg2">
                    <a:lumMod val="75000"/>
                  </a:schemeClr>
                </a:solidFill>
                <a:latin typeface="Baskerville Old Face" panose="02020602080505020303" pitchFamily="18" charset="0"/>
              </a:rPr>
              <a:t> sin </a:t>
            </a:r>
            <a:r>
              <a:rPr lang="en-GB" sz="2400" b="1" dirty="0" err="1">
                <a:solidFill>
                  <a:schemeClr val="bg2">
                    <a:lumMod val="75000"/>
                  </a:schemeClr>
                </a:solidFill>
                <a:latin typeface="Baskerville Old Face" panose="02020602080505020303" pitchFamily="18" charset="0"/>
              </a:rPr>
              <a:t>Hemon</a:t>
            </a:r>
            <a:r>
              <a:rPr lang="en-GB" sz="2400" b="1" dirty="0">
                <a:solidFill>
                  <a:schemeClr val="bg2">
                    <a:lumMod val="75000"/>
                  </a:schemeClr>
                </a:solidFill>
                <a:latin typeface="Baskerville Old Face" panose="02020602080505020303" pitchFamily="18" charset="0"/>
              </a:rPr>
              <a:t>, a </a:t>
            </a:r>
            <a:r>
              <a:rPr lang="en-GB" sz="2400" b="1" dirty="0" err="1">
                <a:solidFill>
                  <a:schemeClr val="bg2">
                    <a:lumMod val="75000"/>
                  </a:schemeClr>
                </a:solidFill>
                <a:latin typeface="Baskerville Old Face" panose="02020602080505020303" pitchFamily="18" charset="0"/>
              </a:rPr>
              <a:t>potom</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njegova</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majka</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Kreontova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supruga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Euridika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Prema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jednoj</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priči</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naredio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svom</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sinu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Hemonu</a:t>
            </a:r>
            <a:r>
              <a:rPr lang="en-GB" sz="2400" b="1" dirty="0">
                <a:solidFill>
                  <a:schemeClr val="bg2">
                    <a:lumMod val="75000"/>
                  </a:schemeClr>
                </a:solidFill>
                <a:latin typeface="Baskerville Old Face" panose="02020602080505020303" pitchFamily="18" charset="0"/>
              </a:rPr>
              <a:t>, a </a:t>
            </a:r>
            <a:r>
              <a:rPr lang="en-GB" sz="2400" b="1" dirty="0" err="1">
                <a:solidFill>
                  <a:schemeClr val="bg2">
                    <a:lumMod val="75000"/>
                  </a:schemeClr>
                </a:solidFill>
                <a:latin typeface="Baskerville Old Face" panose="02020602080505020303" pitchFamily="18" charset="0"/>
              </a:rPr>
              <a:t>Antigoninom</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zaručniku</a:t>
            </a:r>
            <a:r>
              <a:rPr lang="en-GB" sz="2400" b="1" dirty="0">
                <a:solidFill>
                  <a:schemeClr val="bg2">
                    <a:lumMod val="75000"/>
                  </a:schemeClr>
                </a:solidFill>
                <a:latin typeface="Baskerville Old Face" panose="02020602080505020303" pitchFamily="18" charset="0"/>
              </a:rPr>
              <a:t>, da </a:t>
            </a:r>
            <a:r>
              <a:rPr lang="en-GB" sz="2400" b="1" dirty="0" smtClean="0">
                <a:solidFill>
                  <a:schemeClr val="bg2">
                    <a:lumMod val="75000"/>
                  </a:schemeClr>
                </a:solidFill>
                <a:latin typeface="Baskerville Old Face" panose="02020602080505020303" pitchFamily="18" charset="0"/>
              </a:rPr>
              <a:t>je</a:t>
            </a:r>
            <a:r>
              <a:rPr lang="hr-BA" sz="2400" b="1" dirty="0" smtClean="0">
                <a:solidFill>
                  <a:schemeClr val="bg2">
                    <a:lumMod val="75000"/>
                  </a:schemeClr>
                </a:solidFill>
                <a:latin typeface="Baskerville Old Face" panose="02020602080505020303" pitchFamily="18" charset="0"/>
              </a:rPr>
              <a:t> </a:t>
            </a:r>
            <a:r>
              <a:rPr lang="en-GB" sz="2400" b="1" dirty="0" err="1" smtClean="0">
                <a:solidFill>
                  <a:schemeClr val="bg2">
                    <a:lumMod val="75000"/>
                  </a:schemeClr>
                </a:solidFill>
                <a:latin typeface="Baskerville Old Face" panose="02020602080505020303" pitchFamily="18" charset="0"/>
              </a:rPr>
              <a:t>živu</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sahrani</a:t>
            </a:r>
            <a:r>
              <a:rPr lang="en-GB" sz="2400" b="1" dirty="0">
                <a:solidFill>
                  <a:schemeClr val="bg2">
                    <a:lumMod val="75000"/>
                  </a:schemeClr>
                </a:solidFill>
                <a:latin typeface="Baskerville Old Face" panose="02020602080505020303" pitchFamily="18" charset="0"/>
              </a:rPr>
              <a:t> u </a:t>
            </a:r>
            <a:r>
              <a:rPr lang="en-GB" sz="2400" b="1" dirty="0" err="1">
                <a:solidFill>
                  <a:schemeClr val="bg2">
                    <a:lumMod val="75000"/>
                  </a:schemeClr>
                </a:solidFill>
                <a:latin typeface="Baskerville Old Face" panose="02020602080505020303" pitchFamily="18" charset="0"/>
              </a:rPr>
              <a:t>Polinikov</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grob</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Umjesto</a:t>
            </a:r>
            <a:r>
              <a:rPr lang="en-GB" sz="2400" b="1" dirty="0">
                <a:solidFill>
                  <a:schemeClr val="bg2">
                    <a:lumMod val="75000"/>
                  </a:schemeClr>
                </a:solidFill>
                <a:latin typeface="Baskerville Old Face" panose="02020602080505020303" pitchFamily="18" charset="0"/>
              </a:rPr>
              <a:t> toga, on </a:t>
            </a:r>
            <a:r>
              <a:rPr lang="en-GB" sz="2400" b="1" dirty="0" err="1">
                <a:solidFill>
                  <a:schemeClr val="bg2">
                    <a:lumMod val="75000"/>
                  </a:schemeClr>
                </a:solidFill>
                <a:latin typeface="Baskerville Old Face" panose="02020602080505020303" pitchFamily="18" charset="0"/>
              </a:rPr>
              <a:t>ju</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odveo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među</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pastire</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gdje</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nastavila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živjeti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rodila</a:t>
            </a:r>
            <a:r>
              <a:rPr lang="en-GB" sz="2400" b="1" dirty="0">
                <a:solidFill>
                  <a:schemeClr val="bg2">
                    <a:lumMod val="75000"/>
                  </a:schemeClr>
                </a:solidFill>
                <a:latin typeface="Baskerville Old Face" panose="02020602080505020303" pitchFamily="18" charset="0"/>
              </a:rPr>
              <a:t> mu </a:t>
            </a:r>
            <a:r>
              <a:rPr lang="hr-BA" sz="2400" b="1" dirty="0" smtClean="0">
                <a:solidFill>
                  <a:schemeClr val="bg2">
                    <a:lumMod val="75000"/>
                  </a:schemeClr>
                </a:solidFill>
                <a:latin typeface="Baskerville Old Face" panose="02020602080505020303" pitchFamily="18" charset="0"/>
              </a:rPr>
              <a:t>sina</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Kada</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dječak</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odrastao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došao</a:t>
            </a:r>
            <a:r>
              <a:rPr lang="en-GB" sz="2400" b="1" dirty="0">
                <a:solidFill>
                  <a:schemeClr val="bg2">
                    <a:lumMod val="75000"/>
                  </a:schemeClr>
                </a:solidFill>
                <a:latin typeface="Baskerville Old Face" panose="02020602080505020303" pitchFamily="18" charset="0"/>
              </a:rPr>
              <a:t> je u </a:t>
            </a:r>
            <a:r>
              <a:rPr lang="en-GB" sz="2400" b="1" dirty="0" err="1">
                <a:solidFill>
                  <a:schemeClr val="bg2">
                    <a:lumMod val="75000"/>
                  </a:schemeClr>
                </a:solidFill>
                <a:latin typeface="Baskerville Old Face" panose="02020602080505020303" pitchFamily="18" charset="0"/>
              </a:rPr>
              <a:t>Tebu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sudjelovati</a:t>
            </a:r>
            <a:r>
              <a:rPr lang="en-GB" sz="2400" b="1" dirty="0">
                <a:solidFill>
                  <a:schemeClr val="bg2">
                    <a:lumMod val="75000"/>
                  </a:schemeClr>
                </a:solidFill>
                <a:latin typeface="Baskerville Old Face" panose="02020602080505020303" pitchFamily="18" charset="0"/>
              </a:rPr>
              <a:t> u </a:t>
            </a:r>
            <a:r>
              <a:rPr lang="en-GB" sz="2400" b="1" dirty="0" err="1">
                <a:solidFill>
                  <a:schemeClr val="bg2">
                    <a:lumMod val="75000"/>
                  </a:schemeClr>
                </a:solidFill>
                <a:latin typeface="Baskerville Old Face" panose="02020602080505020303" pitchFamily="18" charset="0"/>
              </a:rPr>
              <a:t>pogrebnim</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igrama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ga</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prepoznao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zmijolikim</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biljegu</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koji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imali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svi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Kadmovi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potomci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Osudio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ga</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na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smrt</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iako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ga</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Heraklo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molio</a:t>
            </a:r>
            <a:r>
              <a:rPr lang="en-GB" sz="2400" b="1" dirty="0">
                <a:solidFill>
                  <a:schemeClr val="bg2">
                    <a:lumMod val="75000"/>
                  </a:schemeClr>
                </a:solidFill>
                <a:latin typeface="Baskerville Old Face" panose="02020602080505020303" pitchFamily="18" charset="0"/>
              </a:rPr>
              <a:t> da to ne </a:t>
            </a:r>
            <a:r>
              <a:rPr lang="en-GB" sz="2400" b="1" dirty="0" err="1">
                <a:solidFill>
                  <a:schemeClr val="bg2">
                    <a:lumMod val="75000"/>
                  </a:schemeClr>
                </a:solidFill>
                <a:latin typeface="Baskerville Old Face" panose="02020602080505020303" pitchFamily="18" charset="0"/>
              </a:rPr>
              <a:t>učini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Zbog</a:t>
            </a:r>
            <a:r>
              <a:rPr lang="en-GB" sz="2400" b="1" dirty="0">
                <a:solidFill>
                  <a:schemeClr val="bg2">
                    <a:lumMod val="75000"/>
                  </a:schemeClr>
                </a:solidFill>
                <a:latin typeface="Baskerville Old Face" panose="02020602080505020303" pitchFamily="18" charset="0"/>
              </a:rPr>
              <a:t> toga je </a:t>
            </a:r>
            <a:r>
              <a:rPr lang="en-GB" sz="2400" b="1" dirty="0" err="1">
                <a:solidFill>
                  <a:schemeClr val="bg2">
                    <a:lumMod val="75000"/>
                  </a:schemeClr>
                </a:solidFill>
                <a:latin typeface="Baskerville Old Face" panose="02020602080505020303" pitchFamily="18" charset="0"/>
              </a:rPr>
              <a:t>Hemon</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ubio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Antigonu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sebe.Kreont</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kasnije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otišao</a:t>
            </a:r>
            <a:r>
              <a:rPr lang="en-GB" sz="2400" b="1" dirty="0">
                <a:solidFill>
                  <a:schemeClr val="bg2">
                    <a:lumMod val="75000"/>
                  </a:schemeClr>
                </a:solidFill>
                <a:latin typeface="Baskerville Old Face" panose="02020602080505020303" pitchFamily="18" charset="0"/>
              </a:rPr>
              <a:t> u </a:t>
            </a:r>
            <a:r>
              <a:rPr lang="hr-BA" sz="2400" b="1" dirty="0" smtClean="0">
                <a:solidFill>
                  <a:schemeClr val="bg2">
                    <a:lumMod val="75000"/>
                  </a:schemeClr>
                </a:solidFill>
                <a:latin typeface="Baskerville Old Face" panose="02020602080505020303" pitchFamily="18" charset="0"/>
              </a:rPr>
              <a:t>Atiku</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kako</a:t>
            </a:r>
            <a:r>
              <a:rPr lang="en-GB" sz="2400" b="1" dirty="0">
                <a:solidFill>
                  <a:schemeClr val="bg2">
                    <a:lumMod val="75000"/>
                  </a:schemeClr>
                </a:solidFill>
                <a:latin typeface="Baskerville Old Face" panose="02020602080505020303" pitchFamily="18" charset="0"/>
              </a:rPr>
              <a:t> bi </a:t>
            </a:r>
            <a:r>
              <a:rPr lang="en-GB" sz="2400" b="1" dirty="0" err="1">
                <a:solidFill>
                  <a:schemeClr val="bg2">
                    <a:lumMod val="75000"/>
                  </a:schemeClr>
                </a:solidFill>
                <a:latin typeface="Baskerville Old Face" panose="02020602080505020303" pitchFamily="18" charset="0"/>
              </a:rPr>
              <a:t>nagovorio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Edipa</a:t>
            </a:r>
            <a:r>
              <a:rPr lang="en-GB" sz="2400" b="1" dirty="0">
                <a:solidFill>
                  <a:schemeClr val="bg2">
                    <a:lumMod val="75000"/>
                  </a:schemeClr>
                </a:solidFill>
                <a:latin typeface="Baskerville Old Face" panose="02020602080505020303" pitchFamily="18" charset="0"/>
              </a:rPr>
              <a:t> da se </a:t>
            </a:r>
            <a:r>
              <a:rPr lang="en-GB" sz="2400" b="1" dirty="0" err="1">
                <a:solidFill>
                  <a:schemeClr val="bg2">
                    <a:lumMod val="75000"/>
                  </a:schemeClr>
                </a:solidFill>
                <a:latin typeface="Baskerville Old Face" panose="02020602080505020303" pitchFamily="18" charset="0"/>
              </a:rPr>
              <a:t>vrati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jer</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znao</a:t>
            </a:r>
            <a:r>
              <a:rPr lang="en-GB" sz="2400" b="1" dirty="0">
                <a:solidFill>
                  <a:schemeClr val="bg2">
                    <a:lumMod val="75000"/>
                  </a:schemeClr>
                </a:solidFill>
                <a:latin typeface="Baskerville Old Face" panose="02020602080505020303" pitchFamily="18" charset="0"/>
              </a:rPr>
              <a:t> da </a:t>
            </a:r>
            <a:r>
              <a:rPr lang="en-GB" sz="2400" b="1" dirty="0" err="1">
                <a:solidFill>
                  <a:schemeClr val="bg2">
                    <a:lumMod val="75000"/>
                  </a:schemeClr>
                </a:solidFill>
                <a:latin typeface="Baskerville Old Face" panose="02020602080505020303" pitchFamily="18" charset="0"/>
              </a:rPr>
              <a:t>će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zemlja</a:t>
            </a:r>
            <a:r>
              <a:rPr lang="en-GB" sz="2400" b="1" dirty="0">
                <a:solidFill>
                  <a:schemeClr val="bg2">
                    <a:lumMod val="75000"/>
                  </a:schemeClr>
                </a:solidFill>
                <a:latin typeface="Baskerville Old Face" panose="02020602080505020303" pitchFamily="18" charset="0"/>
              </a:rPr>
              <a:t> u </a:t>
            </a:r>
            <a:r>
              <a:rPr lang="en-GB" sz="2400" b="1" dirty="0" err="1">
                <a:solidFill>
                  <a:schemeClr val="bg2">
                    <a:lumMod val="75000"/>
                  </a:schemeClr>
                </a:solidFill>
                <a:latin typeface="Baskerville Old Face" panose="02020602080505020303" pitchFamily="18" charset="0"/>
              </a:rPr>
              <a:t>kojoj</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će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Edip</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biti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sahranjen</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doživjeti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najveće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blagostanje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Edip</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odbio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poziv</a:t>
            </a:r>
            <a:r>
              <a:rPr lang="en-GB" sz="2400" b="1" dirty="0">
                <a:solidFill>
                  <a:schemeClr val="bg2">
                    <a:lumMod val="75000"/>
                  </a:schemeClr>
                </a:solidFill>
                <a:latin typeface="Baskerville Old Face" panose="02020602080505020303" pitchFamily="18" charset="0"/>
              </a:rPr>
              <a:t>, pa je </a:t>
            </a:r>
            <a:r>
              <a:rPr lang="en-GB" sz="2400" b="1" dirty="0" err="1">
                <a:solidFill>
                  <a:schemeClr val="bg2">
                    <a:lumMod val="75000"/>
                  </a:schemeClr>
                </a:solidFill>
                <a:latin typeface="Baskerville Old Face" panose="02020602080505020303" pitchFamily="18" charset="0"/>
              </a:rPr>
              <a:t>Kreont</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upotrijebio</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silu</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ali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ga</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zaštitio</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Tezej</a:t>
            </a:r>
            <a:r>
              <a:rPr lang="en-GB" sz="2400" b="1" dirty="0" smtClean="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Prema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drugoj</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priči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Tezej</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ubio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jer</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odbio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sahraniti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Argivce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koji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poginuli</a:t>
            </a:r>
            <a:r>
              <a:rPr lang="en-GB" sz="2400" b="1" dirty="0">
                <a:solidFill>
                  <a:schemeClr val="bg2">
                    <a:lumMod val="75000"/>
                  </a:schemeClr>
                </a:solidFill>
                <a:latin typeface="Baskerville Old Face" panose="02020602080505020303" pitchFamily="18" charset="0"/>
              </a:rPr>
              <a:t> u </a:t>
            </a:r>
            <a:r>
              <a:rPr lang="en-GB" sz="2400" b="1" dirty="0" err="1">
                <a:solidFill>
                  <a:schemeClr val="bg2">
                    <a:lumMod val="75000"/>
                  </a:schemeClr>
                </a:solidFill>
                <a:latin typeface="Baskerville Old Face" panose="02020602080505020303" pitchFamily="18" charset="0"/>
              </a:rPr>
              <a:t>ratu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Sedmorice</a:t>
            </a:r>
            <a:r>
              <a:rPr lang="en-GB" sz="2400" b="1" dirty="0">
                <a:solidFill>
                  <a:schemeClr val="bg2">
                    <a:lumMod val="75000"/>
                  </a:schemeClr>
                </a:solidFill>
                <a:latin typeface="Baskerville Old Face" panose="02020602080505020303" pitchFamily="18" charset="0"/>
              </a:rPr>
              <a:t>. U </a:t>
            </a:r>
            <a:r>
              <a:rPr lang="en-GB" sz="2400" b="1" dirty="0" err="1">
                <a:solidFill>
                  <a:schemeClr val="bg2">
                    <a:lumMod val="75000"/>
                  </a:schemeClr>
                </a:solidFill>
                <a:latin typeface="Baskerville Old Face" panose="02020602080505020303" pitchFamily="18" charset="0"/>
              </a:rPr>
              <a:t>drugoj</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inačici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Tezej</a:t>
            </a:r>
            <a:r>
              <a:rPr lang="en-GB" sz="2400" b="1" dirty="0">
                <a:solidFill>
                  <a:schemeClr val="bg2">
                    <a:lumMod val="75000"/>
                  </a:schemeClr>
                </a:solidFill>
                <a:latin typeface="Baskerville Old Face" panose="02020602080505020303" pitchFamily="18" charset="0"/>
              </a:rPr>
              <a:t> je </a:t>
            </a:r>
            <a:r>
              <a:rPr lang="en-GB" sz="2400" b="1" dirty="0" err="1">
                <a:solidFill>
                  <a:schemeClr val="bg2">
                    <a:lumMod val="75000"/>
                  </a:schemeClr>
                </a:solidFill>
                <a:latin typeface="Baskerville Old Face" panose="02020602080505020303" pitchFamily="18" charset="0"/>
              </a:rPr>
              <a:t>na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Adrastovu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molbu</a:t>
            </a:r>
            <a:r>
              <a:rPr lang="en-GB" sz="2400" b="1" dirty="0">
                <a:solidFill>
                  <a:schemeClr val="bg2">
                    <a:lumMod val="75000"/>
                  </a:schemeClr>
                </a:solidFill>
                <a:latin typeface="Baskerville Old Face" panose="02020602080505020303" pitchFamily="18" charset="0"/>
              </a:rPr>
              <a:t>, u </a:t>
            </a:r>
            <a:r>
              <a:rPr lang="en-GB" sz="2400" b="1" dirty="0" err="1">
                <a:solidFill>
                  <a:schemeClr val="bg2">
                    <a:lumMod val="75000"/>
                  </a:schemeClr>
                </a:solidFill>
                <a:latin typeface="Baskerville Old Face" panose="02020602080505020303" pitchFamily="18" charset="0"/>
              </a:rPr>
              <a:t>brzom</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napadu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osvojio</a:t>
            </a:r>
            <a:r>
              <a:rPr lang="en-GB" sz="2400" b="1" dirty="0">
                <a:solidFill>
                  <a:schemeClr val="bg2">
                    <a:lumMod val="75000"/>
                  </a:schemeClr>
                </a:solidFill>
                <a:latin typeface="Baskerville Old Face" panose="02020602080505020303" pitchFamily="18" charset="0"/>
              </a:rPr>
              <a:t> grad </a:t>
            </a:r>
            <a:r>
              <a:rPr lang="en-GB" sz="2400" b="1" dirty="0" err="1">
                <a:solidFill>
                  <a:schemeClr val="bg2">
                    <a:lumMod val="75000"/>
                  </a:schemeClr>
                </a:solidFill>
                <a:latin typeface="Baskerville Old Face" panose="02020602080505020303" pitchFamily="18" charset="0"/>
              </a:rPr>
              <a:t>i</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zarobio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Kreonta</a:t>
            </a:r>
            <a:r>
              <a:rPr lang="en-GB" sz="2400" b="1" dirty="0">
                <a:solidFill>
                  <a:schemeClr val="bg2">
                    <a:lumMod val="75000"/>
                  </a:schemeClr>
                </a:solidFill>
                <a:latin typeface="Baskerville Old Face" panose="02020602080505020303" pitchFamily="18" charset="0"/>
              </a:rPr>
              <a:t>. Tada je </a:t>
            </a:r>
            <a:r>
              <a:rPr lang="en-GB" sz="2400" b="1" dirty="0" err="1">
                <a:solidFill>
                  <a:schemeClr val="bg2">
                    <a:lumMod val="75000"/>
                  </a:schemeClr>
                </a:solidFill>
                <a:latin typeface="Baskerville Old Face" panose="02020602080505020303" pitchFamily="18" charset="0"/>
              </a:rPr>
              <a:t>vratio</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mrtve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ratnike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njihovim</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obiteljima</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koje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su</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napravile</a:t>
            </a:r>
            <a:r>
              <a:rPr lang="en-GB" sz="2400" b="1" dirty="0">
                <a:solidFill>
                  <a:schemeClr val="bg2">
                    <a:lumMod val="75000"/>
                  </a:schemeClr>
                </a:solidFill>
                <a:latin typeface="Baskerville Old Face" panose="02020602080505020303" pitchFamily="18" charset="0"/>
              </a:rPr>
              <a:t> </a:t>
            </a:r>
            <a:r>
              <a:rPr lang="en-GB" sz="2400" b="1" dirty="0" err="1">
                <a:solidFill>
                  <a:schemeClr val="bg2">
                    <a:lumMod val="75000"/>
                  </a:schemeClr>
                </a:solidFill>
                <a:latin typeface="Baskerville Old Face" panose="02020602080505020303" pitchFamily="18" charset="0"/>
              </a:rPr>
              <a:t>ogromne</a:t>
            </a:r>
            <a:r>
              <a:rPr lang="en-GB" sz="2400" b="1" dirty="0">
                <a:solidFill>
                  <a:schemeClr val="bg2">
                    <a:lumMod val="75000"/>
                  </a:schemeClr>
                </a:solidFill>
                <a:latin typeface="Baskerville Old Face" panose="02020602080505020303" pitchFamily="18" charset="0"/>
              </a:rPr>
              <a:t> </a:t>
            </a:r>
            <a:r>
              <a:rPr lang="hr-BA" sz="2400" b="1" dirty="0" smtClean="0">
                <a:solidFill>
                  <a:schemeClr val="bg2">
                    <a:lumMod val="75000"/>
                  </a:schemeClr>
                </a:solidFill>
                <a:latin typeface="Baskerville Old Face" panose="02020602080505020303" pitchFamily="18" charset="0"/>
              </a:rPr>
              <a:t>lomače</a:t>
            </a:r>
            <a:r>
              <a:rPr lang="en-GB" sz="2400" b="1" dirty="0" smtClean="0">
                <a:solidFill>
                  <a:schemeClr val="bg2">
                    <a:lumMod val="75000"/>
                  </a:schemeClr>
                </a:solidFill>
                <a:latin typeface="Baskerville Old Face" panose="02020602080505020303" pitchFamily="18" charset="0"/>
              </a:rPr>
              <a:t>.</a:t>
            </a:r>
            <a:endParaRPr lang="en-GB" sz="2400" b="1" dirty="0">
              <a:solidFill>
                <a:schemeClr val="bg2">
                  <a:lumMod val="75000"/>
                </a:schemeClr>
              </a:solidFill>
              <a:latin typeface="Baskerville Old Face" panose="02020602080505020303" pitchFamily="18" charset="0"/>
            </a:endParaRPr>
          </a:p>
          <a:p>
            <a:endParaRPr lang="en-GB" sz="2000" b="1" dirty="0">
              <a:solidFill>
                <a:schemeClr val="bg2">
                  <a:lumMod val="75000"/>
                </a:schemeClr>
              </a:solidFill>
            </a:endParaRPr>
          </a:p>
        </p:txBody>
      </p:sp>
      <p:sp>
        <p:nvSpPr>
          <p:cNvPr id="4" name="Text Placeholder 3"/>
          <p:cNvSpPr>
            <a:spLocks noGrp="1"/>
          </p:cNvSpPr>
          <p:nvPr>
            <p:ph type="body" sz="half" idx="2"/>
          </p:nvPr>
        </p:nvSpPr>
        <p:spPr>
          <a:xfrm>
            <a:off x="686570" y="175490"/>
            <a:ext cx="3854528" cy="45719"/>
          </a:xfrm>
        </p:spPr>
        <p:txBody>
          <a:bodyPr>
            <a:normAutofit fontScale="25000" lnSpcReduction="20000"/>
          </a:bodyPr>
          <a:lstStyle/>
          <a:p>
            <a:endParaRPr lang="en-GB" dirty="0"/>
          </a:p>
        </p:txBody>
      </p:sp>
    </p:spTree>
    <p:extLst>
      <p:ext uri="{BB962C8B-B14F-4D97-AF65-F5344CB8AC3E}">
        <p14:creationId xmlns:p14="http://schemas.microsoft.com/office/powerpoint/2010/main" val="2342645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r>
              <a:rPr lang="hr-BA" b="1" dirty="0" smtClean="0">
                <a:solidFill>
                  <a:srgbClr val="C00000"/>
                </a:solidFill>
                <a:latin typeface="Algerian" panose="04020705040A02060702" pitchFamily="82" charset="0"/>
              </a:rPr>
              <a:t>ismena</a:t>
            </a:r>
            <a:endParaRPr lang="en-GB" b="1" dirty="0">
              <a:solidFill>
                <a:srgbClr val="C00000"/>
              </a:solidFill>
              <a:latin typeface="Algerian" panose="04020705040A02060702" pitchFamily="82" charset="0"/>
            </a:endParaRPr>
          </a:p>
        </p:txBody>
      </p:sp>
      <p:sp>
        <p:nvSpPr>
          <p:cNvPr id="4" name="Content Placeholder 3"/>
          <p:cNvSpPr>
            <a:spLocks noGrp="1"/>
          </p:cNvSpPr>
          <p:nvPr>
            <p:ph sz="half" idx="2"/>
          </p:nvPr>
        </p:nvSpPr>
        <p:spPr/>
        <p:txBody>
          <a:bodyPr>
            <a:normAutofit lnSpcReduction="10000"/>
          </a:bodyPr>
          <a:lstStyle/>
          <a:p>
            <a:pPr marL="0" indent="0" algn="just">
              <a:buNone/>
            </a:pPr>
            <a:r>
              <a:rPr lang="en-GB" b="1" dirty="0" smtClean="0">
                <a:solidFill>
                  <a:srgbClr val="C00000"/>
                </a:solidFill>
                <a:latin typeface="Bradley Hand ITC" panose="03070402050302030203" pitchFamily="66" charset="0"/>
              </a:rPr>
              <a:t>I</a:t>
            </a:r>
            <a:r>
              <a:rPr lang="hr-BA" b="1" dirty="0" smtClean="0">
                <a:solidFill>
                  <a:srgbClr val="C00000"/>
                </a:solidFill>
                <a:latin typeface="Bradley Hand ITC" panose="03070402050302030203" pitchFamily="66" charset="0"/>
              </a:rPr>
              <a:t>s</a:t>
            </a:r>
            <a:r>
              <a:rPr lang="en-GB" b="1" dirty="0" err="1" smtClean="0">
                <a:solidFill>
                  <a:srgbClr val="C00000"/>
                </a:solidFill>
                <a:latin typeface="Bradley Hand ITC" panose="03070402050302030203" pitchFamily="66" charset="0"/>
              </a:rPr>
              <a:t>mena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Antigonina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sestra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kćer</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Edipa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Jokaste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nije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željela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pokopati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Polinika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te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odgovara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Antigonu</a:t>
            </a:r>
            <a:r>
              <a:rPr lang="en-GB" b="1" dirty="0">
                <a:solidFill>
                  <a:srgbClr val="C00000"/>
                </a:solidFill>
                <a:latin typeface="Bradley Hand ITC" panose="03070402050302030203" pitchFamily="66" charset="0"/>
              </a:rPr>
              <a:t> od toga. </a:t>
            </a:r>
            <a:r>
              <a:rPr lang="en-GB" b="1" dirty="0" err="1">
                <a:solidFill>
                  <a:srgbClr val="C00000"/>
                </a:solidFill>
                <a:latin typeface="Bradley Hand ITC" panose="03070402050302030203" pitchFamily="66" charset="0"/>
              </a:rPr>
              <a:t>Kada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dolazi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kod</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kralja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iz</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straha</a:t>
            </a:r>
            <a:r>
              <a:rPr lang="en-GB" b="1" dirty="0">
                <a:solidFill>
                  <a:srgbClr val="C00000"/>
                </a:solidFill>
                <a:latin typeface="Bradley Hand ITC" panose="03070402050302030203" pitchFamily="66" charset="0"/>
              </a:rPr>
              <a:t> od </a:t>
            </a:r>
            <a:r>
              <a:rPr lang="en-GB" b="1" dirty="0" err="1">
                <a:solidFill>
                  <a:srgbClr val="C00000"/>
                </a:solidFill>
                <a:latin typeface="Bradley Hand ITC" panose="03070402050302030203" pitchFamily="66" charset="0"/>
              </a:rPr>
              <a:t>smrti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plače</a:t>
            </a:r>
            <a:r>
              <a:rPr lang="en-GB" b="1" dirty="0">
                <a:solidFill>
                  <a:srgbClr val="C00000"/>
                </a:solidFill>
                <a:latin typeface="Bradley Hand ITC" panose="03070402050302030203" pitchFamily="66" charset="0"/>
              </a:rPr>
              <a:t>, no </a:t>
            </a:r>
            <a:r>
              <a:rPr lang="en-GB" b="1" dirty="0" err="1">
                <a:solidFill>
                  <a:srgbClr val="C00000"/>
                </a:solidFill>
                <a:latin typeface="Bradley Hand ITC" panose="03070402050302030203" pitchFamily="66" charset="0"/>
              </a:rPr>
              <a:t>želi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podijeliti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krivnju</a:t>
            </a:r>
            <a:r>
              <a:rPr lang="en-GB" b="1" dirty="0">
                <a:solidFill>
                  <a:srgbClr val="C00000"/>
                </a:solidFill>
                <a:latin typeface="Bradley Hand ITC" panose="03070402050302030203" pitchFamily="66" charset="0"/>
              </a:rPr>
              <a:t> s </a:t>
            </a:r>
            <a:r>
              <a:rPr lang="en-GB" b="1" dirty="0" err="1">
                <a:solidFill>
                  <a:srgbClr val="C00000"/>
                </a:solidFill>
                <a:latin typeface="Bradley Hand ITC" panose="03070402050302030203" pitchFamily="66" charset="0"/>
              </a:rPr>
              <a:t>Antigonom</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iako</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nije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kriva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Kreont</a:t>
            </a:r>
            <a:r>
              <a:rPr lang="en-GB" b="1" dirty="0">
                <a:solidFill>
                  <a:srgbClr val="C00000"/>
                </a:solidFill>
                <a:latin typeface="Bradley Hand ITC" panose="03070402050302030203" pitchFamily="66" charset="0"/>
              </a:rPr>
              <a:t> je </a:t>
            </a:r>
            <a:r>
              <a:rPr lang="en-GB" b="1" dirty="0" err="1">
                <a:solidFill>
                  <a:srgbClr val="C00000"/>
                </a:solidFill>
                <a:latin typeface="Bradley Hand ITC" panose="03070402050302030203" pitchFamily="66" charset="0"/>
              </a:rPr>
              <a:t>unatoč</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svemu</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stavlja</a:t>
            </a:r>
            <a:r>
              <a:rPr lang="en-GB" b="1" dirty="0">
                <a:solidFill>
                  <a:srgbClr val="C00000"/>
                </a:solidFill>
                <a:latin typeface="Bradley Hand ITC" panose="03070402050302030203" pitchFamily="66" charset="0"/>
              </a:rPr>
              <a:t> u </a:t>
            </a:r>
            <a:r>
              <a:rPr lang="en-GB" b="1" dirty="0" err="1">
                <a:solidFill>
                  <a:srgbClr val="C00000"/>
                </a:solidFill>
                <a:latin typeface="Bradley Hand ITC" panose="03070402050302030203" pitchFamily="66" charset="0"/>
              </a:rPr>
              <a:t>tamnicu</a:t>
            </a:r>
            <a:r>
              <a:rPr lang="en-GB" b="1" dirty="0">
                <a:solidFill>
                  <a:srgbClr val="C00000"/>
                </a:solidFill>
                <a:latin typeface="Bradley Hand ITC" panose="03070402050302030203" pitchFamily="66" charset="0"/>
              </a:rPr>
              <a:t> da </a:t>
            </a:r>
            <a:r>
              <a:rPr lang="en-GB" b="1" dirty="0" err="1">
                <a:solidFill>
                  <a:srgbClr val="C00000"/>
                </a:solidFill>
                <a:latin typeface="Bradley Hand ITC" panose="03070402050302030203" pitchFamily="66" charset="0"/>
              </a:rPr>
              <a:t>dijeli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sudbinu</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presudu</a:t>
            </a:r>
            <a:r>
              <a:rPr lang="en-GB" b="1" dirty="0">
                <a:solidFill>
                  <a:srgbClr val="C00000"/>
                </a:solidFill>
                <a:latin typeface="Bradley Hand ITC" panose="03070402050302030203" pitchFamily="66" charset="0"/>
              </a:rPr>
              <a:t> s </a:t>
            </a:r>
            <a:r>
              <a:rPr lang="en-GB" b="1" dirty="0" err="1">
                <a:solidFill>
                  <a:srgbClr val="C00000"/>
                </a:solidFill>
                <a:latin typeface="Bradley Hand ITC" panose="03070402050302030203" pitchFamily="66" charset="0"/>
              </a:rPr>
              <a:t>Antigonom</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Ona</a:t>
            </a:r>
            <a:r>
              <a:rPr lang="en-GB" b="1" dirty="0">
                <a:solidFill>
                  <a:srgbClr val="C00000"/>
                </a:solidFill>
                <a:latin typeface="Bradley Hand ITC" panose="03070402050302030203" pitchFamily="66" charset="0"/>
              </a:rPr>
              <a:t> se ne </a:t>
            </a:r>
            <a:r>
              <a:rPr lang="en-GB" b="1" dirty="0" err="1">
                <a:solidFill>
                  <a:srgbClr val="C00000"/>
                </a:solidFill>
                <a:latin typeface="Bradley Hand ITC" panose="03070402050302030203" pitchFamily="66" charset="0"/>
              </a:rPr>
              <a:t>bori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ni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za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božanske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zakone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etiku</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niti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za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državne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zakone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Nema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hrabrosti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te</a:t>
            </a:r>
            <a:r>
              <a:rPr lang="en-GB" b="1" dirty="0">
                <a:solidFill>
                  <a:srgbClr val="C00000"/>
                </a:solidFill>
                <a:latin typeface="Bradley Hand ITC" panose="03070402050302030203" pitchFamily="66" charset="0"/>
              </a:rPr>
              <a:t> </a:t>
            </a:r>
            <a:r>
              <a:rPr lang="en-GB" b="1" dirty="0" smtClean="0">
                <a:solidFill>
                  <a:srgbClr val="C00000"/>
                </a:solidFill>
                <a:latin typeface="Bradley Hand ITC" panose="03070402050302030203" pitchFamily="66" charset="0"/>
              </a:rPr>
              <a:t>ne </a:t>
            </a:r>
            <a:r>
              <a:rPr lang="en-GB" b="1" dirty="0" err="1">
                <a:solidFill>
                  <a:srgbClr val="C00000"/>
                </a:solidFill>
                <a:latin typeface="Bradley Hand ITC" panose="03070402050302030203" pitchFamily="66" charset="0"/>
              </a:rPr>
              <a:t>želi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praviti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nikakve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probleme</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zbog</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umrlog</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brata</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i</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njegovih</a:t>
            </a:r>
            <a:r>
              <a:rPr lang="en-GB" b="1" dirty="0">
                <a:solidFill>
                  <a:srgbClr val="C00000"/>
                </a:solidFill>
                <a:latin typeface="Bradley Hand ITC" panose="03070402050302030203" pitchFamily="66" charset="0"/>
              </a:rPr>
              <a:t> </a:t>
            </a:r>
            <a:r>
              <a:rPr lang="en-GB" b="1" dirty="0" err="1">
                <a:solidFill>
                  <a:srgbClr val="C00000"/>
                </a:solidFill>
                <a:latin typeface="Bradley Hand ITC" panose="03070402050302030203" pitchFamily="66" charset="0"/>
              </a:rPr>
              <a:t>prava</a:t>
            </a:r>
            <a:r>
              <a:rPr lang="en-GB" b="1" dirty="0">
                <a:solidFill>
                  <a:srgbClr val="C00000"/>
                </a:solidFill>
                <a:latin typeface="Bradley Hand ITC" panose="03070402050302030203" pitchFamily="66" charset="0"/>
              </a:rPr>
              <a:t>.</a:t>
            </a:r>
          </a:p>
        </p:txBody>
      </p:sp>
      <p:sp>
        <p:nvSpPr>
          <p:cNvPr id="5" name="Text Placeholder 4"/>
          <p:cNvSpPr>
            <a:spLocks noGrp="1"/>
          </p:cNvSpPr>
          <p:nvPr>
            <p:ph type="body" sz="quarter" idx="3"/>
          </p:nvPr>
        </p:nvSpPr>
        <p:spPr/>
        <p:txBody>
          <a:bodyPr/>
          <a:lstStyle/>
          <a:p>
            <a:endParaRPr lang="en-GB"/>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088384" y="2160983"/>
            <a:ext cx="4185617" cy="3597560"/>
          </a:xfrm>
        </p:spPr>
      </p:pic>
    </p:spTree>
    <p:extLst>
      <p:ext uri="{BB962C8B-B14F-4D97-AF65-F5344CB8AC3E}">
        <p14:creationId xmlns:p14="http://schemas.microsoft.com/office/powerpoint/2010/main" val="41417333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760461" y="1498604"/>
            <a:ext cx="4513541" cy="4542758"/>
          </a:xfrm>
        </p:spPr>
        <p:txBody>
          <a:bodyPr/>
          <a:lstStyle/>
          <a:p>
            <a:pPr marL="0" indent="0" algn="just">
              <a:buNone/>
            </a:pPr>
            <a:r>
              <a:rPr lang="en-GB" sz="3600" dirty="0" err="1">
                <a:solidFill>
                  <a:srgbClr val="C00000"/>
                </a:solidFill>
              </a:rPr>
              <a:t>Hemon</a:t>
            </a:r>
            <a:r>
              <a:rPr lang="en-GB" dirty="0"/>
              <a:t> </a:t>
            </a:r>
            <a:r>
              <a:rPr lang="en-GB" sz="2000" b="1" dirty="0">
                <a:solidFill>
                  <a:srgbClr val="C00000"/>
                </a:solidFill>
                <a:latin typeface="Bradley Hand ITC" panose="03070402050302030203" pitchFamily="66" charset="0"/>
              </a:rPr>
              <a:t>je </a:t>
            </a:r>
            <a:r>
              <a:rPr lang="en-GB" sz="2000" b="1" dirty="0" err="1">
                <a:solidFill>
                  <a:srgbClr val="C00000"/>
                </a:solidFill>
                <a:latin typeface="Bradley Hand ITC" panose="03070402050302030203" pitchFamily="66" charset="0"/>
              </a:rPr>
              <a:t>Kreontov</a:t>
            </a:r>
            <a:r>
              <a:rPr lang="en-GB" sz="2000" b="1" dirty="0">
                <a:solidFill>
                  <a:srgbClr val="C00000"/>
                </a:solidFill>
                <a:latin typeface="Bradley Hand ITC" panose="03070402050302030203" pitchFamily="66" charset="0"/>
              </a:rPr>
              <a:t> sin </a:t>
            </a:r>
            <a:r>
              <a:rPr lang="en-GB" sz="2000" b="1" dirty="0" err="1">
                <a:solidFill>
                  <a:srgbClr val="C00000"/>
                </a:solidFill>
                <a:latin typeface="Bradley Hand ITC" panose="03070402050302030203" pitchFamily="66" charset="0"/>
              </a:rPr>
              <a:t>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Antigonin</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zaručnik</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Jako</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ga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pogađa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očevo</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nerazumijevanje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te</a:t>
            </a:r>
            <a:r>
              <a:rPr lang="en-GB" sz="2000" b="1" dirty="0">
                <a:solidFill>
                  <a:srgbClr val="C00000"/>
                </a:solidFill>
                <a:latin typeface="Bradley Hand ITC" panose="03070402050302030203" pitchFamily="66" charset="0"/>
              </a:rPr>
              <a:t> </a:t>
            </a:r>
            <a:r>
              <a:rPr lang="en-GB" sz="2000" b="1" dirty="0" err="1" smtClean="0">
                <a:solidFill>
                  <a:srgbClr val="C00000"/>
                </a:solidFill>
                <a:latin typeface="Bradley Hand ITC" panose="03070402050302030203" pitchFamily="66" charset="0"/>
              </a:rPr>
              <a:t>počin</a:t>
            </a:r>
            <a:r>
              <a:rPr lang="hr-BA" sz="2000" b="1" dirty="0" smtClean="0">
                <a:solidFill>
                  <a:srgbClr val="C00000"/>
                </a:solidFill>
                <a:latin typeface="Bradley Hand ITC" panose="03070402050302030203" pitchFamily="66" charset="0"/>
              </a:rPr>
              <a:t>i</a:t>
            </a:r>
            <a:r>
              <a:rPr lang="en-GB" sz="2000" b="1" dirty="0" smtClean="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samoubojstvo</a:t>
            </a:r>
            <a:r>
              <a:rPr lang="en-GB" sz="2000" b="1" dirty="0">
                <a:solidFill>
                  <a:srgbClr val="C00000"/>
                </a:solidFill>
                <a:latin typeface="Bradley Hand ITC" panose="03070402050302030203" pitchFamily="66" charset="0"/>
              </a:rPr>
              <a:t> u </a:t>
            </a:r>
            <a:r>
              <a:rPr lang="en-GB" sz="2000" b="1" dirty="0" err="1">
                <a:solidFill>
                  <a:srgbClr val="C00000"/>
                </a:solidFill>
                <a:latin typeface="Bradley Hand ITC" panose="03070402050302030203" pitchFamily="66" charset="0"/>
              </a:rPr>
              <a:t>mržnji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prema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ocu</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tuzi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prema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Antigoni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Euridika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žena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Kreontova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majka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Hemona</a:t>
            </a:r>
            <a:r>
              <a:rPr lang="en-GB" sz="2000" b="1" dirty="0">
                <a:solidFill>
                  <a:srgbClr val="C00000"/>
                </a:solidFill>
                <a:latin typeface="Bradley Hand ITC" panose="03070402050302030203" pitchFamily="66" charset="0"/>
              </a:rPr>
              <a:t>, </a:t>
            </a:r>
            <a:r>
              <a:rPr lang="hr-BA" sz="2000" b="1" dirty="0" smtClean="0">
                <a:solidFill>
                  <a:srgbClr val="C00000"/>
                </a:solidFill>
                <a:latin typeface="Bradley Hand ITC" panose="03070402050302030203" pitchFamily="66" charset="0"/>
              </a:rPr>
              <a:t>također počini samoubojstvo</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nakon</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spoznaje</a:t>
            </a:r>
            <a:r>
              <a:rPr lang="en-GB" sz="2000" b="1" dirty="0">
                <a:solidFill>
                  <a:srgbClr val="C00000"/>
                </a:solidFill>
                <a:latin typeface="Bradley Hand ITC" panose="03070402050302030203" pitchFamily="66" charset="0"/>
              </a:rPr>
              <a:t> o </a:t>
            </a:r>
            <a:r>
              <a:rPr lang="en-GB" sz="2000" b="1" dirty="0" err="1">
                <a:solidFill>
                  <a:srgbClr val="C00000"/>
                </a:solidFill>
                <a:latin typeface="Bradley Hand ITC" panose="03070402050302030203" pitchFamily="66" charset="0"/>
              </a:rPr>
              <a:t>Hemonovoj</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smrti</a:t>
            </a:r>
            <a:r>
              <a:rPr lang="en-GB" sz="2000" b="1" dirty="0">
                <a:solidFill>
                  <a:srgbClr val="C00000"/>
                </a:solidFill>
                <a:latin typeface="Bradley Hand ITC" panose="03070402050302030203" pitchFamily="66" charset="0"/>
              </a:rPr>
              <a:t>.</a:t>
            </a:r>
          </a:p>
        </p:txBody>
      </p:sp>
      <p:sp>
        <p:nvSpPr>
          <p:cNvPr id="4" name="Text Placeholder 3"/>
          <p:cNvSpPr>
            <a:spLocks noGrp="1"/>
          </p:cNvSpPr>
          <p:nvPr>
            <p:ph type="body" sz="half" idx="2"/>
          </p:nvPr>
        </p:nvSpPr>
        <p:spPr/>
        <p:txBody>
          <a:bodyPr/>
          <a:lstStyle/>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5" y="1498603"/>
            <a:ext cx="3854527" cy="3944254"/>
          </a:xfrm>
          <a:prstGeom prst="rect">
            <a:avLst/>
          </a:prstGeom>
        </p:spPr>
      </p:pic>
    </p:spTree>
    <p:extLst>
      <p:ext uri="{BB962C8B-B14F-4D97-AF65-F5344CB8AC3E}">
        <p14:creationId xmlns:p14="http://schemas.microsoft.com/office/powerpoint/2010/main" val="320973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r>
              <a:rPr lang="hr-BA" b="1" dirty="0" smtClean="0">
                <a:solidFill>
                  <a:srgbClr val="C00000"/>
                </a:solidFill>
              </a:rPr>
              <a:t>Kor i korovođa</a:t>
            </a:r>
            <a:endParaRPr lang="en-GB" b="1" dirty="0">
              <a:solidFill>
                <a:srgbClr val="C00000"/>
              </a:solidFill>
            </a:endParaRPr>
          </a:p>
        </p:txBody>
      </p:sp>
      <p:sp>
        <p:nvSpPr>
          <p:cNvPr id="4" name="Content Placeholder 3"/>
          <p:cNvSpPr>
            <a:spLocks noGrp="1"/>
          </p:cNvSpPr>
          <p:nvPr>
            <p:ph sz="half" idx="2"/>
          </p:nvPr>
        </p:nvSpPr>
        <p:spPr>
          <a:xfrm>
            <a:off x="725561" y="2737246"/>
            <a:ext cx="4185623" cy="3534700"/>
          </a:xfrm>
        </p:spPr>
        <p:txBody>
          <a:bodyPr>
            <a:normAutofit fontScale="92500" lnSpcReduction="20000"/>
          </a:bodyPr>
          <a:lstStyle/>
          <a:p>
            <a:pPr marL="0" indent="0" algn="just">
              <a:buNone/>
            </a:pPr>
            <a:r>
              <a:rPr lang="hr-BA" sz="2000" dirty="0" smtClean="0">
                <a:solidFill>
                  <a:srgbClr val="C00000"/>
                </a:solidFill>
                <a:latin typeface="Baskerville Old Face" panose="02020602080505020303" pitchFamily="18" charset="0"/>
              </a:rPr>
              <a:t>Kor</a:t>
            </a:r>
            <a:r>
              <a:rPr lang="en-GB" sz="2000" dirty="0" smtClean="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čine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tebanski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starješine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čija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starost</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kojom</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ih</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Sofoklo</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često</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opisuje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predstavlja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mudrost</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iskustvo</a:t>
            </a:r>
            <a:r>
              <a:rPr lang="en-GB" sz="2000" dirty="0">
                <a:solidFill>
                  <a:srgbClr val="C00000"/>
                </a:solidFill>
                <a:latin typeface="Baskerville Old Face" panose="02020602080505020303" pitchFamily="18" charset="0"/>
              </a:rPr>
              <a:t>. On (</a:t>
            </a:r>
            <a:r>
              <a:rPr lang="en-GB" sz="2000" dirty="0" err="1">
                <a:solidFill>
                  <a:srgbClr val="C00000"/>
                </a:solidFill>
                <a:latin typeface="Baskerville Old Face" panose="02020602080505020303" pitchFamily="18" charset="0"/>
              </a:rPr>
              <a:t>neutralno</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strane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komentira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događaje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daje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savjete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likovima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razgovara</a:t>
            </a:r>
            <a:r>
              <a:rPr lang="en-GB" sz="2000" dirty="0">
                <a:solidFill>
                  <a:srgbClr val="C00000"/>
                </a:solidFill>
                <a:latin typeface="Baskerville Old Face" panose="02020602080505020303" pitchFamily="18" charset="0"/>
              </a:rPr>
              <a:t> s </a:t>
            </a:r>
            <a:r>
              <a:rPr lang="en-GB" sz="2000" dirty="0" err="1">
                <a:solidFill>
                  <a:srgbClr val="C00000"/>
                </a:solidFill>
                <a:latin typeface="Baskerville Old Face" panose="02020602080505020303" pitchFamily="18" charset="0"/>
              </a:rPr>
              <a:t>njima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te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opisuje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prošle</a:t>
            </a:r>
            <a:r>
              <a:rPr lang="en-GB" sz="2000" dirty="0">
                <a:solidFill>
                  <a:srgbClr val="C00000"/>
                </a:solidFill>
                <a:latin typeface="Baskerville Old Face" panose="02020602080505020303" pitchFamily="18" charset="0"/>
              </a:rPr>
              <a:t> </a:t>
            </a:r>
            <a:r>
              <a:rPr lang="en-GB" sz="2000" dirty="0" err="1" smtClean="0">
                <a:solidFill>
                  <a:srgbClr val="C00000"/>
                </a:solidFill>
                <a:latin typeface="Baskerville Old Face" panose="02020602080505020303" pitchFamily="18" charset="0"/>
              </a:rPr>
              <a:t>događaje</a:t>
            </a:r>
            <a:r>
              <a:rPr lang="hr-BA" sz="2000" dirty="0" smtClean="0">
                <a:solidFill>
                  <a:srgbClr val="C00000"/>
                </a:solidFill>
                <a:latin typeface="Baskerville Old Face" panose="02020602080505020303" pitchFamily="18" charset="0"/>
              </a:rPr>
              <a:t> iskazujući stanje radnje mudrim rečenicama.</a:t>
            </a:r>
          </a:p>
          <a:p>
            <a:pPr marL="0" indent="0" algn="just">
              <a:buNone/>
            </a:pPr>
            <a:r>
              <a:rPr lang="en-GB" sz="2000" dirty="0" err="1">
                <a:solidFill>
                  <a:srgbClr val="C00000"/>
                </a:solidFill>
                <a:latin typeface="Baskerville Old Face" panose="02020602080505020303" pitchFamily="18" charset="0"/>
              </a:rPr>
              <a:t>Osim</a:t>
            </a:r>
            <a:r>
              <a:rPr lang="en-GB" sz="2000" dirty="0">
                <a:solidFill>
                  <a:srgbClr val="C00000"/>
                </a:solidFill>
                <a:latin typeface="Baskerville Old Face" panose="02020602080505020303" pitchFamily="18" charset="0"/>
              </a:rPr>
              <a:t> </a:t>
            </a:r>
            <a:r>
              <a:rPr lang="hr-BA" sz="2000" dirty="0" smtClean="0">
                <a:solidFill>
                  <a:srgbClr val="C00000"/>
                </a:solidFill>
                <a:latin typeface="Baskerville Old Face" panose="02020602080505020303" pitchFamily="18" charset="0"/>
              </a:rPr>
              <a:t>kora koji se javlja u stajaćim pjesmama u djelu se javlja i korovođa. </a:t>
            </a:r>
            <a:r>
              <a:rPr lang="en-GB" sz="2000" dirty="0" smtClean="0">
                <a:solidFill>
                  <a:srgbClr val="C00000"/>
                </a:solidFill>
                <a:latin typeface="Baskerville Old Face" panose="02020602080505020303" pitchFamily="18" charset="0"/>
              </a:rPr>
              <a:t>On </a:t>
            </a:r>
            <a:r>
              <a:rPr lang="en-GB" sz="2000" dirty="0" err="1">
                <a:solidFill>
                  <a:srgbClr val="C00000"/>
                </a:solidFill>
                <a:latin typeface="Baskerville Old Face" panose="02020602080505020303" pitchFamily="18" charset="0"/>
              </a:rPr>
              <a:t>ima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ulogu</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komentatora</a:t>
            </a:r>
            <a:r>
              <a:rPr lang="en-GB" sz="2000" dirty="0">
                <a:solidFill>
                  <a:srgbClr val="C00000"/>
                </a:solidFill>
                <a:latin typeface="Baskerville Old Face" panose="02020602080505020303" pitchFamily="18" charset="0"/>
              </a:rPr>
              <a:t> </a:t>
            </a:r>
            <a:r>
              <a:rPr lang="en-GB" sz="2000" dirty="0" err="1" smtClean="0">
                <a:solidFill>
                  <a:srgbClr val="C00000"/>
                </a:solidFill>
                <a:latin typeface="Baskerville Old Face" panose="02020602080505020303" pitchFamily="18" charset="0"/>
              </a:rPr>
              <a:t>djela</a:t>
            </a:r>
            <a:r>
              <a:rPr lang="hr-BA" sz="2000" dirty="0" smtClean="0">
                <a:solidFill>
                  <a:srgbClr val="C00000"/>
                </a:solidFill>
                <a:latin typeface="Baskerville Old Face" panose="02020602080505020303" pitchFamily="18" charset="0"/>
              </a:rPr>
              <a:t>. Upravo, on je glas pjesnika; izlaže prethodne događaje;katkad zamjenjuje didaskalije.</a:t>
            </a:r>
            <a:endParaRPr lang="en-GB" sz="2000" dirty="0">
              <a:solidFill>
                <a:srgbClr val="C00000"/>
              </a:solidFill>
              <a:latin typeface="Baskerville Old Face" panose="02020602080505020303" pitchFamily="18" charset="0"/>
            </a:endParaRPr>
          </a:p>
        </p:txBody>
      </p:sp>
      <p:sp>
        <p:nvSpPr>
          <p:cNvPr id="5" name="Text Placeholder 4"/>
          <p:cNvSpPr>
            <a:spLocks noGrp="1"/>
          </p:cNvSpPr>
          <p:nvPr>
            <p:ph type="body" sz="quarter" idx="3"/>
          </p:nvPr>
        </p:nvSpPr>
        <p:spPr/>
        <p:txBody>
          <a:bodyPr/>
          <a:lstStyle/>
          <a:p>
            <a:endParaRPr lang="en-GB"/>
          </a:p>
        </p:txBody>
      </p:sp>
      <p:sp>
        <p:nvSpPr>
          <p:cNvPr id="6" name="Content Placeholder 5"/>
          <p:cNvSpPr>
            <a:spLocks noGrp="1"/>
          </p:cNvSpPr>
          <p:nvPr>
            <p:ph sz="quarter" idx="4"/>
          </p:nvPr>
        </p:nvSpPr>
        <p:spPr>
          <a:xfrm>
            <a:off x="5088384" y="609601"/>
            <a:ext cx="4185617" cy="5431762"/>
          </a:xfrm>
        </p:spPr>
        <p:txBody>
          <a:bodyPr>
            <a:normAutofit/>
          </a:bodyPr>
          <a:lstStyle/>
          <a:p>
            <a:pPr marL="0" indent="0">
              <a:buNone/>
            </a:pPr>
            <a:r>
              <a:rPr lang="en-GB" sz="2800" dirty="0" err="1" smtClean="0">
                <a:solidFill>
                  <a:schemeClr val="accent2"/>
                </a:solidFill>
                <a:latin typeface="Blackadder ITC" panose="04020505051007020D02" pitchFamily="82" charset="0"/>
              </a:rPr>
              <a:t>Prvi</a:t>
            </a:r>
            <a:r>
              <a:rPr lang="en-GB" sz="2800" dirty="0" smtClean="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uvjet</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sreće</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razborit</a:t>
            </a:r>
            <a:r>
              <a:rPr lang="en-GB" sz="2800" dirty="0">
                <a:solidFill>
                  <a:schemeClr val="accent2"/>
                </a:solidFill>
                <a:latin typeface="Blackadder ITC" panose="04020505051007020D02" pitchFamily="82" charset="0"/>
              </a:rPr>
              <a:t> je um</a:t>
            </a:r>
            <a:br>
              <a:rPr lang="en-GB" sz="2800" dirty="0">
                <a:solidFill>
                  <a:schemeClr val="accent2"/>
                </a:solidFill>
                <a:latin typeface="Blackadder ITC" panose="04020505051007020D02" pitchFamily="82" charset="0"/>
              </a:rPr>
            </a:br>
            <a:r>
              <a:rPr lang="en-GB" sz="2800" dirty="0" err="1">
                <a:solidFill>
                  <a:schemeClr val="accent2"/>
                </a:solidFill>
                <a:latin typeface="Blackadder ITC" panose="04020505051007020D02" pitchFamily="82" charset="0"/>
              </a:rPr>
              <a:t>i</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bogove</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poštivati</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valja</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dušom</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svom</a:t>
            </a:r>
            <a:r>
              <a:rPr lang="en-GB" sz="2800" dirty="0">
                <a:solidFill>
                  <a:schemeClr val="accent2"/>
                </a:solidFill>
                <a:latin typeface="Blackadder ITC" panose="04020505051007020D02" pitchFamily="82" charset="0"/>
              </a:rPr>
              <a:t/>
            </a:r>
            <a:br>
              <a:rPr lang="en-GB" sz="2800" dirty="0">
                <a:solidFill>
                  <a:schemeClr val="accent2"/>
                </a:solidFill>
                <a:latin typeface="Blackadder ITC" panose="04020505051007020D02" pitchFamily="82" charset="0"/>
              </a:rPr>
            </a:br>
            <a:r>
              <a:rPr lang="en-GB" sz="2800" dirty="0">
                <a:solidFill>
                  <a:schemeClr val="accent2"/>
                </a:solidFill>
                <a:latin typeface="Blackadder ITC" panose="04020505051007020D02" pitchFamily="82" charset="0"/>
              </a:rPr>
              <a:t>a </a:t>
            </a:r>
            <a:r>
              <a:rPr lang="en-GB" sz="2800" dirty="0" err="1">
                <a:solidFill>
                  <a:schemeClr val="accent2"/>
                </a:solidFill>
                <a:latin typeface="Blackadder ITC" panose="04020505051007020D02" pitchFamily="82" charset="0"/>
              </a:rPr>
              <a:t>oholog</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stvora</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preuzetnu</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riječ</a:t>
            </a:r>
            <a:r>
              <a:rPr lang="en-GB" sz="2800" dirty="0">
                <a:solidFill>
                  <a:schemeClr val="accent2"/>
                </a:solidFill>
                <a:latin typeface="Blackadder ITC" panose="04020505051007020D02" pitchFamily="82" charset="0"/>
              </a:rPr>
              <a:t> </a:t>
            </a:r>
            <a:br>
              <a:rPr lang="en-GB" sz="2800" dirty="0">
                <a:solidFill>
                  <a:schemeClr val="accent2"/>
                </a:solidFill>
                <a:latin typeface="Blackadder ITC" panose="04020505051007020D02" pitchFamily="82" charset="0"/>
              </a:rPr>
            </a:br>
            <a:r>
              <a:rPr lang="en-GB" sz="2800" dirty="0" err="1">
                <a:solidFill>
                  <a:schemeClr val="accent2"/>
                </a:solidFill>
                <a:latin typeface="Blackadder ITC" panose="04020505051007020D02" pitchFamily="82" charset="0"/>
              </a:rPr>
              <a:t>sudbina</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će</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oboriti</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snagom</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velikom</a:t>
            </a:r>
            <a:r>
              <a:rPr lang="en-GB" sz="2800" dirty="0">
                <a:solidFill>
                  <a:schemeClr val="accent2"/>
                </a:solidFill>
                <a:latin typeface="Blackadder ITC" panose="04020505051007020D02" pitchFamily="82" charset="0"/>
              </a:rPr>
              <a:t/>
            </a:r>
            <a:br>
              <a:rPr lang="en-GB" sz="2800" dirty="0">
                <a:solidFill>
                  <a:schemeClr val="accent2"/>
                </a:solidFill>
                <a:latin typeface="Blackadder ITC" panose="04020505051007020D02" pitchFamily="82" charset="0"/>
              </a:rPr>
            </a:br>
            <a:r>
              <a:rPr lang="en-GB" sz="2800" dirty="0">
                <a:solidFill>
                  <a:schemeClr val="accent2"/>
                </a:solidFill>
                <a:latin typeface="Blackadder ITC" panose="04020505051007020D02" pitchFamily="82" charset="0"/>
              </a:rPr>
              <a:t>pa </a:t>
            </a:r>
            <a:r>
              <a:rPr lang="en-GB" sz="2800" dirty="0" err="1">
                <a:solidFill>
                  <a:schemeClr val="accent2"/>
                </a:solidFill>
                <a:latin typeface="Blackadder ITC" panose="04020505051007020D02" pitchFamily="82" charset="0"/>
              </a:rPr>
              <a:t>kad</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pretrpi</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zlo</a:t>
            </a:r>
            <a:r>
              <a:rPr lang="en-GB" sz="2800" dirty="0">
                <a:solidFill>
                  <a:schemeClr val="accent2"/>
                </a:solidFill>
                <a:latin typeface="Blackadder ITC" panose="04020505051007020D02" pitchFamily="82" charset="0"/>
              </a:rPr>
              <a:t>,</a:t>
            </a:r>
            <a:br>
              <a:rPr lang="en-GB" sz="2800" dirty="0">
                <a:solidFill>
                  <a:schemeClr val="accent2"/>
                </a:solidFill>
                <a:latin typeface="Blackadder ITC" panose="04020505051007020D02" pitchFamily="82" charset="0"/>
              </a:rPr>
            </a:br>
            <a:r>
              <a:rPr lang="en-GB" sz="2800" dirty="0" err="1">
                <a:solidFill>
                  <a:schemeClr val="accent2"/>
                </a:solidFill>
                <a:latin typeface="Blackadder ITC" panose="04020505051007020D02" pitchFamily="82" charset="0"/>
              </a:rPr>
              <a:t>osvijestit</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će</a:t>
            </a:r>
            <a:r>
              <a:rPr lang="en-GB" sz="2800" dirty="0">
                <a:solidFill>
                  <a:schemeClr val="accent2"/>
                </a:solidFill>
                <a:latin typeface="Blackadder ITC" panose="04020505051007020D02" pitchFamily="82" charset="0"/>
              </a:rPr>
              <a:t> se tad, bio </a:t>
            </a:r>
            <a:r>
              <a:rPr lang="en-GB" sz="2800" dirty="0" err="1">
                <a:solidFill>
                  <a:schemeClr val="accent2"/>
                </a:solidFill>
                <a:latin typeface="Blackadder ITC" panose="04020505051007020D02" pitchFamily="82" charset="0"/>
              </a:rPr>
              <a:t>već</a:t>
            </a:r>
            <a:r>
              <a:rPr lang="en-GB" sz="2800" dirty="0">
                <a:solidFill>
                  <a:schemeClr val="accent2"/>
                </a:solidFill>
                <a:latin typeface="Blackadder ITC" panose="04020505051007020D02" pitchFamily="82" charset="0"/>
              </a:rPr>
              <a:t> </a:t>
            </a:r>
            <a:r>
              <a:rPr lang="en-GB" sz="2800" dirty="0" err="1">
                <a:solidFill>
                  <a:schemeClr val="accent2"/>
                </a:solidFill>
                <a:latin typeface="Blackadder ITC" panose="04020505051007020D02" pitchFamily="82" charset="0"/>
              </a:rPr>
              <a:t>i</a:t>
            </a:r>
            <a:r>
              <a:rPr lang="en-GB" sz="2800" dirty="0">
                <a:solidFill>
                  <a:schemeClr val="accent2"/>
                </a:solidFill>
                <a:latin typeface="Blackadder ITC" panose="04020505051007020D02" pitchFamily="82" charset="0"/>
              </a:rPr>
              <a:t> </a:t>
            </a:r>
            <a:r>
              <a:rPr lang="en-GB" sz="2800" dirty="0" smtClean="0">
                <a:solidFill>
                  <a:schemeClr val="accent2"/>
                </a:solidFill>
                <a:latin typeface="Blackadder ITC" panose="04020505051007020D02" pitchFamily="82" charset="0"/>
              </a:rPr>
              <a:t>star</a:t>
            </a:r>
            <a:r>
              <a:rPr lang="hr-BA" sz="2800" dirty="0" smtClean="0">
                <a:solidFill>
                  <a:schemeClr val="accent2"/>
                </a:solidFill>
                <a:latin typeface="Blackadder ITC" panose="04020505051007020D02" pitchFamily="82" charset="0"/>
              </a:rPr>
              <a:t>.</a:t>
            </a:r>
          </a:p>
          <a:p>
            <a:pPr marL="0" indent="0">
              <a:buNone/>
            </a:pPr>
            <a:endParaRPr lang="hr-BA" sz="2800" dirty="0">
              <a:solidFill>
                <a:schemeClr val="accent2"/>
              </a:solidFill>
              <a:latin typeface="Blackadder ITC" panose="04020505051007020D02" pitchFamily="82" charset="0"/>
            </a:endParaRPr>
          </a:p>
          <a:p>
            <a:pPr marL="0" indent="0">
              <a:buNone/>
            </a:pPr>
            <a:endParaRPr lang="hr-BA" sz="2800" dirty="0" smtClean="0">
              <a:solidFill>
                <a:schemeClr val="accent2"/>
              </a:solidFill>
              <a:latin typeface="Blackadder ITC" panose="04020505051007020D02" pitchFamily="82" charset="0"/>
            </a:endParaRPr>
          </a:p>
          <a:p>
            <a:pPr marL="0" indent="0">
              <a:buNone/>
            </a:pPr>
            <a:r>
              <a:rPr lang="hr-BA" sz="2800" dirty="0" smtClean="0">
                <a:solidFill>
                  <a:schemeClr val="accent2"/>
                </a:solidFill>
                <a:latin typeface="Blackadder ITC" panose="04020505051007020D02" pitchFamily="82" charset="0"/>
              </a:rPr>
              <a:t>Od osornog oca osorna se ćud u kćeri javlja. Ne zna jadu ustuk nać.</a:t>
            </a:r>
            <a:endParaRPr lang="en-GB" sz="2800" dirty="0">
              <a:solidFill>
                <a:schemeClr val="accent2"/>
              </a:solidFill>
              <a:latin typeface="Blackadder ITC" panose="04020505051007020D02" pitchFamily="82" charset="0"/>
            </a:endParaRPr>
          </a:p>
        </p:txBody>
      </p:sp>
    </p:spTree>
    <p:extLst>
      <p:ext uri="{BB962C8B-B14F-4D97-AF65-F5344CB8AC3E}">
        <p14:creationId xmlns:p14="http://schemas.microsoft.com/office/powerpoint/2010/main" val="26042968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891945" y="1230086"/>
            <a:ext cx="4382057" cy="4811275"/>
          </a:xfrm>
        </p:spPr>
        <p:txBody>
          <a:bodyPr/>
          <a:lstStyle/>
          <a:p>
            <a:pPr marL="0" indent="0" algn="just">
              <a:buNone/>
            </a:pPr>
            <a:r>
              <a:rPr lang="en-GB" sz="2400" dirty="0" err="1">
                <a:solidFill>
                  <a:srgbClr val="C00000"/>
                </a:solidFill>
              </a:rPr>
              <a:t>Tiresija</a:t>
            </a:r>
            <a:r>
              <a:rPr lang="en-GB" dirty="0"/>
              <a:t> </a:t>
            </a:r>
            <a:r>
              <a:rPr lang="en-GB" b="1" dirty="0">
                <a:solidFill>
                  <a:srgbClr val="C00000"/>
                </a:solidFill>
                <a:latin typeface="Baskerville Old Face" panose="02020602080505020303" pitchFamily="18" charset="0"/>
              </a:rPr>
              <a:t>je </a:t>
            </a:r>
            <a:r>
              <a:rPr lang="en-GB" b="1" dirty="0" err="1">
                <a:solidFill>
                  <a:srgbClr val="C00000"/>
                </a:solidFill>
                <a:latin typeface="Baskerville Old Face" panose="02020602080505020303" pitchFamily="18" charset="0"/>
              </a:rPr>
              <a:t>mudar</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prorok</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koji</a:t>
            </a:r>
            <a:r>
              <a:rPr lang="en-GB" b="1" dirty="0">
                <a:solidFill>
                  <a:srgbClr val="C00000"/>
                </a:solidFill>
                <a:latin typeface="Baskerville Old Face" panose="02020602080505020303" pitchFamily="18" charset="0"/>
              </a:rPr>
              <a:t> je </a:t>
            </a:r>
            <a:r>
              <a:rPr lang="en-GB" b="1" dirty="0" err="1">
                <a:solidFill>
                  <a:srgbClr val="C00000"/>
                </a:solidFill>
                <a:latin typeface="Baskerville Old Face" panose="02020602080505020303" pitchFamily="18" charset="0"/>
              </a:rPr>
              <a:t>mnogo</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puta</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pomogao</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Kreontu</a:t>
            </a:r>
            <a:r>
              <a:rPr lang="en-GB" b="1" dirty="0">
                <a:solidFill>
                  <a:srgbClr val="C00000"/>
                </a:solidFill>
                <a:latin typeface="Baskerville Old Face" panose="02020602080505020303" pitchFamily="18" charset="0"/>
              </a:rPr>
              <a:t>, </a:t>
            </a:r>
            <a:r>
              <a:rPr lang="hr-BA" b="1" dirty="0" smtClean="0">
                <a:solidFill>
                  <a:srgbClr val="C00000"/>
                </a:solidFill>
                <a:latin typeface="Baskerville Old Face" panose="02020602080505020303" pitchFamily="18" charset="0"/>
              </a:rPr>
              <a:t>sada ga </a:t>
            </a:r>
            <a:r>
              <a:rPr lang="en-GB" b="1" dirty="0" err="1" smtClean="0">
                <a:solidFill>
                  <a:srgbClr val="C00000"/>
                </a:solidFill>
                <a:latin typeface="Baskerville Old Face" panose="02020602080505020303" pitchFamily="18" charset="0"/>
              </a:rPr>
              <a:t>pokušava</a:t>
            </a:r>
            <a:r>
              <a:rPr lang="en-GB" b="1" dirty="0" smtClean="0">
                <a:solidFill>
                  <a:srgbClr val="C00000"/>
                </a:solidFill>
                <a:latin typeface="Baskerville Old Face" panose="02020602080505020303" pitchFamily="18" charset="0"/>
              </a:rPr>
              <a:t> </a:t>
            </a:r>
            <a:r>
              <a:rPr lang="en-GB" b="1" dirty="0" err="1" smtClean="0">
                <a:solidFill>
                  <a:srgbClr val="C00000"/>
                </a:solidFill>
                <a:latin typeface="Baskerville Old Face" panose="02020602080505020303" pitchFamily="18" charset="0"/>
              </a:rPr>
              <a:t>odgovoriti</a:t>
            </a:r>
            <a:r>
              <a:rPr lang="en-GB" b="1" dirty="0" smtClean="0">
                <a:solidFill>
                  <a:srgbClr val="C00000"/>
                </a:solidFill>
                <a:latin typeface="Baskerville Old Face" panose="02020602080505020303" pitchFamily="18" charset="0"/>
              </a:rPr>
              <a:t> </a:t>
            </a:r>
            <a:r>
              <a:rPr lang="en-GB" b="1" dirty="0">
                <a:solidFill>
                  <a:srgbClr val="C00000"/>
                </a:solidFill>
                <a:latin typeface="Baskerville Old Face" panose="02020602080505020303" pitchFamily="18" charset="0"/>
              </a:rPr>
              <a:t>od </a:t>
            </a:r>
            <a:r>
              <a:rPr lang="en-GB" b="1" dirty="0" err="1">
                <a:solidFill>
                  <a:srgbClr val="C00000"/>
                </a:solidFill>
                <a:latin typeface="Baskerville Old Face" panose="02020602080505020303" pitchFamily="18" charset="0"/>
              </a:rPr>
              <a:t>presude</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te</a:t>
            </a:r>
            <a:r>
              <a:rPr lang="en-GB" b="1" dirty="0">
                <a:solidFill>
                  <a:srgbClr val="C00000"/>
                </a:solidFill>
                <a:latin typeface="Baskerville Old Face" panose="02020602080505020303" pitchFamily="18" charset="0"/>
              </a:rPr>
              <a:t> mu </a:t>
            </a:r>
            <a:r>
              <a:rPr lang="en-GB" b="1" dirty="0" err="1">
                <a:solidFill>
                  <a:srgbClr val="C00000"/>
                </a:solidFill>
                <a:latin typeface="Baskerville Old Face" panose="02020602080505020303" pitchFamily="18" charset="0"/>
              </a:rPr>
              <a:t>proriče</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smrt</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Kreont</a:t>
            </a:r>
            <a:r>
              <a:rPr lang="en-GB" b="1" dirty="0">
                <a:solidFill>
                  <a:srgbClr val="C00000"/>
                </a:solidFill>
                <a:latin typeface="Baskerville Old Face" panose="02020602080505020303" pitchFamily="18" charset="0"/>
              </a:rPr>
              <a:t> se </a:t>
            </a:r>
            <a:r>
              <a:rPr lang="en-GB" b="1" dirty="0" err="1">
                <a:solidFill>
                  <a:srgbClr val="C00000"/>
                </a:solidFill>
                <a:latin typeface="Baskerville Old Face" panose="02020602080505020303" pitchFamily="18" charset="0"/>
              </a:rPr>
              <a:t>zbog</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njegovog</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proroštva</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dvoumi</a:t>
            </a:r>
            <a:r>
              <a:rPr lang="en-GB" b="1" dirty="0">
                <a:solidFill>
                  <a:srgbClr val="C00000"/>
                </a:solidFill>
                <a:latin typeface="Baskerville Old Face" panose="02020602080505020303" pitchFamily="18" charset="0"/>
              </a:rPr>
              <a:t>, no ne </a:t>
            </a:r>
            <a:r>
              <a:rPr lang="en-GB" b="1" dirty="0" err="1">
                <a:solidFill>
                  <a:srgbClr val="C00000"/>
                </a:solidFill>
                <a:latin typeface="Baskerville Old Face" panose="02020602080505020303" pitchFamily="18" charset="0"/>
              </a:rPr>
              <a:t>posustaje</a:t>
            </a:r>
            <a:r>
              <a:rPr lang="en-GB" b="1" dirty="0">
                <a:solidFill>
                  <a:srgbClr val="C00000"/>
                </a:solidFill>
                <a:latin typeface="Baskerville Old Face" panose="02020602080505020303" pitchFamily="18" charset="0"/>
              </a:rPr>
              <a:t> u </a:t>
            </a:r>
            <a:r>
              <a:rPr lang="en-GB" b="1" dirty="0" err="1">
                <a:solidFill>
                  <a:srgbClr val="C00000"/>
                </a:solidFill>
                <a:latin typeface="Baskerville Old Face" panose="02020602080505020303" pitchFamily="18" charset="0"/>
              </a:rPr>
              <a:t>naumu</a:t>
            </a:r>
            <a:r>
              <a:rPr lang="en-GB" b="1" dirty="0">
                <a:solidFill>
                  <a:srgbClr val="C00000"/>
                </a:solidFill>
                <a:latin typeface="Baskerville Old Face" panose="02020602080505020303" pitchFamily="18" charset="0"/>
              </a:rPr>
              <a:t>.</a:t>
            </a:r>
          </a:p>
        </p:txBody>
      </p:sp>
      <p:sp>
        <p:nvSpPr>
          <p:cNvPr id="4" name="Text Placeholder 3"/>
          <p:cNvSpPr>
            <a:spLocks noGrp="1"/>
          </p:cNvSpPr>
          <p:nvPr>
            <p:ph type="body" sz="half" idx="2"/>
          </p:nvPr>
        </p:nvSpPr>
        <p:spPr/>
        <p:txBody>
          <a:bodyPr/>
          <a:lstStyle/>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596" y="1049006"/>
            <a:ext cx="4406349" cy="5587301"/>
          </a:xfrm>
          <a:prstGeom prst="rect">
            <a:avLst/>
          </a:prstGeom>
        </p:spPr>
      </p:pic>
    </p:spTree>
    <p:extLst>
      <p:ext uri="{BB962C8B-B14F-4D97-AF65-F5344CB8AC3E}">
        <p14:creationId xmlns:p14="http://schemas.microsoft.com/office/powerpoint/2010/main" val="17779301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b="1" dirty="0" smtClean="0">
                <a:solidFill>
                  <a:srgbClr val="C00000"/>
                </a:solidFill>
                <a:latin typeface="Baskerville Old Face" panose="02020602080505020303" pitchFamily="18" charset="0"/>
              </a:rPr>
              <a:t>Struktura i kompozicija</a:t>
            </a:r>
            <a:endParaRPr lang="en-GB" b="1" dirty="0">
              <a:solidFill>
                <a:srgbClr val="C00000"/>
              </a:solidFill>
              <a:latin typeface="Baskerville Old Face" panose="02020602080505020303" pitchFamily="18" charset="0"/>
            </a:endParaRPr>
          </a:p>
        </p:txBody>
      </p:sp>
      <p:sp>
        <p:nvSpPr>
          <p:cNvPr id="3" name="Content Placeholder 2"/>
          <p:cNvSpPr>
            <a:spLocks noGrp="1"/>
          </p:cNvSpPr>
          <p:nvPr>
            <p:ph idx="1"/>
          </p:nvPr>
        </p:nvSpPr>
        <p:spPr>
          <a:xfrm>
            <a:off x="3973285" y="721752"/>
            <a:ext cx="5617029" cy="5526437"/>
          </a:xfrm>
        </p:spPr>
        <p:txBody>
          <a:bodyPr>
            <a:noAutofit/>
          </a:bodyPr>
          <a:lstStyle/>
          <a:p>
            <a:pPr marL="0" indent="0" algn="just">
              <a:buNone/>
            </a:pPr>
            <a:r>
              <a:rPr lang="en-GB" sz="2000" dirty="0" err="1">
                <a:solidFill>
                  <a:srgbClr val="C00000"/>
                </a:solidFill>
                <a:latin typeface="Baskerville Old Face" panose="02020602080505020303" pitchFamily="18" charset="0"/>
              </a:rPr>
              <a:t>Kompozicija</a:t>
            </a:r>
            <a:r>
              <a:rPr lang="en-GB" sz="2000" dirty="0">
                <a:solidFill>
                  <a:srgbClr val="C00000"/>
                </a:solidFill>
                <a:latin typeface="Baskerville Old Face" panose="02020602080505020303" pitchFamily="18" charset="0"/>
              </a:rPr>
              <a:t> “Antigone” </a:t>
            </a:r>
            <a:r>
              <a:rPr lang="en-GB" sz="2000" dirty="0" err="1">
                <a:solidFill>
                  <a:srgbClr val="C00000"/>
                </a:solidFill>
                <a:latin typeface="Baskerville Old Face" panose="02020602080505020303" pitchFamily="18" charset="0"/>
              </a:rPr>
              <a:t>počinje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uvodom</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tzv</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prologom</a:t>
            </a:r>
            <a:r>
              <a:rPr lang="en-GB" sz="2000" dirty="0">
                <a:solidFill>
                  <a:srgbClr val="C00000"/>
                </a:solidFill>
                <a:latin typeface="Baskerville Old Face" panose="02020602080505020303" pitchFamily="18" charset="0"/>
              </a:rPr>
              <a:t> u </a:t>
            </a:r>
            <a:r>
              <a:rPr lang="en-GB" sz="2000" dirty="0" err="1">
                <a:solidFill>
                  <a:srgbClr val="C00000"/>
                </a:solidFill>
                <a:latin typeface="Baskerville Old Face" panose="02020602080505020303" pitchFamily="18" charset="0"/>
              </a:rPr>
              <a:t>anapestičkoj</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stopi</a:t>
            </a:r>
            <a:r>
              <a:rPr lang="en-GB" sz="2000" dirty="0">
                <a:solidFill>
                  <a:srgbClr val="C00000"/>
                </a:solidFill>
                <a:latin typeface="Baskerville Old Face" panose="02020602080505020303" pitchFamily="18" charset="0"/>
              </a:rPr>
              <a:t>. Taj </a:t>
            </a:r>
            <a:r>
              <a:rPr lang="en-GB" sz="2000" dirty="0" err="1">
                <a:solidFill>
                  <a:srgbClr val="C00000"/>
                </a:solidFill>
                <a:latin typeface="Baskerville Old Face" panose="02020602080505020303" pitchFamily="18" charset="0"/>
              </a:rPr>
              <a:t>prolog</a:t>
            </a:r>
            <a:r>
              <a:rPr lang="en-GB" sz="2000" dirty="0">
                <a:solidFill>
                  <a:srgbClr val="C00000"/>
                </a:solidFill>
                <a:latin typeface="Baskerville Old Face" panose="02020602080505020303" pitchFamily="18" charset="0"/>
              </a:rPr>
              <a:t> je u </a:t>
            </a:r>
            <a:r>
              <a:rPr lang="en-GB" sz="2000" dirty="0" err="1">
                <a:solidFill>
                  <a:srgbClr val="C00000"/>
                </a:solidFill>
                <a:latin typeface="Baskerville Old Face" panose="02020602080505020303" pitchFamily="18" charset="0"/>
              </a:rPr>
              <a:t>ovoj</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tragediji</a:t>
            </a:r>
            <a:r>
              <a:rPr lang="en-GB" sz="2000" dirty="0">
                <a:solidFill>
                  <a:srgbClr val="C00000"/>
                </a:solidFill>
                <a:latin typeface="Baskerville Old Face" panose="02020602080505020303" pitchFamily="18" charset="0"/>
              </a:rPr>
              <a:t> u </a:t>
            </a:r>
            <a:r>
              <a:rPr lang="en-GB" sz="2000" dirty="0" err="1">
                <a:solidFill>
                  <a:srgbClr val="C00000"/>
                </a:solidFill>
                <a:latin typeface="Baskerville Old Face" panose="02020602080505020303" pitchFamily="18" charset="0"/>
              </a:rPr>
              <a:t>obliku</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dijaloga</a:t>
            </a:r>
            <a:r>
              <a:rPr lang="en-GB" sz="2000" dirty="0">
                <a:solidFill>
                  <a:srgbClr val="C00000"/>
                </a:solidFill>
                <a:latin typeface="Baskerville Old Face" panose="02020602080505020303" pitchFamily="18" charset="0"/>
              </a:rPr>
              <a:t>. </a:t>
            </a:r>
            <a:endParaRPr lang="hr-BA" sz="2000" dirty="0" smtClean="0">
              <a:solidFill>
                <a:srgbClr val="C00000"/>
              </a:solidFill>
              <a:latin typeface="Baskerville Old Face" panose="02020602080505020303" pitchFamily="18" charset="0"/>
            </a:endParaRPr>
          </a:p>
          <a:p>
            <a:pPr marL="0" indent="0" algn="just">
              <a:buNone/>
            </a:pPr>
            <a:r>
              <a:rPr lang="en-GB" sz="2000" dirty="0" err="1" smtClean="0">
                <a:solidFill>
                  <a:srgbClr val="C00000"/>
                </a:solidFill>
                <a:latin typeface="Baskerville Old Face" panose="02020602080505020303" pitchFamily="18" charset="0"/>
              </a:rPr>
              <a:t>Nakon</a:t>
            </a:r>
            <a:r>
              <a:rPr lang="en-GB" sz="2000" dirty="0" smtClean="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prologa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slijedi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parados</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ili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paroda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tj</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korska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nastupna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pjesma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ona</a:t>
            </a:r>
            <a:r>
              <a:rPr lang="en-GB" sz="2000" dirty="0">
                <a:solidFill>
                  <a:srgbClr val="C00000"/>
                </a:solidFill>
                <a:latin typeface="Baskerville Old Face" panose="02020602080505020303" pitchFamily="18" charset="0"/>
              </a:rPr>
              <a:t> se </a:t>
            </a:r>
            <a:r>
              <a:rPr lang="en-GB" sz="2000" dirty="0" err="1">
                <a:solidFill>
                  <a:srgbClr val="C00000"/>
                </a:solidFill>
                <a:latin typeface="Baskerville Old Face" panose="02020602080505020303" pitchFamily="18" charset="0"/>
              </a:rPr>
              <a:t>na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pozornici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izvodi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pjevanjem</a:t>
            </a:r>
            <a:r>
              <a:rPr lang="en-GB" sz="2000" dirty="0">
                <a:solidFill>
                  <a:srgbClr val="C00000"/>
                </a:solidFill>
                <a:latin typeface="Baskerville Old Face" panose="02020602080505020303" pitchFamily="18" charset="0"/>
              </a:rPr>
              <a:t> kora </a:t>
            </a:r>
            <a:r>
              <a:rPr lang="en-GB" sz="2000" dirty="0" err="1">
                <a:solidFill>
                  <a:srgbClr val="C00000"/>
                </a:solidFill>
                <a:latin typeface="Baskerville Old Face" panose="02020602080505020303" pitchFamily="18" charset="0"/>
              </a:rPr>
              <a:t>uz</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pratnju</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instrumenata</a:t>
            </a:r>
            <a:r>
              <a:rPr lang="en-GB" sz="2000" dirty="0">
                <a:solidFill>
                  <a:srgbClr val="C00000"/>
                </a:solidFill>
                <a:latin typeface="Baskerville Old Face" panose="02020602080505020303" pitchFamily="18" charset="0"/>
              </a:rPr>
              <a:t>). </a:t>
            </a:r>
            <a:endParaRPr lang="hr-BA" sz="2000" dirty="0" smtClean="0">
              <a:solidFill>
                <a:srgbClr val="C00000"/>
              </a:solidFill>
              <a:latin typeface="Baskerville Old Face" panose="02020602080505020303" pitchFamily="18" charset="0"/>
            </a:endParaRPr>
          </a:p>
          <a:p>
            <a:pPr marL="0" indent="0" algn="just">
              <a:buNone/>
            </a:pPr>
            <a:r>
              <a:rPr lang="en-GB" sz="2000" dirty="0" err="1" smtClean="0">
                <a:solidFill>
                  <a:srgbClr val="C00000"/>
                </a:solidFill>
                <a:latin typeface="Baskerville Old Face" panose="02020602080505020303" pitchFamily="18" charset="0"/>
              </a:rPr>
              <a:t>Zatim</a:t>
            </a:r>
            <a:r>
              <a:rPr lang="en-GB" sz="2000" dirty="0" smtClean="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po</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ustrojstvu</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slijede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epizode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tj</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činovi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koje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sačinjavaju</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dijalozi</a:t>
            </a:r>
            <a:r>
              <a:rPr lang="en-GB" sz="2000" dirty="0">
                <a:solidFill>
                  <a:srgbClr val="C00000"/>
                </a:solidFill>
                <a:latin typeface="Baskerville Old Face" panose="02020602080505020303" pitchFamily="18" charset="0"/>
              </a:rPr>
              <a:t>. </a:t>
            </a:r>
            <a:endParaRPr lang="hr-BA" sz="2000" dirty="0" smtClean="0">
              <a:solidFill>
                <a:srgbClr val="C00000"/>
              </a:solidFill>
              <a:latin typeface="Baskerville Old Face" panose="02020602080505020303" pitchFamily="18" charset="0"/>
            </a:endParaRPr>
          </a:p>
          <a:p>
            <a:pPr marL="0" indent="0" algn="just">
              <a:buNone/>
            </a:pPr>
            <a:r>
              <a:rPr lang="en-GB" sz="2000" dirty="0" err="1" smtClean="0">
                <a:solidFill>
                  <a:srgbClr val="C00000"/>
                </a:solidFill>
                <a:latin typeface="Baskerville Old Face" panose="02020602080505020303" pitchFamily="18" charset="0"/>
              </a:rPr>
              <a:t>Nakon</a:t>
            </a:r>
            <a:r>
              <a:rPr lang="en-GB" sz="2000" dirty="0" smtClean="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činova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slijede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stasimone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stajaće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pjesme</a:t>
            </a:r>
            <a:r>
              <a:rPr lang="en-GB" sz="2000" dirty="0">
                <a:solidFill>
                  <a:srgbClr val="C00000"/>
                </a:solidFill>
                <a:latin typeface="Baskerville Old Face" panose="02020602080505020303" pitchFamily="18" charset="0"/>
              </a:rPr>
              <a:t>) bez </a:t>
            </a:r>
            <a:r>
              <a:rPr lang="en-GB" sz="2000" dirty="0" err="1">
                <a:solidFill>
                  <a:srgbClr val="C00000"/>
                </a:solidFill>
                <a:latin typeface="Baskerville Old Face" panose="02020602080505020303" pitchFamily="18" charset="0"/>
              </a:rPr>
              <a:t>anapesta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troheja</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koje</a:t>
            </a:r>
            <a:r>
              <a:rPr lang="en-GB" sz="2000" dirty="0">
                <a:solidFill>
                  <a:srgbClr val="C00000"/>
                </a:solidFill>
                <a:latin typeface="Baskerville Old Face" panose="02020602080505020303" pitchFamily="18" charset="0"/>
              </a:rPr>
              <a:t> se </a:t>
            </a:r>
            <a:r>
              <a:rPr lang="en-GB" sz="2000" dirty="0" err="1">
                <a:solidFill>
                  <a:srgbClr val="C00000"/>
                </a:solidFill>
                <a:latin typeface="Baskerville Old Face" panose="02020602080505020303" pitchFamily="18" charset="0"/>
              </a:rPr>
              <a:t>po</a:t>
            </a:r>
            <a:r>
              <a:rPr lang="en-GB" sz="2000" dirty="0">
                <a:solidFill>
                  <a:srgbClr val="C00000"/>
                </a:solidFill>
                <a:latin typeface="Baskerville Old Face" panose="02020602080505020303" pitchFamily="18" charset="0"/>
              </a:rPr>
              <a:t> tome </a:t>
            </a:r>
            <a:r>
              <a:rPr lang="en-GB" sz="2000" dirty="0" err="1">
                <a:solidFill>
                  <a:srgbClr val="C00000"/>
                </a:solidFill>
                <a:latin typeface="Baskerville Old Face" panose="02020602080505020303" pitchFamily="18" charset="0"/>
              </a:rPr>
              <a:t>razlikuju</a:t>
            </a:r>
            <a:r>
              <a:rPr lang="en-GB" sz="2000" dirty="0">
                <a:solidFill>
                  <a:srgbClr val="C00000"/>
                </a:solidFill>
                <a:latin typeface="Baskerville Old Face" panose="02020602080505020303" pitchFamily="18" charset="0"/>
              </a:rPr>
              <a:t> od </a:t>
            </a:r>
            <a:r>
              <a:rPr lang="en-GB" sz="2000" dirty="0" err="1">
                <a:solidFill>
                  <a:srgbClr val="C00000"/>
                </a:solidFill>
                <a:latin typeface="Baskerville Old Face" panose="02020602080505020303" pitchFamily="18" charset="0"/>
              </a:rPr>
              <a:t>paradosa</a:t>
            </a:r>
            <a:r>
              <a:rPr lang="en-GB" sz="2000" dirty="0">
                <a:solidFill>
                  <a:srgbClr val="C00000"/>
                </a:solidFill>
                <a:latin typeface="Baskerville Old Face" panose="02020602080505020303" pitchFamily="18" charset="0"/>
              </a:rPr>
              <a:t>. </a:t>
            </a:r>
            <a:endParaRPr lang="hr-BA" sz="2000" dirty="0" smtClean="0">
              <a:solidFill>
                <a:srgbClr val="C00000"/>
              </a:solidFill>
              <a:latin typeface="Baskerville Old Face" panose="02020602080505020303" pitchFamily="18" charset="0"/>
            </a:endParaRPr>
          </a:p>
          <a:p>
            <a:pPr marL="0" indent="0" algn="just">
              <a:buNone/>
            </a:pPr>
            <a:r>
              <a:rPr lang="en-GB" sz="2000" dirty="0" err="1" smtClean="0">
                <a:solidFill>
                  <a:srgbClr val="C00000"/>
                </a:solidFill>
                <a:latin typeface="Baskerville Old Face" panose="02020602080505020303" pitchFamily="18" charset="0"/>
              </a:rPr>
              <a:t>Zadnji</a:t>
            </a:r>
            <a:r>
              <a:rPr lang="en-GB" sz="2000" dirty="0" smtClean="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dio</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kompozicije</a:t>
            </a:r>
            <a:r>
              <a:rPr lang="en-GB" sz="2000" dirty="0">
                <a:solidFill>
                  <a:srgbClr val="C00000"/>
                </a:solidFill>
                <a:latin typeface="Baskerville Old Face" panose="02020602080505020303" pitchFamily="18" charset="0"/>
              </a:rPr>
              <a:t> je </a:t>
            </a:r>
            <a:r>
              <a:rPr lang="en-GB" sz="2000" dirty="0" err="1">
                <a:solidFill>
                  <a:srgbClr val="C00000"/>
                </a:solidFill>
                <a:latin typeface="Baskerville Old Face" panose="02020602080505020303" pitchFamily="18" charset="0"/>
              </a:rPr>
              <a:t>eksodus</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ili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eksod</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koji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dolazi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nakon</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poslijednje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stasimone</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i</a:t>
            </a:r>
            <a:r>
              <a:rPr lang="en-GB" sz="2000" dirty="0">
                <a:solidFill>
                  <a:srgbClr val="C00000"/>
                </a:solidFill>
                <a:latin typeface="Baskerville Old Face" panose="02020602080505020303" pitchFamily="18" charset="0"/>
              </a:rPr>
              <a:t> </a:t>
            </a:r>
            <a:r>
              <a:rPr lang="en-GB" sz="2000" dirty="0" err="1">
                <a:solidFill>
                  <a:srgbClr val="C00000"/>
                </a:solidFill>
                <a:latin typeface="Baskerville Old Face" panose="02020602080505020303" pitchFamily="18" charset="0"/>
              </a:rPr>
              <a:t>završni</a:t>
            </a:r>
            <a:r>
              <a:rPr lang="en-GB" sz="2000" dirty="0">
                <a:solidFill>
                  <a:srgbClr val="C00000"/>
                </a:solidFill>
                <a:latin typeface="Baskerville Old Face" panose="02020602080505020303" pitchFamily="18" charset="0"/>
              </a:rPr>
              <a:t> je </a:t>
            </a:r>
            <a:r>
              <a:rPr lang="en-GB" sz="2000" dirty="0" err="1">
                <a:solidFill>
                  <a:srgbClr val="C00000"/>
                </a:solidFill>
                <a:latin typeface="Baskerville Old Face" panose="02020602080505020303" pitchFamily="18" charset="0"/>
              </a:rPr>
              <a:t>dio</a:t>
            </a:r>
            <a:r>
              <a:rPr lang="en-GB" sz="2000" dirty="0">
                <a:solidFill>
                  <a:srgbClr val="C00000"/>
                </a:solidFill>
                <a:latin typeface="Baskerville Old Face" panose="02020602080505020303" pitchFamily="18" charset="0"/>
              </a:rPr>
              <a:t> </a:t>
            </a:r>
            <a:r>
              <a:rPr lang="en-GB" sz="2000" dirty="0" err="1" smtClean="0">
                <a:solidFill>
                  <a:srgbClr val="C00000"/>
                </a:solidFill>
                <a:latin typeface="Baskerville Old Face" panose="02020602080505020303" pitchFamily="18" charset="0"/>
              </a:rPr>
              <a:t>svake</a:t>
            </a:r>
            <a:r>
              <a:rPr lang="en-GB" sz="2000" dirty="0" smtClean="0">
                <a:solidFill>
                  <a:srgbClr val="C00000"/>
                </a:solidFill>
                <a:latin typeface="Baskerville Old Face" panose="02020602080505020303" pitchFamily="18" charset="0"/>
              </a:rPr>
              <a:t> </a:t>
            </a:r>
            <a:r>
              <a:rPr lang="en-GB" sz="2000" dirty="0" err="1" smtClean="0">
                <a:solidFill>
                  <a:srgbClr val="C00000"/>
                </a:solidFill>
                <a:latin typeface="Baskerville Old Face" panose="02020602080505020303" pitchFamily="18" charset="0"/>
              </a:rPr>
              <a:t>tragedije</a:t>
            </a:r>
            <a:r>
              <a:rPr lang="hr-BA" sz="2000" dirty="0" smtClean="0">
                <a:solidFill>
                  <a:srgbClr val="C00000"/>
                </a:solidFill>
                <a:latin typeface="Baskerville Old Face" panose="02020602080505020303" pitchFamily="18" charset="0"/>
              </a:rPr>
              <a:t>. </a:t>
            </a:r>
            <a:r>
              <a:rPr lang="en-GB" sz="2000" dirty="0" smtClean="0">
                <a:solidFill>
                  <a:srgbClr val="C00000"/>
                </a:solidFill>
                <a:latin typeface="Baskerville Old Face" panose="02020602080505020303" pitchFamily="18" charset="0"/>
              </a:rPr>
              <a:t/>
            </a:r>
            <a:br>
              <a:rPr lang="en-GB" sz="2000" dirty="0" smtClean="0">
                <a:solidFill>
                  <a:srgbClr val="C00000"/>
                </a:solidFill>
                <a:latin typeface="Baskerville Old Face" panose="02020602080505020303" pitchFamily="18" charset="0"/>
              </a:rPr>
            </a:br>
            <a:endParaRPr lang="en-GB" sz="2000" dirty="0">
              <a:solidFill>
                <a:srgbClr val="C00000"/>
              </a:solidFill>
              <a:latin typeface="Baskerville Old Face" panose="02020602080505020303" pitchFamily="18" charset="0"/>
            </a:endParaRPr>
          </a:p>
        </p:txBody>
      </p:sp>
      <p:sp>
        <p:nvSpPr>
          <p:cNvPr id="4" name="Text Placeholder 3"/>
          <p:cNvSpPr>
            <a:spLocks noGrp="1"/>
          </p:cNvSpPr>
          <p:nvPr>
            <p:ph type="body" sz="half" idx="2"/>
          </p:nvPr>
        </p:nvSpPr>
        <p:spPr>
          <a:xfrm>
            <a:off x="677334" y="2777069"/>
            <a:ext cx="2991152" cy="2584449"/>
          </a:xfrm>
        </p:spPr>
        <p:txBody>
          <a:bodyPr>
            <a:normAutofit/>
          </a:bodyPr>
          <a:lstStyle/>
          <a:p>
            <a:pPr marL="342900" indent="-342900">
              <a:buFont typeface="Wingdings" panose="05000000000000000000" pitchFamily="2" charset="2"/>
              <a:buChar char="v"/>
            </a:pPr>
            <a:r>
              <a:rPr lang="hr-BA" sz="2400" dirty="0" smtClean="0">
                <a:solidFill>
                  <a:srgbClr val="C00000"/>
                </a:solidFill>
                <a:latin typeface="Baskerville Old Face" panose="02020602080505020303" pitchFamily="18" charset="0"/>
              </a:rPr>
              <a:t>sedam činova</a:t>
            </a:r>
          </a:p>
          <a:p>
            <a:pPr marL="342900" indent="-342900">
              <a:buFont typeface="Wingdings" panose="05000000000000000000" pitchFamily="2" charset="2"/>
              <a:buChar char="v"/>
            </a:pPr>
            <a:r>
              <a:rPr lang="hr-BA" sz="2400" dirty="0" smtClean="0">
                <a:solidFill>
                  <a:srgbClr val="C00000"/>
                </a:solidFill>
                <a:latin typeface="Baskerville Old Face" panose="02020602080505020303" pitchFamily="18" charset="0"/>
              </a:rPr>
              <a:t>pet stajaćih pjesama</a:t>
            </a:r>
          </a:p>
          <a:p>
            <a:pPr marL="342900" indent="-342900">
              <a:buFont typeface="Wingdings" panose="05000000000000000000" pitchFamily="2" charset="2"/>
              <a:buChar char="v"/>
            </a:pPr>
            <a:r>
              <a:rPr lang="hr-BA" sz="2400" dirty="0" smtClean="0">
                <a:solidFill>
                  <a:srgbClr val="C00000"/>
                </a:solidFill>
                <a:latin typeface="Baskerville Old Face" panose="02020602080505020303" pitchFamily="18" charset="0"/>
              </a:rPr>
              <a:t>stajaća pjesma dolazi nakon svakog čina</a:t>
            </a:r>
            <a:endParaRPr lang="en-GB" sz="2400" dirty="0">
              <a:solidFill>
                <a:srgbClr val="C00000"/>
              </a:solidFill>
              <a:latin typeface="Baskerville Old Face" panose="02020602080505020303" pitchFamily="18" charset="0"/>
            </a:endParaRPr>
          </a:p>
        </p:txBody>
      </p:sp>
    </p:spTree>
    <p:extLst>
      <p:ext uri="{BB962C8B-B14F-4D97-AF65-F5344CB8AC3E}">
        <p14:creationId xmlns:p14="http://schemas.microsoft.com/office/powerpoint/2010/main" val="1005680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4800" dirty="0" smtClean="0"/>
              <a:t>kompozicija</a:t>
            </a:r>
            <a:endParaRPr lang="en-GB" sz="4800" dirty="0"/>
          </a:p>
        </p:txBody>
      </p:sp>
      <p:sp>
        <p:nvSpPr>
          <p:cNvPr id="3" name="Content Placeholder 2"/>
          <p:cNvSpPr>
            <a:spLocks noGrp="1"/>
          </p:cNvSpPr>
          <p:nvPr>
            <p:ph idx="1"/>
          </p:nvPr>
        </p:nvSpPr>
        <p:spPr>
          <a:xfrm>
            <a:off x="4760461" y="2777069"/>
            <a:ext cx="4513541" cy="3264292"/>
          </a:xfrm>
        </p:spPr>
        <p:txBody>
          <a:bodyPr>
            <a:normAutofit fontScale="85000" lnSpcReduction="20000"/>
          </a:bodyPr>
          <a:lstStyle/>
          <a:p>
            <a:pPr>
              <a:buFont typeface="Wingdings" panose="05000000000000000000" pitchFamily="2" charset="2"/>
              <a:buChar char="q"/>
            </a:pPr>
            <a:r>
              <a:rPr lang="hr-HR" sz="2800" b="1" dirty="0" smtClean="0">
                <a:solidFill>
                  <a:schemeClr val="accent1">
                    <a:lumMod val="60000"/>
                    <a:lumOff val="40000"/>
                  </a:schemeClr>
                </a:solidFill>
                <a:latin typeface="Bradley Hand ITC" panose="03070402050302030203" pitchFamily="66" charset="0"/>
              </a:rPr>
              <a:t>Antigonina odluka (razgovor između Antigone i Ismene)</a:t>
            </a:r>
            <a:endParaRPr lang="en-GB" sz="2800" b="1" dirty="0">
              <a:solidFill>
                <a:schemeClr val="accent1">
                  <a:lumMod val="60000"/>
                  <a:lumOff val="40000"/>
                </a:schemeClr>
              </a:solidFill>
              <a:latin typeface="Bradley Hand ITC" panose="03070402050302030203" pitchFamily="66" charset="0"/>
            </a:endParaRPr>
          </a:p>
          <a:p>
            <a:pPr>
              <a:buFont typeface="Wingdings" panose="05000000000000000000" pitchFamily="2" charset="2"/>
              <a:buChar char="q"/>
            </a:pPr>
            <a:r>
              <a:rPr lang="hr-HR" sz="2800" b="1" dirty="0" smtClean="0">
                <a:solidFill>
                  <a:schemeClr val="accent1">
                    <a:lumMod val="60000"/>
                    <a:lumOff val="40000"/>
                  </a:schemeClr>
                </a:solidFill>
                <a:latin typeface="Bradley Hand ITC" panose="03070402050302030203" pitchFamily="66" charset="0"/>
              </a:rPr>
              <a:t>Izvršenje odluke (pokapanje brata)</a:t>
            </a:r>
            <a:endParaRPr lang="en-GB" sz="2800" b="1" dirty="0">
              <a:solidFill>
                <a:schemeClr val="accent1">
                  <a:lumMod val="60000"/>
                  <a:lumOff val="40000"/>
                </a:schemeClr>
              </a:solidFill>
              <a:latin typeface="Bradley Hand ITC" panose="03070402050302030203" pitchFamily="66" charset="0"/>
            </a:endParaRPr>
          </a:p>
          <a:p>
            <a:pPr>
              <a:buFont typeface="Wingdings" panose="05000000000000000000" pitchFamily="2" charset="2"/>
              <a:buChar char="q"/>
            </a:pPr>
            <a:r>
              <a:rPr lang="hr-HR" sz="2800" b="1" dirty="0" smtClean="0">
                <a:solidFill>
                  <a:schemeClr val="accent1">
                    <a:lumMod val="60000"/>
                    <a:lumOff val="40000"/>
                  </a:schemeClr>
                </a:solidFill>
                <a:latin typeface="Bradley Hand ITC" panose="03070402050302030203" pitchFamily="66" charset="0"/>
              </a:rPr>
              <a:t> razgovor Antigone i Kreonta (kazna)</a:t>
            </a:r>
            <a:endParaRPr lang="en-GB" sz="2800" b="1" dirty="0">
              <a:solidFill>
                <a:schemeClr val="accent1">
                  <a:lumMod val="60000"/>
                  <a:lumOff val="40000"/>
                </a:schemeClr>
              </a:solidFill>
              <a:latin typeface="Bradley Hand ITC" panose="03070402050302030203" pitchFamily="66" charset="0"/>
            </a:endParaRPr>
          </a:p>
          <a:p>
            <a:pPr>
              <a:buFont typeface="Wingdings" panose="05000000000000000000" pitchFamily="2" charset="2"/>
              <a:buChar char="q"/>
            </a:pPr>
            <a:r>
              <a:rPr lang="hr-HR" sz="2800" b="1" dirty="0">
                <a:solidFill>
                  <a:schemeClr val="accent1">
                    <a:lumMod val="60000"/>
                    <a:lumOff val="40000"/>
                  </a:schemeClr>
                </a:solidFill>
                <a:latin typeface="Bradley Hand ITC" panose="03070402050302030203" pitchFamily="66" charset="0"/>
              </a:rPr>
              <a:t> </a:t>
            </a:r>
            <a:r>
              <a:rPr lang="hr-HR" sz="2800" b="1" dirty="0" smtClean="0">
                <a:solidFill>
                  <a:schemeClr val="accent1">
                    <a:lumMod val="60000"/>
                    <a:lumOff val="40000"/>
                  </a:schemeClr>
                </a:solidFill>
                <a:latin typeface="Bradley Hand ITC" panose="03070402050302030203" pitchFamily="66" charset="0"/>
              </a:rPr>
              <a:t>Smrt (Antigone, hemona i Euridike)</a:t>
            </a:r>
          </a:p>
          <a:p>
            <a:pPr>
              <a:buFont typeface="Wingdings" panose="05000000000000000000" pitchFamily="2" charset="2"/>
              <a:buChar char="q"/>
            </a:pPr>
            <a:r>
              <a:rPr lang="hr-HR" sz="2800" b="1" dirty="0" smtClean="0">
                <a:solidFill>
                  <a:schemeClr val="accent1">
                    <a:lumMod val="60000"/>
                    <a:lumOff val="40000"/>
                  </a:schemeClr>
                </a:solidFill>
                <a:latin typeface="Bradley Hand ITC" panose="03070402050302030203" pitchFamily="66" charset="0"/>
              </a:rPr>
              <a:t>Kreontovo kajanje i prokletstvo</a:t>
            </a:r>
            <a:endParaRPr lang="en-GB" sz="2800" b="1" dirty="0">
              <a:solidFill>
                <a:schemeClr val="accent1">
                  <a:lumMod val="60000"/>
                  <a:lumOff val="40000"/>
                </a:schemeClr>
              </a:solidFill>
              <a:latin typeface="Bradley Hand ITC" panose="03070402050302030203" pitchFamily="66" charset="0"/>
            </a:endParaRPr>
          </a:p>
        </p:txBody>
      </p:sp>
      <p:sp>
        <p:nvSpPr>
          <p:cNvPr id="4" name="Text Placeholder 3"/>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42259558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8857"/>
            <a:ext cx="8596668" cy="587829"/>
          </a:xfrm>
        </p:spPr>
        <p:txBody>
          <a:bodyPr>
            <a:normAutofit fontScale="90000"/>
          </a:bodyPr>
          <a:lstStyle/>
          <a:p>
            <a:r>
              <a:rPr lang="hr-BA" dirty="0" smtClean="0"/>
              <a:t>Antigona- sadržaj</a:t>
            </a:r>
            <a:endParaRPr lang="en-GB" dirty="0"/>
          </a:p>
        </p:txBody>
      </p:sp>
      <p:sp>
        <p:nvSpPr>
          <p:cNvPr id="3" name="Content Placeholder 2"/>
          <p:cNvSpPr>
            <a:spLocks noGrp="1"/>
          </p:cNvSpPr>
          <p:nvPr>
            <p:ph idx="1"/>
          </p:nvPr>
        </p:nvSpPr>
        <p:spPr>
          <a:xfrm>
            <a:off x="326571" y="990601"/>
            <a:ext cx="8947431" cy="5050762"/>
          </a:xfrm>
        </p:spPr>
        <p:txBody>
          <a:bodyPr>
            <a:noAutofit/>
          </a:bodyPr>
          <a:lstStyle/>
          <a:p>
            <a:pPr marL="0" indent="0" algn="just">
              <a:buNone/>
            </a:pPr>
            <a:r>
              <a:rPr lang="hr-HR" sz="2000" b="1" dirty="0" smtClean="0">
                <a:solidFill>
                  <a:schemeClr val="accent1">
                    <a:lumMod val="60000"/>
                    <a:lumOff val="40000"/>
                  </a:schemeClr>
                </a:solidFill>
                <a:latin typeface="Bradley Hand ITC" panose="03070402050302030203" pitchFamily="66" charset="0"/>
              </a:rPr>
              <a:t>Antigona,</a:t>
            </a:r>
            <a:r>
              <a:rPr lang="hr-BA" sz="2000" b="1" dirty="0" smtClean="0">
                <a:solidFill>
                  <a:schemeClr val="accent1">
                    <a:lumMod val="60000"/>
                    <a:lumOff val="40000"/>
                  </a:schemeClr>
                </a:solidFill>
                <a:latin typeface="Bradley Hand ITC" panose="03070402050302030203" pitchFamily="66" charset="0"/>
              </a:rPr>
              <a:t> </a:t>
            </a:r>
            <a:r>
              <a:rPr lang="hr-HR" sz="2000" b="1" dirty="0" smtClean="0">
                <a:solidFill>
                  <a:schemeClr val="accent1">
                    <a:lumMod val="60000"/>
                    <a:lumOff val="40000"/>
                  </a:schemeClr>
                </a:solidFill>
                <a:latin typeface="Bradley Hand ITC" panose="03070402050302030203" pitchFamily="66" charset="0"/>
              </a:rPr>
              <a:t>Edipova </a:t>
            </a:r>
            <a:r>
              <a:rPr lang="hr-HR" sz="2000" b="1" dirty="0">
                <a:solidFill>
                  <a:schemeClr val="accent1">
                    <a:lumMod val="60000"/>
                    <a:lumOff val="40000"/>
                  </a:schemeClr>
                </a:solidFill>
                <a:latin typeface="Bradley Hand ITC" panose="03070402050302030203" pitchFamily="66" charset="0"/>
              </a:rPr>
              <a:t>kćer,govori svojoj sestri </a:t>
            </a:r>
            <a:r>
              <a:rPr lang="hr-HR" sz="2000" b="1" dirty="0" smtClean="0">
                <a:solidFill>
                  <a:schemeClr val="accent1">
                    <a:lumMod val="60000"/>
                    <a:lumOff val="40000"/>
                  </a:schemeClr>
                </a:solidFill>
                <a:latin typeface="Bradley Hand ITC" panose="03070402050302030203" pitchFamily="66" charset="0"/>
              </a:rPr>
              <a:t>Ismeni </a:t>
            </a:r>
            <a:r>
              <a:rPr lang="hr-HR" sz="2000" b="1" dirty="0">
                <a:solidFill>
                  <a:schemeClr val="accent1">
                    <a:lumMod val="60000"/>
                    <a:lumOff val="40000"/>
                  </a:schemeClr>
                </a:solidFill>
                <a:latin typeface="Bradley Hand ITC" panose="03070402050302030203" pitchFamily="66" charset="0"/>
              </a:rPr>
              <a:t>da namjerava tajno </a:t>
            </a:r>
            <a:r>
              <a:rPr lang="hr-HR" sz="2000" b="1" dirty="0" smtClean="0">
                <a:solidFill>
                  <a:schemeClr val="accent1">
                    <a:lumMod val="60000"/>
                    <a:lumOff val="40000"/>
                  </a:schemeClr>
                </a:solidFill>
                <a:latin typeface="Bradley Hand ITC" panose="03070402050302030203" pitchFamily="66" charset="0"/>
              </a:rPr>
              <a:t>pokopati </a:t>
            </a:r>
            <a:r>
              <a:rPr lang="hr-HR" sz="2000" b="1" dirty="0">
                <a:solidFill>
                  <a:schemeClr val="accent1">
                    <a:lumMod val="60000"/>
                    <a:lumOff val="40000"/>
                  </a:schemeClr>
                </a:solidFill>
                <a:latin typeface="Bradley Hand ITC" panose="03070402050302030203" pitchFamily="66" charset="0"/>
              </a:rPr>
              <a:t>svog voljenog brata Polnika.Izmena odbija sudjelovati </a:t>
            </a:r>
            <a:r>
              <a:rPr lang="hr-HR" sz="2000" b="1" dirty="0" smtClean="0">
                <a:solidFill>
                  <a:schemeClr val="accent1">
                    <a:lumMod val="60000"/>
                    <a:lumOff val="40000"/>
                  </a:schemeClr>
                </a:solidFill>
                <a:latin typeface="Bradley Hand ITC" panose="03070402050302030203" pitchFamily="66" charset="0"/>
              </a:rPr>
              <a:t>u</a:t>
            </a:r>
            <a:r>
              <a:rPr lang="hr-BA" sz="2000" b="1" dirty="0">
                <a:solidFill>
                  <a:schemeClr val="accent1">
                    <a:lumMod val="60000"/>
                    <a:lumOff val="40000"/>
                  </a:schemeClr>
                </a:solidFill>
                <a:latin typeface="Bradley Hand ITC" panose="03070402050302030203" pitchFamily="66" charset="0"/>
              </a:rPr>
              <a:t> </a:t>
            </a:r>
            <a:r>
              <a:rPr lang="hr-HR" sz="2000" b="1" dirty="0" smtClean="0">
                <a:solidFill>
                  <a:schemeClr val="accent1">
                    <a:lumMod val="60000"/>
                    <a:lumOff val="40000"/>
                  </a:schemeClr>
                </a:solidFill>
                <a:latin typeface="Bradley Hand ITC" panose="03070402050302030203" pitchFamily="66" charset="0"/>
              </a:rPr>
              <a:t>tom </a:t>
            </a:r>
            <a:r>
              <a:rPr lang="hr-HR" sz="2000" b="1" dirty="0">
                <a:solidFill>
                  <a:schemeClr val="accent1">
                    <a:lumMod val="60000"/>
                    <a:lumOff val="40000"/>
                  </a:schemeClr>
                </a:solidFill>
                <a:latin typeface="Bradley Hand ITC" panose="03070402050302030203" pitchFamily="66" charset="0"/>
              </a:rPr>
              <a:t>činu i pokušava odgovoriti Antigonu od svog </a:t>
            </a:r>
            <a:r>
              <a:rPr lang="hr-HR" sz="2000" b="1" dirty="0" smtClean="0">
                <a:solidFill>
                  <a:schemeClr val="accent1">
                    <a:lumMod val="60000"/>
                    <a:lumOff val="40000"/>
                  </a:schemeClr>
                </a:solidFill>
                <a:latin typeface="Bradley Hand ITC" panose="03070402050302030203" pitchFamily="66" charset="0"/>
              </a:rPr>
              <a:t>nauma. Antigona,</a:t>
            </a:r>
            <a:r>
              <a:rPr lang="hr-BA" sz="2000" b="1" dirty="0">
                <a:solidFill>
                  <a:schemeClr val="accent1">
                    <a:lumMod val="60000"/>
                    <a:lumOff val="40000"/>
                  </a:schemeClr>
                </a:solidFill>
                <a:latin typeface="Bradley Hand ITC" panose="03070402050302030203" pitchFamily="66" charset="0"/>
              </a:rPr>
              <a:t> </a:t>
            </a:r>
            <a:r>
              <a:rPr lang="hr-HR" sz="2000" b="1" dirty="0" smtClean="0">
                <a:solidFill>
                  <a:schemeClr val="accent1">
                    <a:lumMod val="60000"/>
                    <a:lumOff val="40000"/>
                  </a:schemeClr>
                </a:solidFill>
                <a:latin typeface="Bradley Hand ITC" panose="03070402050302030203" pitchFamily="66" charset="0"/>
              </a:rPr>
              <a:t>unatoč </a:t>
            </a:r>
            <a:r>
              <a:rPr lang="hr-HR" sz="2000" b="1" dirty="0">
                <a:solidFill>
                  <a:schemeClr val="accent1">
                    <a:lumMod val="60000"/>
                    <a:lumOff val="40000"/>
                  </a:schemeClr>
                </a:solidFill>
                <a:latin typeface="Bradley Hand ITC" panose="03070402050302030203" pitchFamily="66" charset="0"/>
              </a:rPr>
              <a:t>sestrinoj zabrinutosti</a:t>
            </a:r>
            <a:r>
              <a:rPr lang="hr-HR" sz="2000" b="1" dirty="0" smtClean="0">
                <a:solidFill>
                  <a:schemeClr val="accent1">
                    <a:lumMod val="60000"/>
                    <a:lumOff val="40000"/>
                  </a:schemeClr>
                </a:solidFill>
                <a:latin typeface="Bradley Hand ITC" panose="03070402050302030203" pitchFamily="66" charset="0"/>
              </a:rPr>
              <a:t>, svjesna </a:t>
            </a:r>
            <a:r>
              <a:rPr lang="hr-HR" sz="2000" b="1" dirty="0">
                <a:solidFill>
                  <a:schemeClr val="accent1">
                    <a:lumMod val="60000"/>
                    <a:lumOff val="40000"/>
                  </a:schemeClr>
                </a:solidFill>
                <a:latin typeface="Bradley Hand ITC" panose="03070402050302030203" pitchFamily="66" charset="0"/>
              </a:rPr>
              <a:t>posljedica</a:t>
            </a:r>
            <a:r>
              <a:rPr lang="hr-HR" sz="2000" b="1" dirty="0" smtClean="0">
                <a:solidFill>
                  <a:schemeClr val="accent1">
                    <a:lumMod val="60000"/>
                    <a:lumOff val="40000"/>
                  </a:schemeClr>
                </a:solidFill>
                <a:latin typeface="Bradley Hand ITC" panose="03070402050302030203" pitchFamily="66" charset="0"/>
              </a:rPr>
              <a:t>, odlazi </a:t>
            </a:r>
            <a:r>
              <a:rPr lang="hr-HR" sz="2000" b="1" dirty="0">
                <a:solidFill>
                  <a:schemeClr val="accent1">
                    <a:lumMod val="60000"/>
                    <a:lumOff val="40000"/>
                  </a:schemeClr>
                </a:solidFill>
                <a:latin typeface="Bradley Hand ITC" panose="03070402050302030203" pitchFamily="66" charset="0"/>
              </a:rPr>
              <a:t>do mjesta </a:t>
            </a:r>
            <a:r>
              <a:rPr lang="hr-BA" sz="2000" b="1" dirty="0">
                <a:solidFill>
                  <a:schemeClr val="accent1">
                    <a:lumMod val="60000"/>
                    <a:lumOff val="40000"/>
                  </a:schemeClr>
                </a:solidFill>
                <a:latin typeface="Bradley Hand ITC" panose="03070402050302030203" pitchFamily="66" charset="0"/>
              </a:rPr>
              <a:t> </a:t>
            </a:r>
            <a:r>
              <a:rPr lang="hr-HR" sz="2000" b="1" dirty="0" smtClean="0">
                <a:solidFill>
                  <a:schemeClr val="accent1">
                    <a:lumMod val="60000"/>
                    <a:lumOff val="40000"/>
                  </a:schemeClr>
                </a:solidFill>
                <a:latin typeface="Bradley Hand ITC" panose="03070402050302030203" pitchFamily="66" charset="0"/>
              </a:rPr>
              <a:t>gdje </a:t>
            </a:r>
            <a:r>
              <a:rPr lang="hr-HR" sz="2000" b="1" dirty="0">
                <a:solidFill>
                  <a:schemeClr val="accent1">
                    <a:lumMod val="60000"/>
                    <a:lumOff val="40000"/>
                  </a:schemeClr>
                </a:solidFill>
                <a:latin typeface="Bradley Hand ITC" panose="03070402050302030203" pitchFamily="66" charset="0"/>
              </a:rPr>
              <a:t>joj leži mrtvi </a:t>
            </a:r>
            <a:r>
              <a:rPr lang="hr-HR" sz="2000" b="1" dirty="0" smtClean="0">
                <a:solidFill>
                  <a:schemeClr val="accent1">
                    <a:lumMod val="60000"/>
                    <a:lumOff val="40000"/>
                  </a:schemeClr>
                </a:solidFill>
                <a:latin typeface="Bradley Hand ITC" panose="03070402050302030203" pitchFamily="66" charset="0"/>
              </a:rPr>
              <a:t>brat  te </a:t>
            </a:r>
            <a:r>
              <a:rPr lang="hr-HR" sz="2000" b="1" dirty="0">
                <a:solidFill>
                  <a:schemeClr val="accent1">
                    <a:lumMod val="60000"/>
                    <a:lumOff val="40000"/>
                  </a:schemeClr>
                </a:solidFill>
                <a:latin typeface="Bradley Hand ITC" panose="03070402050302030203" pitchFamily="66" charset="0"/>
              </a:rPr>
              <a:t>neprimjetno posipa nešto praha po bratovu tijelu i izvršava uobičajeni obred</a:t>
            </a:r>
            <a:r>
              <a:rPr lang="hr-HR" sz="2000" b="1" dirty="0" smtClean="0">
                <a:solidFill>
                  <a:schemeClr val="accent1">
                    <a:lumMod val="60000"/>
                    <a:lumOff val="40000"/>
                  </a:schemeClr>
                </a:solidFill>
                <a:latin typeface="Bradley Hand ITC" panose="03070402050302030203" pitchFamily="66" charset="0"/>
              </a:rPr>
              <a:t>. Kad </a:t>
            </a:r>
            <a:r>
              <a:rPr lang="hr-HR" sz="2000" b="1" dirty="0">
                <a:solidFill>
                  <a:schemeClr val="accent1">
                    <a:lumMod val="60000"/>
                    <a:lumOff val="40000"/>
                  </a:schemeClr>
                </a:solidFill>
                <a:latin typeface="Bradley Hand ITC" panose="03070402050302030203" pitchFamily="66" charset="0"/>
              </a:rPr>
              <a:t>stražari uvide što je učinjeno protiv kraljeve naradbe</a:t>
            </a:r>
            <a:r>
              <a:rPr lang="hr-HR" sz="2000" b="1" dirty="0" smtClean="0">
                <a:solidFill>
                  <a:schemeClr val="accent1">
                    <a:lumMod val="60000"/>
                    <a:lumOff val="40000"/>
                  </a:schemeClr>
                </a:solidFill>
                <a:latin typeface="Bradley Hand ITC" panose="03070402050302030203" pitchFamily="66" charset="0"/>
              </a:rPr>
              <a:t>, jedan </a:t>
            </a:r>
            <a:r>
              <a:rPr lang="hr-HR" sz="2000" b="1" dirty="0">
                <a:solidFill>
                  <a:schemeClr val="accent1">
                    <a:lumMod val="60000"/>
                    <a:lumOff val="40000"/>
                  </a:schemeClr>
                </a:solidFill>
                <a:latin typeface="Bradley Hand ITC" panose="03070402050302030203" pitchFamily="66" charset="0"/>
              </a:rPr>
              <a:t>od njih odlazi </a:t>
            </a:r>
            <a:r>
              <a:rPr lang="hr-HR" sz="2000" b="1" dirty="0" smtClean="0">
                <a:solidFill>
                  <a:schemeClr val="accent1">
                    <a:lumMod val="60000"/>
                    <a:lumOff val="40000"/>
                  </a:schemeClr>
                </a:solidFill>
                <a:latin typeface="Bradley Hand ITC" panose="03070402050302030203" pitchFamily="66" charset="0"/>
              </a:rPr>
              <a:t>to reći kralju.Kreont,uznemiren </a:t>
            </a:r>
            <a:r>
              <a:rPr lang="hr-HR" sz="2000" b="1" dirty="0">
                <a:solidFill>
                  <a:schemeClr val="accent1">
                    <a:lumMod val="60000"/>
                    <a:lumOff val="40000"/>
                  </a:schemeClr>
                </a:solidFill>
                <a:latin typeface="Bradley Hand ITC" panose="03070402050302030203" pitchFamily="66" charset="0"/>
              </a:rPr>
              <a:t>i zaprepašten naređuje da se nađe krivac ili </a:t>
            </a:r>
            <a:r>
              <a:rPr lang="hr-HR" sz="2000" b="1" dirty="0" smtClean="0">
                <a:solidFill>
                  <a:schemeClr val="accent1">
                    <a:lumMod val="60000"/>
                    <a:lumOff val="40000"/>
                  </a:schemeClr>
                </a:solidFill>
                <a:latin typeface="Bradley Hand ITC" panose="03070402050302030203" pitchFamily="66" charset="0"/>
              </a:rPr>
              <a:t>će se </a:t>
            </a:r>
            <a:r>
              <a:rPr lang="hr-HR" sz="2000" b="1" dirty="0">
                <a:solidFill>
                  <a:schemeClr val="accent1">
                    <a:lumMod val="60000"/>
                    <a:lumOff val="40000"/>
                  </a:schemeClr>
                </a:solidFill>
                <a:latin typeface="Bradley Hand ITC" panose="03070402050302030203" pitchFamily="66" charset="0"/>
              </a:rPr>
              <a:t>okriviti stražari.U međuvremenu stražari maknu prah </a:t>
            </a:r>
            <a:r>
              <a:rPr lang="hr-HR" sz="2000" b="1" dirty="0" smtClean="0">
                <a:solidFill>
                  <a:schemeClr val="accent1">
                    <a:lumMod val="60000"/>
                    <a:lumOff val="40000"/>
                  </a:schemeClr>
                </a:solidFill>
                <a:latin typeface="Bradley Hand ITC" panose="03070402050302030203" pitchFamily="66" charset="0"/>
              </a:rPr>
              <a:t>s </a:t>
            </a:r>
            <a:r>
              <a:rPr lang="hr-HR" sz="2000" b="1" dirty="0">
                <a:solidFill>
                  <a:schemeClr val="accent1">
                    <a:lumMod val="60000"/>
                    <a:lumOff val="40000"/>
                  </a:schemeClr>
                </a:solidFill>
                <a:latin typeface="Bradley Hand ITC" panose="03070402050302030203" pitchFamily="66" charset="0"/>
              </a:rPr>
              <a:t>mrtvog tijela,te ubrzo nekon toga nalaze uplakanu Antigonu kraj </a:t>
            </a:r>
            <a:r>
              <a:rPr lang="hr-HR" sz="2000" b="1" dirty="0" smtClean="0">
                <a:solidFill>
                  <a:schemeClr val="accent1">
                    <a:lumMod val="60000"/>
                    <a:lumOff val="40000"/>
                  </a:schemeClr>
                </a:solidFill>
                <a:latin typeface="Bradley Hand ITC" panose="03070402050302030203" pitchFamily="66" charset="0"/>
              </a:rPr>
              <a:t>tijela mrtvog brata.Odvode je Kreontu </a:t>
            </a:r>
            <a:r>
              <a:rPr lang="hr-HR" sz="2000" b="1" dirty="0">
                <a:solidFill>
                  <a:schemeClr val="accent1">
                    <a:lumMod val="60000"/>
                    <a:lumOff val="40000"/>
                  </a:schemeClr>
                </a:solidFill>
                <a:latin typeface="Bradley Hand ITC" panose="03070402050302030203" pitchFamily="66" charset="0"/>
              </a:rPr>
              <a:t>koji </a:t>
            </a:r>
            <a:r>
              <a:rPr lang="hr-HR" sz="2000" b="1" dirty="0" smtClean="0">
                <a:solidFill>
                  <a:schemeClr val="accent1">
                    <a:lumMod val="60000"/>
                    <a:lumOff val="40000"/>
                  </a:schemeClr>
                </a:solidFill>
                <a:latin typeface="Bradley Hand ITC" panose="03070402050302030203" pitchFamily="66" charset="0"/>
              </a:rPr>
              <a:t>je </a:t>
            </a:r>
            <a:r>
              <a:rPr lang="hr-HR" sz="2000" b="1" dirty="0">
                <a:solidFill>
                  <a:schemeClr val="accent1">
                    <a:lumMod val="60000"/>
                    <a:lumOff val="40000"/>
                  </a:schemeClr>
                </a:solidFill>
                <a:latin typeface="Bradley Hand ITC" panose="03070402050302030203" pitchFamily="66" charset="0"/>
              </a:rPr>
              <a:t>osuđuje na smrt</a:t>
            </a:r>
            <a:r>
              <a:rPr lang="hr-HR" sz="2000" b="1" dirty="0" smtClean="0">
                <a:solidFill>
                  <a:schemeClr val="accent1">
                    <a:lumMod val="60000"/>
                    <a:lumOff val="40000"/>
                  </a:schemeClr>
                </a:solidFill>
                <a:latin typeface="Bradley Hand ITC" panose="03070402050302030203" pitchFamily="66" charset="0"/>
              </a:rPr>
              <a:t>. Antigona </a:t>
            </a:r>
            <a:r>
              <a:rPr lang="hr-HR" sz="2000" b="1" dirty="0">
                <a:solidFill>
                  <a:schemeClr val="accent1">
                    <a:lumMod val="60000"/>
                    <a:lumOff val="40000"/>
                  </a:schemeClr>
                </a:solidFill>
                <a:latin typeface="Bradley Hand ITC" panose="03070402050302030203" pitchFamily="66" charset="0"/>
              </a:rPr>
              <a:t>svjesno stoji iza svog djela i objašnjava Kreontu da ona voli svoju    </a:t>
            </a:r>
            <a:r>
              <a:rPr lang="hr-HR" sz="2000" b="1" dirty="0" smtClean="0">
                <a:solidFill>
                  <a:schemeClr val="accent1">
                    <a:lumMod val="60000"/>
                    <a:lumOff val="40000"/>
                  </a:schemeClr>
                </a:solidFill>
                <a:latin typeface="Bradley Hand ITC" panose="03070402050302030203" pitchFamily="66" charset="0"/>
              </a:rPr>
              <a:t>mrtvu </a:t>
            </a:r>
            <a:r>
              <a:rPr lang="hr-HR" sz="2000" b="1" dirty="0">
                <a:solidFill>
                  <a:schemeClr val="accent1">
                    <a:lumMod val="60000"/>
                    <a:lumOff val="40000"/>
                  </a:schemeClr>
                </a:solidFill>
                <a:latin typeface="Bradley Hand ITC" panose="03070402050302030203" pitchFamily="66" charset="0"/>
              </a:rPr>
              <a:t>braću jednako,te da se moraju ,prije </a:t>
            </a:r>
            <a:r>
              <a:rPr lang="hr-HR" sz="2000" b="1" dirty="0" smtClean="0">
                <a:solidFill>
                  <a:schemeClr val="accent1">
                    <a:lumMod val="60000"/>
                    <a:lumOff val="40000"/>
                  </a:schemeClr>
                </a:solidFill>
                <a:latin typeface="Bradley Hand ITC" panose="03070402050302030203" pitchFamily="66" charset="0"/>
              </a:rPr>
              <a:t>svega, poštivati Božji </a:t>
            </a:r>
            <a:r>
              <a:rPr lang="hr-HR" sz="2000" b="1" dirty="0">
                <a:solidFill>
                  <a:schemeClr val="accent1">
                    <a:lumMod val="60000"/>
                    <a:lumOff val="40000"/>
                  </a:schemeClr>
                </a:solidFill>
                <a:latin typeface="Bradley Hand ITC" panose="03070402050302030203" pitchFamily="66" charset="0"/>
              </a:rPr>
              <a:t>zakoni o pokapanju mrtvog čovjeka.Unatoč njenom objašnjenju,Kreont Antigoni ne oprašta</a:t>
            </a:r>
            <a:r>
              <a:rPr lang="hr-HR" sz="2000" b="1" dirty="0" smtClean="0">
                <a:solidFill>
                  <a:schemeClr val="accent1">
                    <a:lumMod val="60000"/>
                    <a:lumOff val="40000"/>
                  </a:schemeClr>
                </a:solidFill>
                <a:latin typeface="Bradley Hand ITC" panose="03070402050302030203" pitchFamily="66" charset="0"/>
              </a:rPr>
              <a:t>. Nakon </a:t>
            </a:r>
            <a:r>
              <a:rPr lang="hr-HR" sz="2000" b="1" dirty="0">
                <a:solidFill>
                  <a:schemeClr val="accent1">
                    <a:lumMod val="60000"/>
                    <a:lumOff val="40000"/>
                  </a:schemeClr>
                </a:solidFill>
                <a:latin typeface="Bradley Hand ITC" panose="03070402050302030203" pitchFamily="66" charset="0"/>
              </a:rPr>
              <a:t>toga njegov </a:t>
            </a:r>
            <a:r>
              <a:rPr lang="hr-HR" sz="2000" b="1" dirty="0" smtClean="0">
                <a:solidFill>
                  <a:schemeClr val="accent1">
                    <a:lumMod val="60000"/>
                    <a:lumOff val="40000"/>
                  </a:schemeClr>
                </a:solidFill>
                <a:latin typeface="Bradley Hand ITC" panose="03070402050302030203" pitchFamily="66" charset="0"/>
              </a:rPr>
              <a:t>sin</a:t>
            </a:r>
            <a:r>
              <a:rPr lang="hr-BA" sz="2000" b="1" dirty="0">
                <a:solidFill>
                  <a:schemeClr val="accent1">
                    <a:lumMod val="60000"/>
                    <a:lumOff val="40000"/>
                  </a:schemeClr>
                </a:solidFill>
                <a:latin typeface="Bradley Hand ITC" panose="03070402050302030203" pitchFamily="66" charset="0"/>
              </a:rPr>
              <a:t> </a:t>
            </a:r>
            <a:r>
              <a:rPr lang="hr-HR" sz="2000" b="1" dirty="0" smtClean="0">
                <a:solidFill>
                  <a:schemeClr val="accent1">
                    <a:lumMod val="60000"/>
                    <a:lumOff val="40000"/>
                  </a:schemeClr>
                </a:solidFill>
                <a:latin typeface="Bradley Hand ITC" panose="03070402050302030203" pitchFamily="66" charset="0"/>
              </a:rPr>
              <a:t>Hemon,koji </a:t>
            </a:r>
            <a:r>
              <a:rPr lang="hr-HR" sz="2000" b="1" dirty="0">
                <a:solidFill>
                  <a:schemeClr val="accent1">
                    <a:lumMod val="60000"/>
                    <a:lumOff val="40000"/>
                  </a:schemeClr>
                </a:solidFill>
                <a:latin typeface="Bradley Hand ITC" panose="03070402050302030203" pitchFamily="66" charset="0"/>
              </a:rPr>
              <a:t>je ujedno i zaručnik Antigone</a:t>
            </a:r>
            <a:r>
              <a:rPr lang="hr-HR" sz="2000" b="1" dirty="0" smtClean="0">
                <a:solidFill>
                  <a:schemeClr val="accent1">
                    <a:lumMod val="60000"/>
                    <a:lumOff val="40000"/>
                  </a:schemeClr>
                </a:solidFill>
                <a:latin typeface="Bradley Hand ITC" panose="03070402050302030203" pitchFamily="66" charset="0"/>
              </a:rPr>
              <a:t>, dolazi </a:t>
            </a:r>
            <a:r>
              <a:rPr lang="hr-HR" sz="2000" b="1" dirty="0">
                <a:solidFill>
                  <a:schemeClr val="accent1">
                    <a:lumMod val="60000"/>
                    <a:lumOff val="40000"/>
                  </a:schemeClr>
                </a:solidFill>
                <a:latin typeface="Bradley Hand ITC" panose="03070402050302030203" pitchFamily="66" charset="0"/>
              </a:rPr>
              <a:t>Kreontu </a:t>
            </a:r>
            <a:r>
              <a:rPr lang="hr-HR" sz="2000" b="1" dirty="0" smtClean="0">
                <a:solidFill>
                  <a:schemeClr val="accent1">
                    <a:lumMod val="60000"/>
                    <a:lumOff val="40000"/>
                  </a:schemeClr>
                </a:solidFill>
                <a:latin typeface="Bradley Hand ITC" panose="03070402050302030203" pitchFamily="66" charset="0"/>
              </a:rPr>
              <a:t>moleći</a:t>
            </a:r>
            <a:r>
              <a:rPr lang="hr-BA" sz="2000" b="1" dirty="0">
                <a:solidFill>
                  <a:schemeClr val="accent1">
                    <a:lumMod val="60000"/>
                    <a:lumOff val="40000"/>
                  </a:schemeClr>
                </a:solidFill>
                <a:latin typeface="Bradley Hand ITC" panose="03070402050302030203" pitchFamily="66" charset="0"/>
              </a:rPr>
              <a:t> </a:t>
            </a:r>
            <a:r>
              <a:rPr lang="hr-HR" sz="2000" b="1" dirty="0" smtClean="0">
                <a:solidFill>
                  <a:schemeClr val="accent1">
                    <a:lumMod val="60000"/>
                    <a:lumOff val="40000"/>
                  </a:schemeClr>
                </a:solidFill>
                <a:latin typeface="Bradley Hand ITC" panose="03070402050302030203" pitchFamily="66" charset="0"/>
              </a:rPr>
              <a:t>ga za oprost Antigoni.Kreont </a:t>
            </a:r>
            <a:r>
              <a:rPr lang="hr-HR" sz="2000" b="1" dirty="0">
                <a:solidFill>
                  <a:schemeClr val="accent1">
                    <a:lumMod val="60000"/>
                    <a:lumOff val="40000"/>
                  </a:schemeClr>
                </a:solidFill>
                <a:latin typeface="Bradley Hand ITC" panose="03070402050302030203" pitchFamily="66" charset="0"/>
              </a:rPr>
              <a:t>mu se protivi,te naređuje da se </a:t>
            </a:r>
            <a:r>
              <a:rPr lang="hr-HR" sz="2000" b="1" dirty="0" smtClean="0">
                <a:solidFill>
                  <a:schemeClr val="accent1">
                    <a:lumMod val="60000"/>
                    <a:lumOff val="40000"/>
                  </a:schemeClr>
                </a:solidFill>
                <a:latin typeface="Bradley Hand ITC" panose="03070402050302030203" pitchFamily="66" charset="0"/>
              </a:rPr>
              <a:t>Antigona </a:t>
            </a:r>
            <a:r>
              <a:rPr lang="hr-HR" sz="2000" b="1" dirty="0">
                <a:solidFill>
                  <a:schemeClr val="accent1">
                    <a:lumMod val="60000"/>
                    <a:lumOff val="40000"/>
                  </a:schemeClr>
                </a:solidFill>
                <a:latin typeface="Bradley Hand ITC" panose="03070402050302030203" pitchFamily="66" charset="0"/>
              </a:rPr>
              <a:t>pokopa u kraljevsku </a:t>
            </a:r>
            <a:r>
              <a:rPr lang="hr-HR" sz="2000" b="1" dirty="0" smtClean="0">
                <a:solidFill>
                  <a:schemeClr val="accent1">
                    <a:lumMod val="60000"/>
                    <a:lumOff val="40000"/>
                  </a:schemeClr>
                </a:solidFill>
                <a:latin typeface="Bradley Hand ITC" panose="03070402050302030203" pitchFamily="66" charset="0"/>
              </a:rPr>
              <a:t>grobnicu,ali </a:t>
            </a:r>
            <a:r>
              <a:rPr lang="hr-HR" sz="2000" b="1" dirty="0">
                <a:solidFill>
                  <a:schemeClr val="accent1">
                    <a:lumMod val="60000"/>
                    <a:lumOff val="40000"/>
                  </a:schemeClr>
                </a:solidFill>
                <a:latin typeface="Bradley Hand ITC" panose="03070402050302030203" pitchFamily="66" charset="0"/>
              </a:rPr>
              <a:t>da joj se da piti i jesti tek toliko da ne umre.Dok ju odvode u grobnicu u stijeni</a:t>
            </a:r>
            <a:r>
              <a:rPr lang="hr-HR" sz="2000" b="1" dirty="0" smtClean="0">
                <a:solidFill>
                  <a:schemeClr val="accent1">
                    <a:lumMod val="60000"/>
                    <a:lumOff val="40000"/>
                  </a:schemeClr>
                </a:solidFill>
                <a:latin typeface="Bradley Hand ITC" panose="03070402050302030203" pitchFamily="66" charset="0"/>
              </a:rPr>
              <a:t>, Antigona </a:t>
            </a:r>
            <a:r>
              <a:rPr lang="hr-HR" sz="2000" b="1" dirty="0">
                <a:solidFill>
                  <a:schemeClr val="accent1">
                    <a:lumMod val="60000"/>
                    <a:lumOff val="40000"/>
                  </a:schemeClr>
                </a:solidFill>
                <a:latin typeface="Bradley Hand ITC" panose="03070402050302030203" pitchFamily="66" charset="0"/>
              </a:rPr>
              <a:t>se jada obraćajući se Tebancima i svemoćnim bogovima</a:t>
            </a:r>
            <a:r>
              <a:rPr lang="hr-HR" sz="2000" b="1" dirty="0" smtClean="0">
                <a:solidFill>
                  <a:schemeClr val="accent1">
                    <a:lumMod val="60000"/>
                    <a:lumOff val="40000"/>
                  </a:schemeClr>
                </a:solidFill>
                <a:latin typeface="Bradley Hand ITC" panose="03070402050302030203" pitchFamily="66" charset="0"/>
              </a:rPr>
              <a:t>. U </a:t>
            </a:r>
            <a:r>
              <a:rPr lang="hr-HR" sz="2000" b="1" dirty="0">
                <a:solidFill>
                  <a:schemeClr val="accent1">
                    <a:lumMod val="60000"/>
                    <a:lumOff val="40000"/>
                  </a:schemeClr>
                </a:solidFill>
                <a:latin typeface="Bradley Hand ITC" panose="03070402050302030203" pitchFamily="66" charset="0"/>
              </a:rPr>
              <a:t>Tebu nakon toga dolazi Tiresija,tj.slijepi prorok </a:t>
            </a:r>
            <a:r>
              <a:rPr lang="hr-HR" sz="2000" b="1" dirty="0" smtClean="0">
                <a:solidFill>
                  <a:schemeClr val="accent1">
                    <a:lumMod val="60000"/>
                    <a:lumOff val="40000"/>
                  </a:schemeClr>
                </a:solidFill>
                <a:latin typeface="Bradley Hand ITC" panose="03070402050302030203" pitchFamily="66" charset="0"/>
              </a:rPr>
              <a:t>s </a:t>
            </a:r>
            <a:r>
              <a:rPr lang="hr-HR" sz="2000" b="1" dirty="0">
                <a:solidFill>
                  <a:schemeClr val="accent1">
                    <a:lumMod val="60000"/>
                    <a:lumOff val="40000"/>
                  </a:schemeClr>
                </a:solidFill>
                <a:latin typeface="Bradley Hand ITC" panose="03070402050302030203" pitchFamily="66" charset="0"/>
              </a:rPr>
              <a:t>dječakom u pratnji.</a:t>
            </a:r>
            <a:endParaRPr lang="en-GB" sz="2000" b="1" dirty="0">
              <a:solidFill>
                <a:schemeClr val="accent1">
                  <a:lumMod val="60000"/>
                  <a:lumOff val="40000"/>
                </a:schemeClr>
              </a:solidFill>
              <a:latin typeface="Bradley Hand ITC" panose="03070402050302030203"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4002" y="0"/>
            <a:ext cx="2917998" cy="3028269"/>
          </a:xfrm>
          <a:prstGeom prst="rect">
            <a:avLst/>
          </a:prstGeom>
        </p:spPr>
      </p:pic>
    </p:spTree>
    <p:extLst>
      <p:ext uri="{BB962C8B-B14F-4D97-AF65-F5344CB8AC3E}">
        <p14:creationId xmlns:p14="http://schemas.microsoft.com/office/powerpoint/2010/main" val="34158623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77334" y="1121229"/>
            <a:ext cx="8596668" cy="4920133"/>
          </a:xfrm>
        </p:spPr>
        <p:txBody>
          <a:bodyPr>
            <a:noAutofit/>
          </a:bodyPr>
          <a:lstStyle/>
          <a:p>
            <a:pPr marL="0" indent="0" algn="just">
              <a:buNone/>
            </a:pPr>
            <a:r>
              <a:rPr lang="hr-HR" sz="2400" b="1" dirty="0" smtClean="0">
                <a:solidFill>
                  <a:schemeClr val="accent1">
                    <a:lumMod val="60000"/>
                    <a:lumOff val="40000"/>
                  </a:schemeClr>
                </a:solidFill>
                <a:latin typeface="Bradley Hand ITC" panose="03070402050302030203" pitchFamily="66" charset="0"/>
              </a:rPr>
              <a:t>Tiresije </a:t>
            </a:r>
            <a:r>
              <a:rPr lang="hr-HR" sz="2400" b="1" dirty="0">
                <a:solidFill>
                  <a:schemeClr val="accent1">
                    <a:lumMod val="60000"/>
                    <a:lumOff val="40000"/>
                  </a:schemeClr>
                </a:solidFill>
                <a:latin typeface="Bradley Hand ITC" panose="03070402050302030203" pitchFamily="66" charset="0"/>
              </a:rPr>
              <a:t>razgovara </a:t>
            </a:r>
            <a:r>
              <a:rPr lang="hr-HR" sz="2400" b="1" dirty="0" smtClean="0">
                <a:solidFill>
                  <a:schemeClr val="accent1">
                    <a:lumMod val="60000"/>
                    <a:lumOff val="40000"/>
                  </a:schemeClr>
                </a:solidFill>
                <a:latin typeface="Bradley Hand ITC" panose="03070402050302030203" pitchFamily="66" charset="0"/>
              </a:rPr>
              <a:t>s Kreontom te </a:t>
            </a:r>
            <a:r>
              <a:rPr lang="hr-HR" sz="2400" b="1" dirty="0">
                <a:solidFill>
                  <a:schemeClr val="accent1">
                    <a:lumMod val="60000"/>
                    <a:lumOff val="40000"/>
                  </a:schemeClr>
                </a:solidFill>
                <a:latin typeface="Bradley Hand ITC" panose="03070402050302030203" pitchFamily="66" charset="0"/>
              </a:rPr>
              <a:t>mu govori </a:t>
            </a:r>
            <a:r>
              <a:rPr lang="hr-HR" sz="2400" b="1" dirty="0" smtClean="0">
                <a:solidFill>
                  <a:schemeClr val="accent1">
                    <a:lumMod val="60000"/>
                    <a:lumOff val="40000"/>
                  </a:schemeClr>
                </a:solidFill>
                <a:latin typeface="Bradley Hand ITC" panose="03070402050302030203" pitchFamily="66" charset="0"/>
              </a:rPr>
              <a:t>kako </a:t>
            </a:r>
            <a:r>
              <a:rPr lang="hr-HR" sz="2400" b="1" dirty="0">
                <a:solidFill>
                  <a:schemeClr val="accent1">
                    <a:lumMod val="60000"/>
                    <a:lumOff val="40000"/>
                  </a:schemeClr>
                </a:solidFill>
                <a:latin typeface="Bradley Hand ITC" panose="03070402050302030203" pitchFamily="66" charset="0"/>
              </a:rPr>
              <a:t>će ga snaći gorka sudbina ako ne oslobodi Antigonu i smjesta ne pokopa mrtvo Polnikovo tijelo.Nakon što Tiresija odlazi</a:t>
            </a:r>
            <a:r>
              <a:rPr lang="hr-HR" sz="2400" b="1" dirty="0" smtClean="0">
                <a:solidFill>
                  <a:schemeClr val="accent1">
                    <a:lumMod val="60000"/>
                    <a:lumOff val="40000"/>
                  </a:schemeClr>
                </a:solidFill>
                <a:latin typeface="Bradley Hand ITC" panose="03070402050302030203" pitchFamily="66" charset="0"/>
              </a:rPr>
              <a:t>, Kreont </a:t>
            </a:r>
            <a:r>
              <a:rPr lang="hr-HR" sz="2400" b="1" dirty="0">
                <a:solidFill>
                  <a:schemeClr val="accent1">
                    <a:lumMod val="60000"/>
                    <a:lumOff val="40000"/>
                  </a:schemeClr>
                </a:solidFill>
                <a:latin typeface="Bradley Hand ITC" panose="03070402050302030203" pitchFamily="66" charset="0"/>
              </a:rPr>
              <a:t>se uplaši onoga što mu je ovaj rekao i naređuje da se smjesta krene i tajno pokopa Polnikovo tijelo, te da se oslobodi Antigona.Tada glasnik izvjesti </a:t>
            </a:r>
            <a:r>
              <a:rPr lang="hr-HR" sz="2400" b="1" dirty="0" smtClean="0">
                <a:solidFill>
                  <a:schemeClr val="accent1">
                    <a:lumMod val="60000"/>
                    <a:lumOff val="40000"/>
                  </a:schemeClr>
                </a:solidFill>
                <a:latin typeface="Bradley Hand ITC" panose="03070402050302030203" pitchFamily="66" charset="0"/>
              </a:rPr>
              <a:t>Tebance </a:t>
            </a:r>
            <a:r>
              <a:rPr lang="hr-HR" sz="2400" b="1" dirty="0">
                <a:solidFill>
                  <a:schemeClr val="accent1">
                    <a:lumMod val="60000"/>
                    <a:lumOff val="40000"/>
                  </a:schemeClr>
                </a:solidFill>
                <a:latin typeface="Bradley Hand ITC" panose="03070402050302030203" pitchFamily="66" charset="0"/>
              </a:rPr>
              <a:t>i Kreontovu ženu o sudbini koja je snašla Kreonta.Glasnik opisuje kako je Kreont otišao sa slugama osloboditi Antigonu,te tamo zatekao svog sina kraj obješene djevojke.Sin je ogorčen krenuo ubiti mačem oca,ali mu je ovaj pobjegao,te si je sin od bijesa zabio mač u tijelo.Nakon što je glasnik to rekao u Tebu ulazi  ogorčen Kreont i čuje vijest da mu se i žena Euridika maloprije ubila.Kreont se tada pokaje,ali kasno</a:t>
            </a:r>
            <a:r>
              <a:rPr lang="hr-HR" sz="2400" b="1" dirty="0" smtClean="0">
                <a:solidFill>
                  <a:schemeClr val="accent1">
                    <a:lumMod val="60000"/>
                    <a:lumOff val="40000"/>
                  </a:schemeClr>
                </a:solidFill>
                <a:latin typeface="Bradley Hand ITC" panose="03070402050302030203" pitchFamily="66" charset="0"/>
              </a:rPr>
              <a:t>: oskvrnuće </a:t>
            </a:r>
            <a:r>
              <a:rPr lang="hr-HR" sz="2400" b="1" dirty="0">
                <a:solidFill>
                  <a:schemeClr val="accent1">
                    <a:lumMod val="60000"/>
                    <a:lumOff val="40000"/>
                  </a:schemeClr>
                </a:solidFill>
                <a:latin typeface="Bradley Hand ITC" panose="03070402050302030203" pitchFamily="66" charset="0"/>
              </a:rPr>
              <a:t>božanskog načela strmoglavilo je u propast i dinastiju i grad.</a:t>
            </a:r>
            <a:endParaRPr lang="en-GB" sz="2400" b="1" dirty="0">
              <a:solidFill>
                <a:schemeClr val="accent1">
                  <a:lumMod val="60000"/>
                  <a:lumOff val="40000"/>
                </a:schemeClr>
              </a:solidFill>
              <a:latin typeface="Bradley Hand ITC" panose="03070402050302030203" pitchFamily="66" charset="0"/>
            </a:endParaRPr>
          </a:p>
        </p:txBody>
      </p:sp>
    </p:spTree>
    <p:extLst>
      <p:ext uri="{BB962C8B-B14F-4D97-AF65-F5344CB8AC3E}">
        <p14:creationId xmlns:p14="http://schemas.microsoft.com/office/powerpoint/2010/main" val="12240461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49086"/>
            <a:ext cx="3854528" cy="707571"/>
          </a:xfrm>
        </p:spPr>
        <p:txBody>
          <a:bodyPr/>
          <a:lstStyle/>
          <a:p>
            <a:r>
              <a:rPr lang="hr-BA" dirty="0" smtClean="0">
                <a:latin typeface="Algerian" panose="04020705040A02060702" pitchFamily="82" charset="0"/>
              </a:rPr>
              <a:t>sofoklo</a:t>
            </a:r>
            <a:endParaRPr lang="en-GB" dirty="0">
              <a:latin typeface="Algerian" panose="04020705040A02060702" pitchFamily="82"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hr-HR" dirty="0" smtClean="0">
                <a:solidFill>
                  <a:srgbClr val="C00000"/>
                </a:solidFill>
              </a:rPr>
              <a:t>(</a:t>
            </a:r>
            <a:r>
              <a:rPr lang="hr-HR" dirty="0">
                <a:solidFill>
                  <a:srgbClr val="C00000"/>
                </a:solidFill>
                <a:latin typeface="Baskerville Old Face" panose="02020602080505020303" pitchFamily="18" charset="0"/>
              </a:rPr>
              <a:t>496. – 405. g. pr. Kr.) Rođen u Kolonu Hipiju kod Atene u bogatoj porodici. Bio je predstavnik Periklova vremena. U tragičnoj umjetnosti bio mu je uzor, a i učitelj, Eshil. Kad je Eshil umro, Sofoklo je postao ljubimac atenske publike. Dokaz tome je velik broj pobjeda i neke službene časti kojima su ga njegovi sugrađani odlikovali. Prvi put je prikazivao i ujedno odnio prvu nagradu god. 469. dakle, još vrlo mlad. U svom je životu napisao oko 130 djela, a sačuvano je samo 7 tragedija: Ajant, Elektra, Kralj Edip, Antigona, Trahinjanke, Filoktet i Edip na Kolonu. Sofoklo je u svojim dramama posvetio mnogo više crtanju karaktera svojih likova i nastojao im dati što više ljudskih osobina. </a:t>
            </a:r>
            <a:endParaRPr lang="en-GB" dirty="0">
              <a:solidFill>
                <a:srgbClr val="C00000"/>
              </a:solidFill>
              <a:latin typeface="Baskerville Old Face" panose="02020602080505020303" pitchFamily="18" charset="0"/>
            </a:endParaRPr>
          </a:p>
          <a:p>
            <a:pPr marL="0" indent="0" algn="just">
              <a:buNone/>
            </a:pPr>
            <a:r>
              <a:rPr lang="hr-HR" dirty="0">
                <a:solidFill>
                  <a:srgbClr val="C00000"/>
                </a:solidFill>
                <a:latin typeface="Baskerville Old Face" panose="02020602080505020303" pitchFamily="18" charset="0"/>
              </a:rPr>
              <a:t> </a:t>
            </a:r>
            <a:endParaRPr lang="en-GB" dirty="0">
              <a:solidFill>
                <a:srgbClr val="C00000"/>
              </a:solidFill>
              <a:latin typeface="Baskerville Old Face" panose="02020602080505020303" pitchFamily="18" charset="0"/>
            </a:endParaRPr>
          </a:p>
          <a:p>
            <a:pPr marL="0" indent="0" algn="just">
              <a:buNone/>
            </a:pPr>
            <a:r>
              <a:rPr lang="hr-HR" dirty="0">
                <a:solidFill>
                  <a:srgbClr val="C00000"/>
                </a:solidFill>
                <a:latin typeface="Baskerville Old Face" panose="02020602080505020303" pitchFamily="18" charset="0"/>
              </a:rPr>
              <a:t>Usavršio je dramsku umjetnost pišući takve tragedije, koje svaka za </a:t>
            </a:r>
            <a:r>
              <a:rPr lang="hr-HR" dirty="0" smtClean="0">
                <a:solidFill>
                  <a:srgbClr val="C00000"/>
                </a:solidFill>
                <a:latin typeface="Baskerville Old Face" panose="02020602080505020303" pitchFamily="18" charset="0"/>
              </a:rPr>
              <a:t>sebe </a:t>
            </a:r>
            <a:r>
              <a:rPr lang="hr-HR" dirty="0">
                <a:solidFill>
                  <a:srgbClr val="C00000"/>
                </a:solidFill>
                <a:latin typeface="Baskerville Old Face" panose="02020602080505020303" pitchFamily="18" charset="0"/>
              </a:rPr>
              <a:t>čine umjetničku cijelinu. Uveo je mnoge novosti u tragedije. Glede svega toga nazvali  su ga tragičnim Homerom.</a:t>
            </a:r>
            <a:endParaRPr lang="en-GB" dirty="0">
              <a:solidFill>
                <a:srgbClr val="C00000"/>
              </a:solidFill>
              <a:latin typeface="Baskerville Old Face" panose="02020602080505020303" pitchFamily="18" charset="0"/>
            </a:endParaRPr>
          </a:p>
          <a:p>
            <a:pPr marL="0" indent="0" algn="just">
              <a:buNone/>
            </a:pPr>
            <a:r>
              <a:rPr lang="hr-HR" b="1" dirty="0">
                <a:solidFill>
                  <a:srgbClr val="C00000"/>
                </a:solidFill>
                <a:latin typeface="Baskerville Old Face" panose="02020602080505020303" pitchFamily="18" charset="0"/>
              </a:rPr>
              <a:t> </a:t>
            </a:r>
            <a:endParaRPr lang="en-GB" dirty="0">
              <a:solidFill>
                <a:srgbClr val="C00000"/>
              </a:solidFill>
              <a:latin typeface="Baskerville Old Face" panose="02020602080505020303" pitchFamily="18" charset="0"/>
            </a:endParaRPr>
          </a:p>
          <a:p>
            <a:endParaRPr lang="en-GB" dirty="0"/>
          </a:p>
        </p:txBody>
      </p:sp>
      <p:sp>
        <p:nvSpPr>
          <p:cNvPr id="4" name="Text Placeholder 3"/>
          <p:cNvSpPr>
            <a:spLocks noGrp="1"/>
          </p:cNvSpPr>
          <p:nvPr>
            <p:ph type="body" sz="half" idx="2"/>
          </p:nvPr>
        </p:nvSpPr>
        <p:spPr/>
        <p:txBody>
          <a:bodyPr/>
          <a:lstStyle/>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5" y="1796143"/>
            <a:ext cx="3854527" cy="3689045"/>
          </a:xfrm>
          <a:prstGeom prst="rect">
            <a:avLst/>
          </a:prstGeom>
        </p:spPr>
      </p:pic>
    </p:spTree>
    <p:extLst>
      <p:ext uri="{BB962C8B-B14F-4D97-AF65-F5344CB8AC3E}">
        <p14:creationId xmlns:p14="http://schemas.microsoft.com/office/powerpoint/2010/main" val="26006621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a:xfrm>
            <a:off x="600375" y="2160983"/>
            <a:ext cx="4185623" cy="576262"/>
          </a:xfrm>
        </p:spPr>
        <p:txBody>
          <a:bodyPr/>
          <a:lstStyle/>
          <a:p>
            <a:r>
              <a:rPr lang="hr-BA" sz="1400" b="1" dirty="0" smtClean="0">
                <a:solidFill>
                  <a:schemeClr val="accent5">
                    <a:lumMod val="75000"/>
                  </a:schemeClr>
                </a:solidFill>
                <a:latin typeface="Algerian" panose="04020705040A02060702" pitchFamily="82" charset="0"/>
              </a:rPr>
              <a:t>Prvi čin</a:t>
            </a:r>
            <a:endParaRPr lang="en-GB" sz="1400" b="1" dirty="0">
              <a:solidFill>
                <a:schemeClr val="accent5">
                  <a:lumMod val="75000"/>
                </a:schemeClr>
              </a:solidFill>
              <a:latin typeface="Algerian" panose="04020705040A02060702" pitchFamily="82" charset="0"/>
            </a:endParaRPr>
          </a:p>
        </p:txBody>
      </p:sp>
      <p:sp>
        <p:nvSpPr>
          <p:cNvPr id="4" name="Content Placeholder 3"/>
          <p:cNvSpPr>
            <a:spLocks noGrp="1"/>
          </p:cNvSpPr>
          <p:nvPr>
            <p:ph sz="half" idx="2"/>
          </p:nvPr>
        </p:nvSpPr>
        <p:spPr/>
        <p:txBody>
          <a:bodyPr>
            <a:normAutofit/>
          </a:bodyPr>
          <a:lstStyle/>
          <a:p>
            <a:pPr marL="0" indent="0">
              <a:buNone/>
            </a:pPr>
            <a:r>
              <a:rPr lang="hr-HR" dirty="0" smtClean="0"/>
              <a:t> </a:t>
            </a:r>
            <a:endParaRPr lang="en-GB" dirty="0"/>
          </a:p>
          <a:p>
            <a:pPr marL="0" indent="0" algn="just">
              <a:buNone/>
            </a:pPr>
            <a:r>
              <a:rPr lang="hr-HR" sz="2000" b="1" dirty="0">
                <a:solidFill>
                  <a:schemeClr val="accent1">
                    <a:lumMod val="60000"/>
                    <a:lumOff val="40000"/>
                  </a:schemeClr>
                </a:solidFill>
                <a:latin typeface="Bradley Hand ITC" panose="03070402050302030203" pitchFamily="66" charset="0"/>
              </a:rPr>
              <a:t>Poslije smrti Polinika i Eteokla, koji su poginuli u međusobnom sukobu, vlast u Tebi </a:t>
            </a:r>
            <a:r>
              <a:rPr lang="hr-HR" sz="2000" b="1" dirty="0" smtClean="0">
                <a:solidFill>
                  <a:schemeClr val="accent1">
                    <a:lumMod val="60000"/>
                    <a:lumOff val="40000"/>
                  </a:schemeClr>
                </a:solidFill>
                <a:latin typeface="Bradley Hand ITC" panose="03070402050302030203" pitchFamily="66" charset="0"/>
              </a:rPr>
              <a:t>preuzima </a:t>
            </a:r>
            <a:r>
              <a:rPr lang="hr-HR" sz="2000" b="1" dirty="0">
                <a:solidFill>
                  <a:schemeClr val="accent1">
                    <a:lumMod val="60000"/>
                    <a:lumOff val="40000"/>
                  </a:schemeClr>
                </a:solidFill>
                <a:latin typeface="Bradley Hand ITC" panose="03070402050302030203" pitchFamily="66" charset="0"/>
              </a:rPr>
              <a:t>njihov ujak Kreont. On je zabranio da se Polinikovo tijelo pokopa, jer je </a:t>
            </a:r>
            <a:r>
              <a:rPr lang="hr-HR" sz="2000" b="1" dirty="0" smtClean="0">
                <a:solidFill>
                  <a:schemeClr val="accent1">
                    <a:lumMod val="60000"/>
                    <a:lumOff val="40000"/>
                  </a:schemeClr>
                </a:solidFill>
                <a:latin typeface="Bradley Hand ITC" panose="03070402050302030203" pitchFamily="66" charset="0"/>
              </a:rPr>
              <a:t>Polinik </a:t>
            </a:r>
            <a:r>
              <a:rPr lang="hr-HR" sz="2000" b="1" dirty="0">
                <a:solidFill>
                  <a:schemeClr val="accent1">
                    <a:lumMod val="60000"/>
                    <a:lumOff val="40000"/>
                  </a:schemeClr>
                </a:solidFill>
                <a:latin typeface="Bradley Hand ITC" panose="03070402050302030203" pitchFamily="66" charset="0"/>
              </a:rPr>
              <a:t>izdao domovinu, borio se protiv nje. Onaj tko prekrši tu </a:t>
            </a:r>
            <a:r>
              <a:rPr lang="hr-HR" sz="2000" b="1" dirty="0" smtClean="0">
                <a:solidFill>
                  <a:schemeClr val="accent1">
                    <a:lumMod val="60000"/>
                    <a:lumOff val="40000"/>
                  </a:schemeClr>
                </a:solidFill>
                <a:latin typeface="Bradley Hand ITC" panose="03070402050302030203" pitchFamily="66" charset="0"/>
              </a:rPr>
              <a:t>zapovijed </a:t>
            </a:r>
            <a:r>
              <a:rPr lang="hr-HR" sz="2000" b="1" dirty="0">
                <a:solidFill>
                  <a:schemeClr val="accent1">
                    <a:lumMod val="60000"/>
                    <a:lumOff val="40000"/>
                  </a:schemeClr>
                </a:solidFill>
                <a:latin typeface="Bradley Hand ITC" panose="03070402050302030203" pitchFamily="66" charset="0"/>
              </a:rPr>
              <a:t>bit </a:t>
            </a:r>
            <a:r>
              <a:rPr lang="hr-HR" sz="2000" b="1" dirty="0" smtClean="0">
                <a:solidFill>
                  <a:schemeClr val="accent1">
                    <a:lumMod val="60000"/>
                    <a:lumOff val="40000"/>
                  </a:schemeClr>
                </a:solidFill>
                <a:latin typeface="Bradley Hand ITC" panose="03070402050302030203" pitchFamily="66" charset="0"/>
              </a:rPr>
              <a:t>će kažnjen</a:t>
            </a:r>
            <a:r>
              <a:rPr lang="hr-HR" sz="2000" b="1" dirty="0">
                <a:solidFill>
                  <a:schemeClr val="accent1">
                    <a:lumMod val="60000"/>
                    <a:lumOff val="40000"/>
                  </a:schemeClr>
                </a:solidFill>
                <a:latin typeface="Bradley Hand ITC" panose="03070402050302030203" pitchFamily="66" charset="0"/>
              </a:rPr>
              <a:t>, smrću.</a:t>
            </a:r>
            <a:endParaRPr lang="en-GB" sz="2000" b="1" dirty="0">
              <a:solidFill>
                <a:schemeClr val="accent1">
                  <a:lumMod val="60000"/>
                  <a:lumOff val="40000"/>
                </a:schemeClr>
              </a:solidFill>
              <a:latin typeface="Bradley Hand ITC" panose="03070402050302030203" pitchFamily="66" charset="0"/>
            </a:endParaRPr>
          </a:p>
        </p:txBody>
      </p:sp>
      <p:sp>
        <p:nvSpPr>
          <p:cNvPr id="5" name="Text Placeholder 4"/>
          <p:cNvSpPr>
            <a:spLocks noGrp="1"/>
          </p:cNvSpPr>
          <p:nvPr>
            <p:ph type="body" sz="quarter" idx="3"/>
          </p:nvPr>
        </p:nvSpPr>
        <p:spPr/>
        <p:txBody>
          <a:bodyPr/>
          <a:lstStyle/>
          <a:p>
            <a:r>
              <a:rPr lang="hr-BA" sz="1400" b="1" dirty="0" smtClean="0">
                <a:latin typeface="Algerian" panose="04020705040A02060702" pitchFamily="82" charset="0"/>
              </a:rPr>
              <a:t>Drugi čin</a:t>
            </a:r>
            <a:endParaRPr lang="en-GB" sz="1400" b="1" dirty="0">
              <a:latin typeface="Algerian" panose="04020705040A02060702" pitchFamily="82" charset="0"/>
            </a:endParaRPr>
          </a:p>
        </p:txBody>
      </p:sp>
      <p:sp>
        <p:nvSpPr>
          <p:cNvPr id="6" name="Content Placeholder 5"/>
          <p:cNvSpPr>
            <a:spLocks noGrp="1"/>
          </p:cNvSpPr>
          <p:nvPr>
            <p:ph sz="quarter" idx="4"/>
          </p:nvPr>
        </p:nvSpPr>
        <p:spPr/>
        <p:txBody>
          <a:bodyPr/>
          <a:lstStyle/>
          <a:p>
            <a:pPr marL="0" indent="0">
              <a:buNone/>
            </a:pPr>
            <a:endParaRPr lang="hr-HR" dirty="0" smtClean="0"/>
          </a:p>
          <a:p>
            <a:pPr marL="0" indent="0" algn="just">
              <a:buNone/>
            </a:pPr>
            <a:r>
              <a:rPr lang="hr-HR" sz="2000" b="1" dirty="0" smtClean="0">
                <a:solidFill>
                  <a:schemeClr val="accent1">
                    <a:lumMod val="60000"/>
                    <a:lumOff val="40000"/>
                  </a:schemeClr>
                </a:solidFill>
                <a:latin typeface="Bradley Hand ITC" panose="03070402050302030203" pitchFamily="66" charset="0"/>
              </a:rPr>
              <a:t>Dolazi </a:t>
            </a:r>
            <a:r>
              <a:rPr lang="hr-HR" sz="2000" b="1" dirty="0">
                <a:solidFill>
                  <a:schemeClr val="accent1">
                    <a:lumMod val="60000"/>
                    <a:lumOff val="40000"/>
                  </a:schemeClr>
                </a:solidFill>
                <a:latin typeface="Bradley Hand ITC" panose="03070402050302030203" pitchFamily="66" charset="0"/>
              </a:rPr>
              <a:t>stražar i donosi lošu vijest </a:t>
            </a:r>
            <a:r>
              <a:rPr lang="hr-HR" sz="2000" b="1" dirty="0" smtClean="0">
                <a:solidFill>
                  <a:schemeClr val="accent1">
                    <a:lumMod val="60000"/>
                    <a:lumOff val="40000"/>
                  </a:schemeClr>
                </a:solidFill>
                <a:latin typeface="Bradley Hand ITC" panose="03070402050302030203" pitchFamily="66" charset="0"/>
              </a:rPr>
              <a:t>kako </a:t>
            </a:r>
            <a:r>
              <a:rPr lang="hr-HR" sz="2000" b="1" dirty="0">
                <a:solidFill>
                  <a:schemeClr val="accent1">
                    <a:lumMod val="60000"/>
                    <a:lumOff val="40000"/>
                  </a:schemeClr>
                </a:solidFill>
                <a:latin typeface="Bradley Hand ITC" panose="03070402050302030203" pitchFamily="66" charset="0"/>
              </a:rPr>
              <a:t>je netko prekršio </a:t>
            </a:r>
            <a:r>
              <a:rPr lang="hr-HR" sz="2000" b="1" dirty="0" smtClean="0">
                <a:solidFill>
                  <a:schemeClr val="accent1">
                    <a:lumMod val="60000"/>
                    <a:lumOff val="40000"/>
                  </a:schemeClr>
                </a:solidFill>
                <a:latin typeface="Bradley Hand ITC" panose="03070402050302030203" pitchFamily="66" charset="0"/>
              </a:rPr>
              <a:t>zapovijed </a:t>
            </a:r>
            <a:r>
              <a:rPr lang="hr-HR" sz="2000" b="1" dirty="0">
                <a:solidFill>
                  <a:schemeClr val="accent1">
                    <a:lumMod val="60000"/>
                    <a:lumOff val="40000"/>
                  </a:schemeClr>
                </a:solidFill>
                <a:latin typeface="Bradley Hand ITC" panose="03070402050302030203" pitchFamily="66" charset="0"/>
              </a:rPr>
              <a:t>i pokopao </a:t>
            </a:r>
            <a:r>
              <a:rPr lang="hr-HR" sz="2000" b="1" dirty="0" smtClean="0">
                <a:solidFill>
                  <a:schemeClr val="accent1">
                    <a:lumMod val="60000"/>
                    <a:lumOff val="40000"/>
                  </a:schemeClr>
                </a:solidFill>
                <a:latin typeface="Bradley Hand ITC" panose="03070402050302030203" pitchFamily="66" charset="0"/>
              </a:rPr>
              <a:t>Polinika</a:t>
            </a:r>
            <a:r>
              <a:rPr lang="hr-HR" sz="2000" b="1" dirty="0">
                <a:solidFill>
                  <a:schemeClr val="accent1">
                    <a:lumMod val="60000"/>
                    <a:lumOff val="40000"/>
                  </a:schemeClr>
                </a:solidFill>
                <a:latin typeface="Bradley Hand ITC" panose="03070402050302030203" pitchFamily="66" charset="0"/>
              </a:rPr>
              <a:t>. Stražar dovodi krivca za to djelo, Antigonu</a:t>
            </a:r>
            <a:r>
              <a:rPr lang="hr-HR" sz="2000" b="1" dirty="0" smtClean="0">
                <a:solidFill>
                  <a:schemeClr val="accent1">
                    <a:lumMod val="60000"/>
                    <a:lumOff val="40000"/>
                  </a:schemeClr>
                </a:solidFill>
                <a:latin typeface="Bradley Hand ITC" panose="03070402050302030203" pitchFamily="66" charset="0"/>
              </a:rPr>
              <a:t>. </a:t>
            </a:r>
            <a:endParaRPr lang="en-GB" sz="2000" b="1" dirty="0">
              <a:solidFill>
                <a:schemeClr val="accent1">
                  <a:lumMod val="60000"/>
                  <a:lumOff val="40000"/>
                </a:schemeClr>
              </a:solidFill>
              <a:latin typeface="Bradley Hand ITC" panose="03070402050302030203" pitchFamily="66" charset="0"/>
            </a:endParaRPr>
          </a:p>
          <a:p>
            <a:pPr algn="just"/>
            <a:endParaRPr lang="en-GB" b="1" dirty="0">
              <a:latin typeface="Baskerville Old Face" panose="02020602080505020303" pitchFamily="18" charset="0"/>
            </a:endParaRPr>
          </a:p>
        </p:txBody>
      </p:sp>
    </p:spTree>
    <p:extLst>
      <p:ext uri="{BB962C8B-B14F-4D97-AF65-F5344CB8AC3E}">
        <p14:creationId xmlns:p14="http://schemas.microsoft.com/office/powerpoint/2010/main" val="34479276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r>
              <a:rPr lang="hr-BA" sz="1400" b="1" dirty="0" smtClean="0">
                <a:latin typeface="Algerian" panose="04020705040A02060702" pitchFamily="82" charset="0"/>
              </a:rPr>
              <a:t>Treći čin</a:t>
            </a:r>
            <a:endParaRPr lang="en-GB" sz="1400" b="1" dirty="0">
              <a:latin typeface="Algerian" panose="04020705040A02060702" pitchFamily="82" charset="0"/>
            </a:endParaRPr>
          </a:p>
        </p:txBody>
      </p:sp>
      <p:sp>
        <p:nvSpPr>
          <p:cNvPr id="4" name="Content Placeholder 3"/>
          <p:cNvSpPr>
            <a:spLocks noGrp="1"/>
          </p:cNvSpPr>
          <p:nvPr>
            <p:ph sz="half" idx="2"/>
          </p:nvPr>
        </p:nvSpPr>
        <p:spPr/>
        <p:txBody>
          <a:bodyPr>
            <a:normAutofit/>
          </a:bodyPr>
          <a:lstStyle/>
          <a:p>
            <a:pPr marL="0" indent="0">
              <a:buNone/>
            </a:pPr>
            <a:r>
              <a:rPr lang="hr-HR" dirty="0" smtClean="0"/>
              <a:t> </a:t>
            </a:r>
            <a:endParaRPr lang="en-GB" dirty="0"/>
          </a:p>
          <a:p>
            <a:pPr marL="0" indent="0" algn="just">
              <a:buNone/>
            </a:pPr>
            <a:r>
              <a:rPr lang="hr-HR" sz="2000" b="1" dirty="0">
                <a:solidFill>
                  <a:schemeClr val="accent1">
                    <a:lumMod val="60000"/>
                    <a:lumOff val="40000"/>
                  </a:schemeClr>
                </a:solidFill>
                <a:latin typeface="Bradley Hand ITC" panose="03070402050302030203" pitchFamily="66" charset="0"/>
              </a:rPr>
              <a:t>Kreont ju zbog tog čina osuđuje na smrt. Kreont i Antigona se </a:t>
            </a:r>
            <a:r>
              <a:rPr lang="hr-HR" sz="2000" b="1" dirty="0" smtClean="0">
                <a:solidFill>
                  <a:schemeClr val="accent1">
                    <a:lumMod val="60000"/>
                    <a:lumOff val="40000"/>
                  </a:schemeClr>
                </a:solidFill>
                <a:latin typeface="Bradley Hand ITC" panose="03070402050302030203" pitchFamily="66" charset="0"/>
              </a:rPr>
              <a:t>suprostavljaju</a:t>
            </a:r>
            <a:r>
              <a:rPr lang="hr-BA" sz="2000" b="1" dirty="0">
                <a:solidFill>
                  <a:schemeClr val="accent1">
                    <a:lumMod val="60000"/>
                    <a:lumOff val="40000"/>
                  </a:schemeClr>
                </a:solidFill>
                <a:latin typeface="Bradley Hand ITC" panose="03070402050302030203" pitchFamily="66" charset="0"/>
              </a:rPr>
              <a:t> </a:t>
            </a:r>
            <a:r>
              <a:rPr lang="hr-HR" sz="2000" b="1" dirty="0" smtClean="0">
                <a:solidFill>
                  <a:schemeClr val="accent1">
                    <a:lumMod val="60000"/>
                    <a:lumOff val="40000"/>
                  </a:schemeClr>
                </a:solidFill>
                <a:latin typeface="Bradley Hand ITC" panose="03070402050302030203" pitchFamily="66" charset="0"/>
              </a:rPr>
              <a:t>jedno </a:t>
            </a:r>
            <a:r>
              <a:rPr lang="hr-HR" sz="2000" b="1" dirty="0">
                <a:solidFill>
                  <a:schemeClr val="accent1">
                    <a:lumMod val="60000"/>
                    <a:lumOff val="40000"/>
                  </a:schemeClr>
                </a:solidFill>
                <a:latin typeface="Bradley Hand ITC" panose="03070402050302030203" pitchFamily="66" charset="0"/>
              </a:rPr>
              <a:t>drugom u nepomirljivom sukobu. Antigona objašnjava </a:t>
            </a:r>
            <a:r>
              <a:rPr lang="hr-HR" sz="2000" b="1" dirty="0" smtClean="0">
                <a:solidFill>
                  <a:schemeClr val="accent1">
                    <a:lumMod val="60000"/>
                    <a:lumOff val="40000"/>
                  </a:schemeClr>
                </a:solidFill>
                <a:latin typeface="Bradley Hand ITC" panose="03070402050302030203" pitchFamily="66" charset="0"/>
              </a:rPr>
              <a:t>zašta </a:t>
            </a:r>
            <a:r>
              <a:rPr lang="hr-HR" sz="2000" b="1" dirty="0">
                <a:solidFill>
                  <a:schemeClr val="accent1">
                    <a:lumMod val="60000"/>
                    <a:lumOff val="40000"/>
                  </a:schemeClr>
                </a:solidFill>
                <a:latin typeface="Bradley Hand ITC" panose="03070402050302030203" pitchFamily="66" charset="0"/>
              </a:rPr>
              <a:t>se ona bori, </a:t>
            </a:r>
            <a:r>
              <a:rPr lang="hr-HR" sz="2000" b="1" dirty="0" smtClean="0">
                <a:solidFill>
                  <a:schemeClr val="accent1">
                    <a:lumMod val="60000"/>
                    <a:lumOff val="40000"/>
                  </a:schemeClr>
                </a:solidFill>
                <a:latin typeface="Bradley Hand ITC" panose="03070402050302030203" pitchFamily="66" charset="0"/>
              </a:rPr>
              <a:t>za </a:t>
            </a:r>
            <a:r>
              <a:rPr lang="hr-HR" sz="2000" b="1" dirty="0">
                <a:solidFill>
                  <a:schemeClr val="accent1">
                    <a:lumMod val="60000"/>
                    <a:lumOff val="40000"/>
                  </a:schemeClr>
                </a:solidFill>
                <a:latin typeface="Bradley Hand ITC" panose="03070402050302030203" pitchFamily="66" charset="0"/>
              </a:rPr>
              <a:t>Božji zakon, ali moć je na strani novog vladara i Antigona mora </a:t>
            </a:r>
            <a:r>
              <a:rPr lang="hr-HR" sz="2000" b="1" dirty="0" smtClean="0">
                <a:solidFill>
                  <a:schemeClr val="accent1">
                    <a:lumMod val="60000"/>
                    <a:lumOff val="40000"/>
                  </a:schemeClr>
                </a:solidFill>
                <a:latin typeface="Bradley Hand ITC" panose="03070402050302030203" pitchFamily="66" charset="0"/>
              </a:rPr>
              <a:t>umrijeti</a:t>
            </a:r>
            <a:r>
              <a:rPr lang="hr-BA" sz="2000" b="1" dirty="0">
                <a:solidFill>
                  <a:schemeClr val="accent1">
                    <a:lumMod val="60000"/>
                    <a:lumOff val="40000"/>
                  </a:schemeClr>
                </a:solidFill>
                <a:latin typeface="Bradley Hand ITC" panose="03070402050302030203" pitchFamily="66" charset="0"/>
              </a:rPr>
              <a:t> </a:t>
            </a:r>
            <a:r>
              <a:rPr lang="hr-HR" sz="2000" b="1" dirty="0" smtClean="0">
                <a:solidFill>
                  <a:schemeClr val="accent1">
                    <a:lumMod val="60000"/>
                    <a:lumOff val="40000"/>
                  </a:schemeClr>
                </a:solidFill>
                <a:latin typeface="Bradley Hand ITC" panose="03070402050302030203" pitchFamily="66" charset="0"/>
              </a:rPr>
              <a:t>s Ismenom</a:t>
            </a:r>
            <a:r>
              <a:rPr lang="hr-HR" sz="2000" b="1" dirty="0">
                <a:solidFill>
                  <a:schemeClr val="accent1">
                    <a:lumMod val="60000"/>
                    <a:lumOff val="40000"/>
                  </a:schemeClr>
                </a:solidFill>
                <a:latin typeface="Bradley Hand ITC" panose="03070402050302030203" pitchFamily="66" charset="0"/>
              </a:rPr>
              <a:t>, sestrom, koja joj se sad pridružila.</a:t>
            </a:r>
            <a:endParaRPr lang="en-GB" sz="2000" b="1" dirty="0">
              <a:solidFill>
                <a:schemeClr val="accent1">
                  <a:lumMod val="60000"/>
                  <a:lumOff val="40000"/>
                </a:schemeClr>
              </a:solidFill>
              <a:latin typeface="Bradley Hand ITC" panose="03070402050302030203" pitchFamily="66" charset="0"/>
            </a:endParaRPr>
          </a:p>
          <a:p>
            <a:endParaRPr lang="en-GB" sz="2000" b="1" dirty="0">
              <a:solidFill>
                <a:schemeClr val="accent1">
                  <a:lumMod val="60000"/>
                  <a:lumOff val="40000"/>
                </a:schemeClr>
              </a:solidFill>
              <a:latin typeface="Bradley Hand ITC" panose="03070402050302030203" pitchFamily="66" charset="0"/>
            </a:endParaRPr>
          </a:p>
        </p:txBody>
      </p:sp>
      <p:sp>
        <p:nvSpPr>
          <p:cNvPr id="5" name="Text Placeholder 4"/>
          <p:cNvSpPr>
            <a:spLocks noGrp="1"/>
          </p:cNvSpPr>
          <p:nvPr>
            <p:ph type="body" sz="quarter" idx="3"/>
          </p:nvPr>
        </p:nvSpPr>
        <p:spPr/>
        <p:txBody>
          <a:bodyPr/>
          <a:lstStyle/>
          <a:p>
            <a:r>
              <a:rPr lang="hr-BA" sz="1400" dirty="0" smtClean="0">
                <a:latin typeface="Algerian" panose="04020705040A02060702" pitchFamily="82" charset="0"/>
              </a:rPr>
              <a:t>Četvrti čin</a:t>
            </a:r>
            <a:endParaRPr lang="en-GB" sz="1400" dirty="0">
              <a:latin typeface="Algerian" panose="04020705040A02060702" pitchFamily="82" charset="0"/>
            </a:endParaRPr>
          </a:p>
        </p:txBody>
      </p:sp>
      <p:sp>
        <p:nvSpPr>
          <p:cNvPr id="6" name="Content Placeholder 5"/>
          <p:cNvSpPr>
            <a:spLocks noGrp="1"/>
          </p:cNvSpPr>
          <p:nvPr>
            <p:ph sz="quarter" idx="4"/>
          </p:nvPr>
        </p:nvSpPr>
        <p:spPr/>
        <p:txBody>
          <a:bodyPr>
            <a:normAutofit/>
          </a:bodyPr>
          <a:lstStyle/>
          <a:p>
            <a:pPr marL="0" indent="0">
              <a:buNone/>
            </a:pPr>
            <a:r>
              <a:rPr lang="hr-HR" dirty="0" smtClean="0"/>
              <a:t> </a:t>
            </a:r>
            <a:endParaRPr lang="en-GB" dirty="0"/>
          </a:p>
          <a:p>
            <a:pPr marL="0" indent="0" algn="just">
              <a:buNone/>
            </a:pPr>
            <a:r>
              <a:rPr lang="hr-HR" sz="2000" b="1" dirty="0">
                <a:solidFill>
                  <a:schemeClr val="accent1">
                    <a:lumMod val="60000"/>
                    <a:lumOff val="40000"/>
                  </a:schemeClr>
                </a:solidFill>
                <a:latin typeface="Bradley Hand ITC" panose="03070402050302030203" pitchFamily="66" charset="0"/>
              </a:rPr>
              <a:t>Antigonin zaručnik, Hemon, traži od oca Kreonta milost za Antigonu. </a:t>
            </a:r>
            <a:r>
              <a:rPr lang="hr-HR" sz="2000" b="1" dirty="0" smtClean="0">
                <a:solidFill>
                  <a:schemeClr val="accent1">
                    <a:lumMod val="60000"/>
                    <a:lumOff val="40000"/>
                  </a:schemeClr>
                </a:solidFill>
                <a:latin typeface="Bradley Hand ITC" panose="03070402050302030203" pitchFamily="66" charset="0"/>
              </a:rPr>
              <a:t>Sva Hemonova  preklinjanja </a:t>
            </a:r>
            <a:r>
              <a:rPr lang="hr-HR" sz="2000" b="1" dirty="0">
                <a:solidFill>
                  <a:schemeClr val="accent1">
                    <a:lumMod val="60000"/>
                    <a:lumOff val="40000"/>
                  </a:schemeClr>
                </a:solidFill>
                <a:latin typeface="Bradley Hand ITC" panose="03070402050302030203" pitchFamily="66" charset="0"/>
              </a:rPr>
              <a:t>nisu uspjela. Antigonu će za kaznu živu pokopati</a:t>
            </a:r>
            <a:endParaRPr lang="en-GB" sz="2000" b="1" dirty="0">
              <a:solidFill>
                <a:schemeClr val="accent1">
                  <a:lumMod val="60000"/>
                  <a:lumOff val="40000"/>
                </a:schemeClr>
              </a:solidFill>
              <a:latin typeface="Bradley Hand ITC" panose="03070402050302030203" pitchFamily="66" charset="0"/>
            </a:endParaRPr>
          </a:p>
        </p:txBody>
      </p:sp>
    </p:spTree>
    <p:extLst>
      <p:ext uri="{BB962C8B-B14F-4D97-AF65-F5344CB8AC3E}">
        <p14:creationId xmlns:p14="http://schemas.microsoft.com/office/powerpoint/2010/main" val="33631685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r>
              <a:rPr lang="hr-BA" sz="1400" b="1" dirty="0" smtClean="0">
                <a:solidFill>
                  <a:schemeClr val="accent5">
                    <a:lumMod val="60000"/>
                    <a:lumOff val="40000"/>
                  </a:schemeClr>
                </a:solidFill>
                <a:latin typeface="Algerian" panose="04020705040A02060702" pitchFamily="82" charset="0"/>
              </a:rPr>
              <a:t>Peti čin</a:t>
            </a:r>
            <a:endParaRPr lang="en-GB" sz="1400" b="1" dirty="0">
              <a:solidFill>
                <a:schemeClr val="accent5">
                  <a:lumMod val="60000"/>
                  <a:lumOff val="40000"/>
                </a:schemeClr>
              </a:solidFill>
              <a:latin typeface="Algerian" panose="04020705040A02060702" pitchFamily="82" charset="0"/>
            </a:endParaRPr>
          </a:p>
        </p:txBody>
      </p:sp>
      <p:sp>
        <p:nvSpPr>
          <p:cNvPr id="4" name="Content Placeholder 3"/>
          <p:cNvSpPr>
            <a:spLocks noGrp="1"/>
          </p:cNvSpPr>
          <p:nvPr>
            <p:ph sz="half" idx="2"/>
          </p:nvPr>
        </p:nvSpPr>
        <p:spPr/>
        <p:txBody>
          <a:bodyPr/>
          <a:lstStyle/>
          <a:p>
            <a:pPr marL="0" indent="0">
              <a:buNone/>
            </a:pPr>
            <a:r>
              <a:rPr lang="hr-HR" dirty="0" smtClean="0"/>
              <a:t> </a:t>
            </a:r>
            <a:endParaRPr lang="en-GB" dirty="0"/>
          </a:p>
          <a:p>
            <a:pPr marL="0" indent="0" algn="just">
              <a:buNone/>
            </a:pPr>
            <a:r>
              <a:rPr lang="hr-HR" b="1" dirty="0">
                <a:solidFill>
                  <a:schemeClr val="accent1">
                    <a:lumMod val="60000"/>
                    <a:lumOff val="40000"/>
                  </a:schemeClr>
                </a:solidFill>
                <a:latin typeface="Bradley Hand ITC" panose="03070402050302030203" pitchFamily="66" charset="0"/>
              </a:rPr>
              <a:t>Tu </a:t>
            </a:r>
            <a:r>
              <a:rPr lang="hr-HR" b="1" dirty="0" smtClean="0">
                <a:solidFill>
                  <a:schemeClr val="accent1">
                    <a:lumMod val="60000"/>
                    <a:lumOff val="40000"/>
                  </a:schemeClr>
                </a:solidFill>
                <a:latin typeface="Bradley Hand ITC" panose="03070402050302030203" pitchFamily="66" charset="0"/>
              </a:rPr>
              <a:t>započinje </a:t>
            </a:r>
            <a:r>
              <a:rPr lang="hr-HR" b="1" dirty="0">
                <a:solidFill>
                  <a:schemeClr val="accent1">
                    <a:lumMod val="60000"/>
                    <a:lumOff val="40000"/>
                  </a:schemeClr>
                </a:solidFill>
                <a:latin typeface="Bradley Hand ITC" panose="03070402050302030203" pitchFamily="66" charset="0"/>
              </a:rPr>
              <a:t>njezina tužaljka. Ona zajedno </a:t>
            </a:r>
            <a:r>
              <a:rPr lang="hr-HR" b="1" dirty="0" smtClean="0">
                <a:solidFill>
                  <a:schemeClr val="accent1">
                    <a:lumMod val="60000"/>
                    <a:lumOff val="40000"/>
                  </a:schemeClr>
                </a:solidFill>
                <a:latin typeface="Bradley Hand ITC" panose="03070402050302030203" pitchFamily="66" charset="0"/>
              </a:rPr>
              <a:t>s korom </a:t>
            </a:r>
            <a:r>
              <a:rPr lang="hr-HR" b="1" dirty="0">
                <a:solidFill>
                  <a:schemeClr val="accent1">
                    <a:lumMod val="60000"/>
                    <a:lumOff val="40000"/>
                  </a:schemeClr>
                </a:solidFill>
                <a:latin typeface="Bradley Hand ITC" panose="03070402050302030203" pitchFamily="66" charset="0"/>
              </a:rPr>
              <a:t>oplakuje svoj  život, kojem </a:t>
            </a:r>
            <a:r>
              <a:rPr lang="hr-HR" b="1" dirty="0" smtClean="0">
                <a:solidFill>
                  <a:schemeClr val="accent1">
                    <a:lumMod val="60000"/>
                    <a:lumOff val="40000"/>
                  </a:schemeClr>
                </a:solidFill>
                <a:latin typeface="Bradley Hand ITC" panose="03070402050302030203" pitchFamily="66" charset="0"/>
              </a:rPr>
              <a:t>je </a:t>
            </a:r>
            <a:r>
              <a:rPr lang="hr-HR" b="1" dirty="0">
                <a:solidFill>
                  <a:schemeClr val="accent1">
                    <a:lumMod val="60000"/>
                    <a:lumOff val="40000"/>
                  </a:schemeClr>
                </a:solidFill>
                <a:latin typeface="Bradley Hand ITC" panose="03070402050302030203" pitchFamily="66" charset="0"/>
              </a:rPr>
              <a:t>uskraćena udaja. Antigona završava tužaljku </a:t>
            </a:r>
            <a:r>
              <a:rPr lang="hr-HR" b="1" dirty="0" smtClean="0">
                <a:solidFill>
                  <a:schemeClr val="accent1">
                    <a:lumMod val="60000"/>
                    <a:lumOff val="40000"/>
                  </a:schemeClr>
                </a:solidFill>
                <a:latin typeface="Bradley Hand ITC" panose="03070402050302030203" pitchFamily="66" charset="0"/>
              </a:rPr>
              <a:t>sažeto,obrazloženim opravdanjem</a:t>
            </a:r>
            <a:r>
              <a:rPr lang="hr-HR" b="1" dirty="0">
                <a:solidFill>
                  <a:schemeClr val="accent1">
                    <a:lumMod val="60000"/>
                    <a:lumOff val="40000"/>
                  </a:schemeClr>
                </a:solidFill>
                <a:latin typeface="Bradley Hand ITC" panose="03070402050302030203" pitchFamily="66" charset="0"/>
              </a:rPr>
              <a:t>.</a:t>
            </a:r>
            <a:endParaRPr lang="en-GB" b="1" dirty="0">
              <a:solidFill>
                <a:schemeClr val="accent1">
                  <a:lumMod val="60000"/>
                  <a:lumOff val="40000"/>
                </a:schemeClr>
              </a:solidFill>
              <a:latin typeface="Bradley Hand ITC" panose="03070402050302030203" pitchFamily="66" charset="0"/>
            </a:endParaRPr>
          </a:p>
          <a:p>
            <a:endParaRPr lang="en-GB" b="1" dirty="0">
              <a:solidFill>
                <a:schemeClr val="accent1">
                  <a:lumMod val="60000"/>
                  <a:lumOff val="40000"/>
                </a:schemeClr>
              </a:solidFill>
              <a:latin typeface="Bradley Hand ITC" panose="03070402050302030203" pitchFamily="66" charset="0"/>
            </a:endParaRPr>
          </a:p>
        </p:txBody>
      </p:sp>
      <p:sp>
        <p:nvSpPr>
          <p:cNvPr id="5" name="Text Placeholder 4"/>
          <p:cNvSpPr>
            <a:spLocks noGrp="1"/>
          </p:cNvSpPr>
          <p:nvPr>
            <p:ph type="body" sz="quarter" idx="3"/>
          </p:nvPr>
        </p:nvSpPr>
        <p:spPr/>
        <p:txBody>
          <a:bodyPr/>
          <a:lstStyle/>
          <a:p>
            <a:r>
              <a:rPr lang="hr-BA" sz="1400" b="1" dirty="0" smtClean="0">
                <a:solidFill>
                  <a:schemeClr val="accent5">
                    <a:lumMod val="60000"/>
                    <a:lumOff val="40000"/>
                  </a:schemeClr>
                </a:solidFill>
                <a:latin typeface="Algerian" panose="04020705040A02060702" pitchFamily="82" charset="0"/>
              </a:rPr>
              <a:t>Šesti čin</a:t>
            </a:r>
            <a:endParaRPr lang="en-GB" sz="1400" b="1" dirty="0">
              <a:solidFill>
                <a:schemeClr val="accent5">
                  <a:lumMod val="60000"/>
                  <a:lumOff val="40000"/>
                </a:schemeClr>
              </a:solidFill>
              <a:latin typeface="Algerian" panose="04020705040A02060702" pitchFamily="82" charset="0"/>
            </a:endParaRPr>
          </a:p>
        </p:txBody>
      </p:sp>
      <p:sp>
        <p:nvSpPr>
          <p:cNvPr id="6" name="Content Placeholder 5"/>
          <p:cNvSpPr>
            <a:spLocks noGrp="1"/>
          </p:cNvSpPr>
          <p:nvPr>
            <p:ph sz="quarter" idx="4"/>
          </p:nvPr>
        </p:nvSpPr>
        <p:spPr/>
        <p:txBody>
          <a:bodyPr>
            <a:normAutofit/>
          </a:bodyPr>
          <a:lstStyle/>
          <a:p>
            <a:pPr marL="0" indent="0">
              <a:buNone/>
            </a:pPr>
            <a:r>
              <a:rPr lang="hr-HR" dirty="0" smtClean="0"/>
              <a:t> </a:t>
            </a:r>
            <a:endParaRPr lang="en-GB" dirty="0"/>
          </a:p>
          <a:p>
            <a:pPr marL="0" indent="0" algn="just">
              <a:buNone/>
            </a:pPr>
            <a:r>
              <a:rPr lang="hr-HR" b="1" dirty="0">
                <a:solidFill>
                  <a:schemeClr val="accent1">
                    <a:lumMod val="60000"/>
                    <a:lumOff val="40000"/>
                  </a:schemeClr>
                </a:solidFill>
                <a:latin typeface="Bradley Hand ITC" panose="03070402050302030203" pitchFamily="66" charset="0"/>
              </a:rPr>
              <a:t>Tiresije, prorok, dolazi i objavljuje da je Kreont zabranjujući sahranu, </a:t>
            </a:r>
            <a:r>
              <a:rPr lang="hr-HR" b="1" dirty="0" smtClean="0">
                <a:solidFill>
                  <a:schemeClr val="accent1">
                    <a:lumMod val="60000"/>
                    <a:lumOff val="40000"/>
                  </a:schemeClr>
                </a:solidFill>
                <a:latin typeface="Bradley Hand ITC" panose="03070402050302030203" pitchFamily="66" charset="0"/>
              </a:rPr>
              <a:t>okaljao</a:t>
            </a:r>
            <a:r>
              <a:rPr lang="hr-BA" b="1" dirty="0">
                <a:solidFill>
                  <a:schemeClr val="accent1">
                    <a:lumMod val="60000"/>
                    <a:lumOff val="40000"/>
                  </a:schemeClr>
                </a:solidFill>
                <a:latin typeface="Bradley Hand ITC" panose="03070402050302030203" pitchFamily="66" charset="0"/>
              </a:rPr>
              <a:t> </a:t>
            </a:r>
            <a:r>
              <a:rPr lang="hr-HR" b="1" dirty="0" smtClean="0">
                <a:solidFill>
                  <a:schemeClr val="accent1">
                    <a:lumMod val="60000"/>
                    <a:lumOff val="40000"/>
                  </a:schemeClr>
                </a:solidFill>
                <a:latin typeface="Bradley Hand ITC" panose="03070402050302030203" pitchFamily="66" charset="0"/>
              </a:rPr>
              <a:t>sebe </a:t>
            </a:r>
            <a:r>
              <a:rPr lang="hr-HR" b="1" dirty="0">
                <a:solidFill>
                  <a:schemeClr val="accent1">
                    <a:lumMod val="60000"/>
                    <a:lumOff val="40000"/>
                  </a:schemeClr>
                </a:solidFill>
                <a:latin typeface="Bradley Hand ITC" panose="03070402050302030203" pitchFamily="66" charset="0"/>
              </a:rPr>
              <a:t>i svoj grad. Ali i tada Kreont odbija </a:t>
            </a:r>
            <a:r>
              <a:rPr lang="hr-HR" b="1" dirty="0" smtClean="0">
                <a:solidFill>
                  <a:schemeClr val="accent1">
                    <a:lumMod val="60000"/>
                    <a:lumOff val="40000"/>
                  </a:schemeClr>
                </a:solidFill>
                <a:latin typeface="Bradley Hand ITC" panose="03070402050302030203" pitchFamily="66" charset="0"/>
              </a:rPr>
              <a:t>promijeniti odluku.  </a:t>
            </a:r>
            <a:r>
              <a:rPr lang="hr-HR" b="1" dirty="0">
                <a:solidFill>
                  <a:schemeClr val="accent1">
                    <a:lumMod val="60000"/>
                    <a:lumOff val="40000"/>
                  </a:schemeClr>
                </a:solidFill>
                <a:latin typeface="Bradley Hand ITC" panose="03070402050302030203" pitchFamily="66" charset="0"/>
              </a:rPr>
              <a:t>Jedino pred </a:t>
            </a:r>
            <a:r>
              <a:rPr lang="hr-HR" b="1" dirty="0" smtClean="0">
                <a:solidFill>
                  <a:schemeClr val="accent1">
                    <a:lumMod val="60000"/>
                    <a:lumOff val="40000"/>
                  </a:schemeClr>
                </a:solidFill>
                <a:latin typeface="Bradley Hand ITC" panose="03070402050302030203" pitchFamily="66" charset="0"/>
              </a:rPr>
              <a:t>prijetnjom nesreće</a:t>
            </a:r>
            <a:r>
              <a:rPr lang="hr-BA" b="1" dirty="0">
                <a:solidFill>
                  <a:schemeClr val="accent1">
                    <a:lumMod val="60000"/>
                    <a:lumOff val="40000"/>
                  </a:schemeClr>
                </a:solidFill>
                <a:latin typeface="Bradley Hand ITC" panose="03070402050302030203" pitchFamily="66" charset="0"/>
              </a:rPr>
              <a:t> </a:t>
            </a:r>
            <a:r>
              <a:rPr lang="hr-HR" b="1" dirty="0" smtClean="0">
                <a:solidFill>
                  <a:schemeClr val="accent1">
                    <a:lumMod val="60000"/>
                    <a:lumOff val="40000"/>
                  </a:schemeClr>
                </a:solidFill>
                <a:latin typeface="Bradley Hand ITC" panose="03070402050302030203" pitchFamily="66" charset="0"/>
              </a:rPr>
              <a:t>on </a:t>
            </a:r>
            <a:r>
              <a:rPr lang="hr-HR" b="1" dirty="0">
                <a:solidFill>
                  <a:schemeClr val="accent1">
                    <a:lumMod val="60000"/>
                    <a:lumOff val="40000"/>
                  </a:schemeClr>
                </a:solidFill>
                <a:latin typeface="Bradley Hand ITC" panose="03070402050302030203" pitchFamily="66" charset="0"/>
              </a:rPr>
              <a:t>žurno, ali uzaludno mjenja odluku </a:t>
            </a:r>
            <a:r>
              <a:rPr lang="hr-HR" b="1" dirty="0" smtClean="0">
                <a:solidFill>
                  <a:schemeClr val="accent1">
                    <a:lumMod val="60000"/>
                    <a:lumOff val="40000"/>
                  </a:schemeClr>
                </a:solidFill>
                <a:latin typeface="Bradley Hand ITC" panose="03070402050302030203" pitchFamily="66" charset="0"/>
              </a:rPr>
              <a:t>o Antigoninom oslobađanju.</a:t>
            </a:r>
            <a:endParaRPr lang="en-GB" b="1" dirty="0">
              <a:solidFill>
                <a:schemeClr val="accent1">
                  <a:lumMod val="60000"/>
                  <a:lumOff val="40000"/>
                </a:schemeClr>
              </a:solidFill>
              <a:latin typeface="Bradley Hand ITC" panose="03070402050302030203" pitchFamily="66" charset="0"/>
            </a:endParaRPr>
          </a:p>
          <a:p>
            <a:pPr marL="0" indent="0" algn="just">
              <a:buNone/>
            </a:pPr>
            <a:r>
              <a:rPr lang="hr-HR" b="1" dirty="0">
                <a:solidFill>
                  <a:schemeClr val="accent1">
                    <a:lumMod val="60000"/>
                    <a:lumOff val="40000"/>
                  </a:schemeClr>
                </a:solidFill>
                <a:latin typeface="Bradley Hand ITC" panose="03070402050302030203" pitchFamily="66" charset="0"/>
              </a:rPr>
              <a:t> </a:t>
            </a:r>
            <a:endParaRPr lang="en-GB" b="1" dirty="0">
              <a:solidFill>
                <a:schemeClr val="accent1">
                  <a:lumMod val="60000"/>
                  <a:lumOff val="40000"/>
                </a:schemeClr>
              </a:solidFill>
              <a:latin typeface="Bradley Hand ITC" panose="03070402050302030203" pitchFamily="66" charset="0"/>
            </a:endParaRPr>
          </a:p>
          <a:p>
            <a:endParaRPr lang="en-GB" dirty="0"/>
          </a:p>
        </p:txBody>
      </p:sp>
    </p:spTree>
    <p:extLst>
      <p:ext uri="{BB962C8B-B14F-4D97-AF65-F5344CB8AC3E}">
        <p14:creationId xmlns:p14="http://schemas.microsoft.com/office/powerpoint/2010/main" val="31352417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1400" b="1" dirty="0" smtClean="0">
                <a:solidFill>
                  <a:schemeClr val="accent1">
                    <a:lumMod val="60000"/>
                    <a:lumOff val="40000"/>
                  </a:schemeClr>
                </a:solidFill>
                <a:latin typeface="Algerian" panose="04020705040A02060702" pitchFamily="82" charset="0"/>
              </a:rPr>
              <a:t>Sedmi čin</a:t>
            </a:r>
            <a:endParaRPr lang="en-GB" sz="1400" b="1" dirty="0">
              <a:solidFill>
                <a:schemeClr val="accent1">
                  <a:lumMod val="60000"/>
                  <a:lumOff val="40000"/>
                </a:schemeClr>
              </a:solidFill>
              <a:latin typeface="Algerian" panose="04020705040A02060702" pitchFamily="82" charset="0"/>
            </a:endParaRPr>
          </a:p>
        </p:txBody>
      </p:sp>
      <p:sp>
        <p:nvSpPr>
          <p:cNvPr id="3" name="Content Placeholder 2"/>
          <p:cNvSpPr>
            <a:spLocks noGrp="1"/>
          </p:cNvSpPr>
          <p:nvPr>
            <p:ph idx="1"/>
          </p:nvPr>
        </p:nvSpPr>
        <p:spPr>
          <a:xfrm>
            <a:off x="4760461" y="2340429"/>
            <a:ext cx="4513541" cy="3700932"/>
          </a:xfrm>
        </p:spPr>
        <p:txBody>
          <a:bodyPr/>
          <a:lstStyle/>
          <a:p>
            <a:pPr marL="0" indent="0">
              <a:buNone/>
            </a:pPr>
            <a:r>
              <a:rPr lang="hr-HR" dirty="0" smtClean="0"/>
              <a:t> </a:t>
            </a:r>
            <a:endParaRPr lang="en-GB" dirty="0"/>
          </a:p>
          <a:p>
            <a:pPr marL="0" indent="0" algn="just">
              <a:buNone/>
            </a:pPr>
            <a:r>
              <a:rPr lang="hr-HR" sz="2000" b="1" dirty="0">
                <a:solidFill>
                  <a:schemeClr val="accent1">
                    <a:lumMod val="60000"/>
                    <a:lumOff val="40000"/>
                  </a:schemeClr>
                </a:solidFill>
                <a:latin typeface="Bradley Hand ITC" panose="03070402050302030203" pitchFamily="66" charset="0"/>
              </a:rPr>
              <a:t>Hemon dolazi u zatvor, nalazi Antigonu mrtvu i sam se ubija. Euridika, </a:t>
            </a:r>
            <a:r>
              <a:rPr lang="hr-HR" sz="2000" b="1" dirty="0" smtClean="0">
                <a:solidFill>
                  <a:schemeClr val="accent1">
                    <a:lumMod val="60000"/>
                    <a:lumOff val="40000"/>
                  </a:schemeClr>
                </a:solidFill>
                <a:latin typeface="Bradley Hand ITC" panose="03070402050302030203" pitchFamily="66" charset="0"/>
              </a:rPr>
              <a:t>Kreontova</a:t>
            </a:r>
            <a:r>
              <a:rPr lang="hr-BA" sz="2000" b="1" dirty="0">
                <a:solidFill>
                  <a:schemeClr val="accent1">
                    <a:lumMod val="60000"/>
                    <a:lumOff val="40000"/>
                  </a:schemeClr>
                </a:solidFill>
                <a:latin typeface="Bradley Hand ITC" panose="03070402050302030203" pitchFamily="66" charset="0"/>
              </a:rPr>
              <a:t> </a:t>
            </a:r>
            <a:r>
              <a:rPr lang="hr-HR" sz="2000" b="1" dirty="0" smtClean="0">
                <a:solidFill>
                  <a:schemeClr val="accent1">
                    <a:lumMod val="60000"/>
                    <a:lumOff val="40000"/>
                  </a:schemeClr>
                </a:solidFill>
                <a:latin typeface="Bradley Hand ITC" panose="03070402050302030203" pitchFamily="66" charset="0"/>
              </a:rPr>
              <a:t>žena </a:t>
            </a:r>
            <a:r>
              <a:rPr lang="hr-HR" sz="2000" b="1" dirty="0">
                <a:solidFill>
                  <a:schemeClr val="accent1">
                    <a:lumMod val="60000"/>
                    <a:lumOff val="40000"/>
                  </a:schemeClr>
                </a:solidFill>
                <a:latin typeface="Bradley Hand ITC" panose="03070402050302030203" pitchFamily="66" charset="0"/>
              </a:rPr>
              <a:t>umire čim je saznala za sinovo samoubojstvo. I tako Kreont ostaje sam kao puka sjena.</a:t>
            </a:r>
            <a:endParaRPr lang="en-GB" sz="2000" b="1" dirty="0">
              <a:solidFill>
                <a:schemeClr val="accent1">
                  <a:lumMod val="60000"/>
                  <a:lumOff val="40000"/>
                </a:schemeClr>
              </a:solidFill>
              <a:latin typeface="Bradley Hand ITC" panose="03070402050302030203" pitchFamily="66" charset="0"/>
            </a:endParaRPr>
          </a:p>
          <a:p>
            <a:pPr marL="0" indent="0" algn="just">
              <a:buNone/>
            </a:pPr>
            <a:r>
              <a:rPr lang="hr-HR" sz="2000" b="1" dirty="0">
                <a:solidFill>
                  <a:schemeClr val="accent1">
                    <a:lumMod val="60000"/>
                    <a:lumOff val="40000"/>
                  </a:schemeClr>
                </a:solidFill>
                <a:latin typeface="Bradley Hand ITC" panose="03070402050302030203" pitchFamily="66" charset="0"/>
              </a:rPr>
              <a:t> </a:t>
            </a:r>
            <a:endParaRPr lang="en-GB" sz="2000" b="1" dirty="0">
              <a:solidFill>
                <a:schemeClr val="accent1">
                  <a:lumMod val="60000"/>
                  <a:lumOff val="40000"/>
                </a:schemeClr>
              </a:solidFill>
              <a:latin typeface="Bradley Hand ITC" panose="03070402050302030203" pitchFamily="66" charset="0"/>
            </a:endParaRPr>
          </a:p>
          <a:p>
            <a:endParaRPr lang="en-GB" dirty="0"/>
          </a:p>
        </p:txBody>
      </p:sp>
      <p:sp>
        <p:nvSpPr>
          <p:cNvPr id="4" name="Text Placeholder 3"/>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5612423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4000" dirty="0" smtClean="0">
                <a:latin typeface="Algerian" panose="04020705040A02060702" pitchFamily="82" charset="0"/>
              </a:rPr>
              <a:t>TEma</a:t>
            </a:r>
            <a:endParaRPr lang="en-GB" sz="4000" dirty="0">
              <a:latin typeface="Algerian" panose="04020705040A02060702" pitchFamily="82" charset="0"/>
            </a:endParaRPr>
          </a:p>
        </p:txBody>
      </p:sp>
      <p:sp>
        <p:nvSpPr>
          <p:cNvPr id="3" name="Content Placeholder 2"/>
          <p:cNvSpPr>
            <a:spLocks noGrp="1"/>
          </p:cNvSpPr>
          <p:nvPr>
            <p:ph idx="1"/>
          </p:nvPr>
        </p:nvSpPr>
        <p:spPr>
          <a:xfrm>
            <a:off x="4760461" y="2777069"/>
            <a:ext cx="4513541" cy="3264292"/>
          </a:xfrm>
        </p:spPr>
        <p:txBody>
          <a:bodyPr>
            <a:normAutofit fontScale="92500" lnSpcReduction="20000"/>
          </a:bodyPr>
          <a:lstStyle/>
          <a:p>
            <a:pPr>
              <a:buFont typeface="Wingdings" panose="05000000000000000000" pitchFamily="2" charset="2"/>
              <a:buChar char="q"/>
            </a:pPr>
            <a:r>
              <a:rPr lang="hr-HR" sz="2800" b="1" dirty="0" smtClean="0">
                <a:solidFill>
                  <a:srgbClr val="C00000"/>
                </a:solidFill>
                <a:latin typeface="Baskerville Old Face" panose="02020602080505020303" pitchFamily="18" charset="0"/>
              </a:rPr>
              <a:t>sukobljavanje </a:t>
            </a:r>
            <a:r>
              <a:rPr lang="hr-HR" sz="2800" b="1" dirty="0">
                <a:solidFill>
                  <a:srgbClr val="C00000"/>
                </a:solidFill>
                <a:latin typeface="Baskerville Old Face" panose="02020602080505020303" pitchFamily="18" charset="0"/>
              </a:rPr>
              <a:t>Božjih i ljudskih </a:t>
            </a:r>
            <a:r>
              <a:rPr lang="hr-HR" sz="2800" b="1" dirty="0" smtClean="0">
                <a:solidFill>
                  <a:srgbClr val="C00000"/>
                </a:solidFill>
                <a:latin typeface="Baskerville Old Face" panose="02020602080505020303" pitchFamily="18" charset="0"/>
              </a:rPr>
              <a:t>zakona</a:t>
            </a:r>
          </a:p>
          <a:p>
            <a:pPr>
              <a:buFont typeface="Wingdings" panose="05000000000000000000" pitchFamily="2" charset="2"/>
              <a:buChar char="q"/>
            </a:pPr>
            <a:r>
              <a:rPr lang="hr-HR" sz="2800" b="1" dirty="0" smtClean="0">
                <a:solidFill>
                  <a:srgbClr val="C00000"/>
                </a:solidFill>
                <a:latin typeface="Baskerville Old Face" panose="02020602080505020303" pitchFamily="18" charset="0"/>
              </a:rPr>
              <a:t>sukob pojedinca i zakona odnosno sukob između zakona i individualnog tj. ljudske svijesti pojedinca</a:t>
            </a:r>
            <a:endParaRPr lang="hr-BA" sz="2800" b="1" dirty="0" smtClean="0">
              <a:solidFill>
                <a:srgbClr val="C00000"/>
              </a:solidFill>
              <a:latin typeface="Baskerville Old Face" panose="02020602080505020303" pitchFamily="18" charset="0"/>
            </a:endParaRPr>
          </a:p>
          <a:p>
            <a:pPr marL="0" indent="0">
              <a:buNone/>
            </a:pPr>
            <a:r>
              <a:rPr lang="hr-BA" sz="2800" b="1" dirty="0" smtClean="0">
                <a:solidFill>
                  <a:srgbClr val="C00000"/>
                </a:solidFill>
                <a:latin typeface="Baskerville Old Face" panose="02020602080505020303" pitchFamily="18" charset="0"/>
              </a:rPr>
              <a:t>(ovaj sukob je svevremenski i vječan, a ujdno i vječna opsesija književnosti)</a:t>
            </a:r>
            <a:endParaRPr lang="en-GB" sz="2800" b="1" dirty="0">
              <a:solidFill>
                <a:srgbClr val="C00000"/>
              </a:solidFill>
              <a:latin typeface="Baskerville Old Face" panose="02020602080505020303" pitchFamily="18" charset="0"/>
            </a:endParaRPr>
          </a:p>
        </p:txBody>
      </p:sp>
      <p:sp>
        <p:nvSpPr>
          <p:cNvPr id="4" name="Text Placeholder 3"/>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30261654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Elementi tragedije</a:t>
            </a:r>
            <a:endParaRPr lang="en-GB" dirty="0"/>
          </a:p>
        </p:txBody>
      </p:sp>
      <p:sp>
        <p:nvSpPr>
          <p:cNvPr id="3" name="Text Placeholder 2"/>
          <p:cNvSpPr>
            <a:spLocks noGrp="1"/>
          </p:cNvSpPr>
          <p:nvPr>
            <p:ph type="body" idx="1"/>
          </p:nvPr>
        </p:nvSpPr>
        <p:spPr/>
        <p:txBody>
          <a:bodyPr/>
          <a:lstStyle/>
          <a:p>
            <a:r>
              <a:rPr lang="hr-BA" b="1" dirty="0" smtClean="0">
                <a:solidFill>
                  <a:srgbClr val="C00000"/>
                </a:solidFill>
                <a:latin typeface="Baskerville Old Face" panose="02020602080505020303" pitchFamily="18" charset="0"/>
              </a:rPr>
              <a:t>Tragični junak</a:t>
            </a:r>
            <a:endParaRPr lang="en-GB" b="1" dirty="0">
              <a:solidFill>
                <a:srgbClr val="C00000"/>
              </a:solidFill>
              <a:latin typeface="Baskerville Old Face" panose="02020602080505020303" pitchFamily="18" charset="0"/>
            </a:endParaRPr>
          </a:p>
        </p:txBody>
      </p:sp>
      <p:sp>
        <p:nvSpPr>
          <p:cNvPr id="4" name="Content Placeholder 3"/>
          <p:cNvSpPr>
            <a:spLocks noGrp="1"/>
          </p:cNvSpPr>
          <p:nvPr>
            <p:ph sz="half" idx="2"/>
          </p:nvPr>
        </p:nvSpPr>
        <p:spPr/>
        <p:txBody>
          <a:bodyPr>
            <a:normAutofit fontScale="92500"/>
          </a:bodyPr>
          <a:lstStyle/>
          <a:p>
            <a:pPr marL="0" indent="0" algn="just">
              <a:buNone/>
            </a:pPr>
            <a:r>
              <a:rPr lang="hr-BA" sz="2800" b="1" dirty="0" smtClean="0">
                <a:solidFill>
                  <a:schemeClr val="accent1">
                    <a:lumMod val="60000"/>
                    <a:lumOff val="40000"/>
                  </a:schemeClr>
                </a:solidFill>
                <a:latin typeface="Bradley Hand ITC" panose="03070402050302030203" pitchFamily="66" charset="0"/>
              </a:rPr>
              <a:t>Bori se za uzvišene ljudske ideale te on u toj borbi, svijesno ili nesvijesno, krši neke zakone na kojima počivaju odnosi u svijetu i među ljudima. Glede toga je kažnjen svojom propašću.</a:t>
            </a:r>
            <a:endParaRPr lang="en-GB" sz="2800" b="1" dirty="0">
              <a:solidFill>
                <a:schemeClr val="accent1">
                  <a:lumMod val="60000"/>
                  <a:lumOff val="40000"/>
                </a:schemeClr>
              </a:solidFill>
              <a:latin typeface="Bradley Hand ITC" panose="03070402050302030203" pitchFamily="66" charset="0"/>
            </a:endParaRPr>
          </a:p>
        </p:txBody>
      </p:sp>
      <p:sp>
        <p:nvSpPr>
          <p:cNvPr id="5" name="Text Placeholder 4"/>
          <p:cNvSpPr>
            <a:spLocks noGrp="1"/>
          </p:cNvSpPr>
          <p:nvPr>
            <p:ph type="body" sz="quarter" idx="3"/>
          </p:nvPr>
        </p:nvSpPr>
        <p:spPr/>
        <p:txBody>
          <a:bodyPr/>
          <a:lstStyle/>
          <a:p>
            <a:r>
              <a:rPr lang="hr-BA" b="1" dirty="0" smtClean="0">
                <a:solidFill>
                  <a:srgbClr val="C00000"/>
                </a:solidFill>
                <a:latin typeface="Baskerville Old Face" panose="02020602080505020303" pitchFamily="18" charset="0"/>
              </a:rPr>
              <a:t>Tragični sukob</a:t>
            </a:r>
            <a:endParaRPr lang="en-GB" b="1" dirty="0">
              <a:solidFill>
                <a:srgbClr val="C00000"/>
              </a:solidFill>
              <a:latin typeface="Baskerville Old Face" panose="02020602080505020303" pitchFamily="18" charset="0"/>
            </a:endParaRPr>
          </a:p>
        </p:txBody>
      </p:sp>
      <p:sp>
        <p:nvSpPr>
          <p:cNvPr id="6" name="Content Placeholder 5"/>
          <p:cNvSpPr>
            <a:spLocks noGrp="1"/>
          </p:cNvSpPr>
          <p:nvPr>
            <p:ph sz="quarter" idx="4"/>
          </p:nvPr>
        </p:nvSpPr>
        <p:spPr/>
        <p:txBody>
          <a:bodyPr>
            <a:normAutofit/>
          </a:bodyPr>
          <a:lstStyle/>
          <a:p>
            <a:pPr marL="0" indent="0" algn="just">
              <a:buNone/>
            </a:pPr>
            <a:r>
              <a:rPr lang="hr-BA" sz="2400" b="1" dirty="0" smtClean="0">
                <a:solidFill>
                  <a:schemeClr val="accent1">
                    <a:lumMod val="60000"/>
                    <a:lumOff val="40000"/>
                  </a:schemeClr>
                </a:solidFill>
                <a:latin typeface="Bradley Hand ITC" panose="03070402050302030203" pitchFamily="66" charset="0"/>
              </a:rPr>
              <a:t>Sukob tragičnog junaka s ostalim likovima koji imaju drukčija uvjerenja od njega.</a:t>
            </a:r>
            <a:endParaRPr lang="en-GB" sz="2400" b="1" dirty="0">
              <a:solidFill>
                <a:schemeClr val="accent1">
                  <a:lumMod val="60000"/>
                  <a:lumOff val="40000"/>
                </a:schemeClr>
              </a:solidFill>
              <a:latin typeface="Bradley Hand ITC" panose="03070402050302030203" pitchFamily="66" charset="0"/>
            </a:endParaRPr>
          </a:p>
        </p:txBody>
      </p:sp>
    </p:spTree>
    <p:extLst>
      <p:ext uri="{BB962C8B-B14F-4D97-AF65-F5344CB8AC3E}">
        <p14:creationId xmlns:p14="http://schemas.microsoft.com/office/powerpoint/2010/main" val="18946724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r>
              <a:rPr lang="hr-BA" b="1" dirty="0" smtClean="0">
                <a:solidFill>
                  <a:srgbClr val="C00000"/>
                </a:solidFill>
                <a:latin typeface="Baskerville Old Face" panose="02020602080505020303" pitchFamily="18" charset="0"/>
              </a:rPr>
              <a:t>Tragična krivnja</a:t>
            </a:r>
            <a:endParaRPr lang="en-GB" b="1" dirty="0">
              <a:solidFill>
                <a:srgbClr val="C00000"/>
              </a:solidFill>
              <a:latin typeface="Baskerville Old Face" panose="02020602080505020303" pitchFamily="18" charset="0"/>
            </a:endParaRPr>
          </a:p>
        </p:txBody>
      </p:sp>
      <p:sp>
        <p:nvSpPr>
          <p:cNvPr id="4" name="Content Placeholder 3"/>
          <p:cNvSpPr>
            <a:spLocks noGrp="1"/>
          </p:cNvSpPr>
          <p:nvPr>
            <p:ph sz="half" idx="2"/>
          </p:nvPr>
        </p:nvSpPr>
        <p:spPr/>
        <p:txBody>
          <a:bodyPr/>
          <a:lstStyle/>
          <a:p>
            <a:pPr marL="0" indent="0" algn="just">
              <a:buNone/>
            </a:pPr>
            <a:r>
              <a:rPr lang="hr-BA" sz="2400" b="1" dirty="0">
                <a:solidFill>
                  <a:schemeClr val="accent1">
                    <a:lumMod val="60000"/>
                    <a:lumOff val="40000"/>
                  </a:schemeClr>
                </a:solidFill>
                <a:latin typeface="Bradley Hand ITC" panose="03070402050302030203" pitchFamily="66" charset="0"/>
              </a:rPr>
              <a:t>Uvjetovana je sukobom (razlogom) pojedinca i zakona, ideala i </a:t>
            </a:r>
            <a:r>
              <a:rPr lang="hr-BA" sz="2400" b="1" dirty="0" smtClean="0">
                <a:solidFill>
                  <a:schemeClr val="accent1">
                    <a:lumMod val="60000"/>
                    <a:lumOff val="40000"/>
                  </a:schemeClr>
                </a:solidFill>
                <a:latin typeface="Bradley Hand ITC" panose="03070402050302030203" pitchFamily="66" charset="0"/>
              </a:rPr>
              <a:t>svijeta.iako je kriv u odnosu na ustaljena državna pravila u našim očima ostaje moralni pobjednik</a:t>
            </a:r>
            <a:r>
              <a:rPr lang="hr-BA" b="1" dirty="0" smtClean="0">
                <a:solidFill>
                  <a:schemeClr val="accent1">
                    <a:lumMod val="60000"/>
                    <a:lumOff val="40000"/>
                  </a:schemeClr>
                </a:solidFill>
                <a:latin typeface="Bradley Hand ITC" panose="03070402050302030203" pitchFamily="66" charset="0"/>
              </a:rPr>
              <a:t>.</a:t>
            </a:r>
            <a:endParaRPr lang="en-GB" b="1" dirty="0">
              <a:solidFill>
                <a:schemeClr val="accent1">
                  <a:lumMod val="60000"/>
                  <a:lumOff val="40000"/>
                </a:schemeClr>
              </a:solidFill>
              <a:latin typeface="Bradley Hand ITC" panose="03070402050302030203" pitchFamily="66" charset="0"/>
            </a:endParaRPr>
          </a:p>
        </p:txBody>
      </p:sp>
      <p:sp>
        <p:nvSpPr>
          <p:cNvPr id="5" name="Text Placeholder 4"/>
          <p:cNvSpPr>
            <a:spLocks noGrp="1"/>
          </p:cNvSpPr>
          <p:nvPr>
            <p:ph type="body" sz="quarter" idx="3"/>
          </p:nvPr>
        </p:nvSpPr>
        <p:spPr/>
        <p:txBody>
          <a:bodyPr/>
          <a:lstStyle/>
          <a:p>
            <a:r>
              <a:rPr lang="hr-BA" b="1" dirty="0" smtClean="0">
                <a:solidFill>
                  <a:srgbClr val="C00000"/>
                </a:solidFill>
                <a:latin typeface="Baskerville Old Face" panose="02020602080505020303" pitchFamily="18" charset="0"/>
              </a:rPr>
              <a:t>Tragični završetak</a:t>
            </a:r>
            <a:endParaRPr lang="en-GB" b="1" dirty="0">
              <a:solidFill>
                <a:srgbClr val="C00000"/>
              </a:solidFill>
              <a:latin typeface="Baskerville Old Face" panose="02020602080505020303" pitchFamily="18" charset="0"/>
            </a:endParaRPr>
          </a:p>
        </p:txBody>
      </p:sp>
      <p:sp>
        <p:nvSpPr>
          <p:cNvPr id="6" name="Content Placeholder 5"/>
          <p:cNvSpPr>
            <a:spLocks noGrp="1"/>
          </p:cNvSpPr>
          <p:nvPr>
            <p:ph sz="quarter" idx="4"/>
          </p:nvPr>
        </p:nvSpPr>
        <p:spPr/>
        <p:txBody>
          <a:bodyPr/>
          <a:lstStyle/>
          <a:p>
            <a:pPr marL="0" indent="0">
              <a:buNone/>
            </a:pPr>
            <a:r>
              <a:rPr lang="hr-BA" sz="2000" b="1" dirty="0" smtClean="0">
                <a:solidFill>
                  <a:schemeClr val="accent1">
                    <a:lumMod val="60000"/>
                    <a:lumOff val="40000"/>
                  </a:schemeClr>
                </a:solidFill>
                <a:latin typeface="Bradley Hand ITC" panose="03070402050302030203" pitchFamily="66" charset="0"/>
              </a:rPr>
              <a:t>Posljedica sukoba i različitog mišljenja likova.</a:t>
            </a:r>
          </a:p>
          <a:p>
            <a:endParaRPr lang="hr-BA" sz="2000" dirty="0">
              <a:solidFill>
                <a:schemeClr val="accent1">
                  <a:lumMod val="75000"/>
                </a:schemeClr>
              </a:solidFill>
              <a:latin typeface="Baskerville Old Face" panose="02020602080505020303" pitchFamily="18" charset="0"/>
            </a:endParaRPr>
          </a:p>
          <a:p>
            <a:endParaRPr lang="hr-BA" dirty="0" smtClean="0"/>
          </a:p>
          <a:p>
            <a:pPr marL="0" indent="0">
              <a:buNone/>
            </a:pPr>
            <a:r>
              <a:rPr lang="hr-BA" sz="2000" b="1" dirty="0" smtClean="0">
                <a:solidFill>
                  <a:srgbClr val="C00000"/>
                </a:solidFill>
                <a:latin typeface="Baskerville Old Face" panose="02020602080505020303" pitchFamily="18" charset="0"/>
              </a:rPr>
              <a:t>Uzvišeni stil</a:t>
            </a:r>
          </a:p>
          <a:p>
            <a:pPr marL="0" indent="0">
              <a:buNone/>
            </a:pPr>
            <a:r>
              <a:rPr lang="hr-BA" sz="2000" b="1" dirty="0" smtClean="0">
                <a:solidFill>
                  <a:schemeClr val="accent1">
                    <a:lumMod val="60000"/>
                    <a:lumOff val="40000"/>
                  </a:schemeClr>
                </a:solidFill>
                <a:latin typeface="Bradley Hand ITC" panose="03070402050302030203" pitchFamily="66" charset="0"/>
              </a:rPr>
              <a:t>Svečani i dostojanstveni izraz.</a:t>
            </a:r>
            <a:endParaRPr lang="en-GB" sz="2000" b="1" dirty="0">
              <a:solidFill>
                <a:schemeClr val="accent1">
                  <a:lumMod val="60000"/>
                  <a:lumOff val="40000"/>
                </a:schemeClr>
              </a:solidFill>
              <a:latin typeface="Bradley Hand ITC" panose="03070402050302030203" pitchFamily="66" charset="0"/>
            </a:endParaRPr>
          </a:p>
        </p:txBody>
      </p:sp>
    </p:spTree>
    <p:extLst>
      <p:ext uri="{BB962C8B-B14F-4D97-AF65-F5344CB8AC3E}">
        <p14:creationId xmlns:p14="http://schemas.microsoft.com/office/powerpoint/2010/main" val="34445388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 y="0"/>
            <a:ext cx="1524000" cy="18288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938" y="0"/>
            <a:ext cx="5042647" cy="68580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0" y="1851089"/>
            <a:ext cx="2970167" cy="277534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5700" y="1"/>
            <a:ext cx="3424498" cy="1933574"/>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07113" y="4523014"/>
            <a:ext cx="2028825" cy="2334986"/>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00" y="4648719"/>
            <a:ext cx="2438400" cy="2209282"/>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50198" y="0"/>
            <a:ext cx="2362200" cy="1933575"/>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71867" y="1933575"/>
            <a:ext cx="4264071" cy="2589439"/>
          </a:xfrm>
          <a:prstGeom prst="rect">
            <a:avLst/>
          </a:prstGeom>
        </p:spPr>
      </p:pic>
      <p:pic>
        <p:nvPicPr>
          <p:cNvPr id="11" name="Picture 1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312398" y="0"/>
            <a:ext cx="1885950" cy="2647950"/>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79005" y="4114800"/>
            <a:ext cx="2878602" cy="2765492"/>
          </a:xfrm>
          <a:prstGeom prst="rect">
            <a:avLst/>
          </a:prstGeom>
        </p:spPr>
      </p:pic>
    </p:spTree>
    <p:extLst>
      <p:ext uri="{BB962C8B-B14F-4D97-AF65-F5344CB8AC3E}">
        <p14:creationId xmlns:p14="http://schemas.microsoft.com/office/powerpoint/2010/main" val="6430421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heel(1)">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ppt_x"/>
                                          </p:val>
                                        </p:tav>
                                        <p:tav tm="100000">
                                          <p:val>
                                            <p:strVal val="#ppt_x"/>
                                          </p:val>
                                        </p:tav>
                                      </p:tavLst>
                                    </p:anim>
                                    <p:anim calcmode="lin" valueType="num">
                                      <p:cBhvr additive="base">
                                        <p:cTn id="5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Na 15. Marulićevim danima 2005. izvedena je u Dioklecijanovim podrumima prestava nastala po dramskom tekstu T.P.Marovića ”</a:t>
            </a:r>
            <a:r>
              <a:rPr lang="fi-FI" b="1" dirty="0"/>
              <a:t>Antigona , kraljica u Teb</a:t>
            </a:r>
            <a:r>
              <a:rPr lang="fi-FI" dirty="0"/>
              <a:t>i</a:t>
            </a:r>
            <a:endParaRPr lang="en-GB" dirty="0"/>
          </a:p>
        </p:txBody>
      </p:sp>
      <p:sp>
        <p:nvSpPr>
          <p:cNvPr id="3" name="Content Placeholder 2"/>
          <p:cNvSpPr>
            <a:spLocks noGrp="1"/>
          </p:cNvSpPr>
          <p:nvPr>
            <p:ph idx="1"/>
          </p:nvPr>
        </p:nvSpPr>
        <p:spPr/>
        <p:txBody>
          <a:bodyPr>
            <a:normAutofit fontScale="40000" lnSpcReduction="20000"/>
          </a:bodyPr>
          <a:lstStyle/>
          <a:p>
            <a:pPr marL="0" indent="0" algn="just">
              <a:buNone/>
            </a:pPr>
            <a:r>
              <a:rPr lang="fi-FI" sz="2300" b="1" dirty="0">
                <a:solidFill>
                  <a:schemeClr val="accent1">
                    <a:lumMod val="75000"/>
                  </a:schemeClr>
                </a:solidFill>
              </a:rPr>
              <a:t>15. MARULIĆEVI DANI</a:t>
            </a:r>
            <a:endParaRPr lang="en-GB" sz="2300" b="1" dirty="0">
              <a:solidFill>
                <a:schemeClr val="accent1">
                  <a:lumMod val="75000"/>
                </a:schemeClr>
              </a:solidFill>
            </a:endParaRPr>
          </a:p>
          <a:p>
            <a:pPr marL="0" indent="0" algn="just">
              <a:buNone/>
            </a:pPr>
            <a:r>
              <a:rPr lang="fi-FI" sz="2300" b="1" dirty="0">
                <a:solidFill>
                  <a:schemeClr val="accent1">
                    <a:lumMod val="75000"/>
                  </a:schemeClr>
                </a:solidFill>
              </a:rPr>
              <a:t> FESTIVAL HRVATSKE DRAME I AUTORSKOG KAZALIŠTA    </a:t>
            </a:r>
            <a:r>
              <a:rPr lang="fi-FI" sz="2300" b="1" dirty="0" smtClean="0">
                <a:solidFill>
                  <a:schemeClr val="accent1">
                    <a:lumMod val="75000"/>
                  </a:schemeClr>
                </a:solidFill>
              </a:rPr>
              <a:t>22</a:t>
            </a:r>
            <a:r>
              <a:rPr lang="fi-FI" sz="2300" b="1" dirty="0">
                <a:solidFill>
                  <a:schemeClr val="accent1">
                    <a:lumMod val="75000"/>
                  </a:schemeClr>
                </a:solidFill>
              </a:rPr>
              <a:t>. - 29. travnja 2005.</a:t>
            </a:r>
            <a:endParaRPr lang="en-GB" sz="2300" b="1" dirty="0">
              <a:solidFill>
                <a:schemeClr val="accent1">
                  <a:lumMod val="75000"/>
                </a:schemeClr>
              </a:solidFill>
            </a:endParaRPr>
          </a:p>
          <a:p>
            <a:pPr marL="0" indent="0" algn="just">
              <a:buNone/>
            </a:pPr>
            <a:r>
              <a:rPr lang="fi-FI" sz="2300" b="1" dirty="0">
                <a:solidFill>
                  <a:schemeClr val="accent1">
                    <a:lumMod val="75000"/>
                  </a:schemeClr>
                </a:solidFill>
              </a:rPr>
              <a:t>Tonči Petrasov </a:t>
            </a:r>
            <a:r>
              <a:rPr lang="fi-FI" sz="2300" b="1" dirty="0" smtClean="0">
                <a:solidFill>
                  <a:schemeClr val="accent1">
                    <a:lumMod val="75000"/>
                  </a:schemeClr>
                </a:solidFill>
              </a:rPr>
              <a:t>Marović</a:t>
            </a:r>
            <a:r>
              <a:rPr lang="hr-BA" sz="2300" b="1" dirty="0">
                <a:solidFill>
                  <a:schemeClr val="accent1">
                    <a:lumMod val="75000"/>
                  </a:schemeClr>
                </a:solidFill>
              </a:rPr>
              <a:t> </a:t>
            </a:r>
            <a:r>
              <a:rPr lang="hr-BA" sz="2300" b="1" dirty="0" smtClean="0">
                <a:solidFill>
                  <a:schemeClr val="accent1">
                    <a:lumMod val="75000"/>
                  </a:schemeClr>
                </a:solidFill>
              </a:rPr>
              <a:t> </a:t>
            </a:r>
            <a:r>
              <a:rPr lang="fi-FI" sz="2300" b="1" i="1" dirty="0" smtClean="0">
                <a:solidFill>
                  <a:schemeClr val="accent1">
                    <a:lumMod val="75000"/>
                  </a:schemeClr>
                </a:solidFill>
              </a:rPr>
              <a:t>Antigona</a:t>
            </a:r>
            <a:r>
              <a:rPr lang="fi-FI" sz="2300" b="1" i="1" dirty="0">
                <a:solidFill>
                  <a:schemeClr val="accent1">
                    <a:lumMod val="75000"/>
                  </a:schemeClr>
                </a:solidFill>
              </a:rPr>
              <a:t>, kraljica u Tebi </a:t>
            </a:r>
            <a:endParaRPr lang="en-GB" sz="2300" b="1" i="1" dirty="0">
              <a:solidFill>
                <a:schemeClr val="accent1">
                  <a:lumMod val="75000"/>
                </a:schemeClr>
              </a:solidFill>
            </a:endParaRPr>
          </a:p>
          <a:p>
            <a:pPr marL="0" indent="0">
              <a:buNone/>
            </a:pPr>
            <a:r>
              <a:rPr lang="hr-HR" sz="2300" b="1" dirty="0">
                <a:solidFill>
                  <a:schemeClr val="accent1">
                    <a:lumMod val="75000"/>
                  </a:schemeClr>
                </a:solidFill>
              </a:rPr>
              <a:t>Biti ili vladati" ili </a:t>
            </a:r>
            <a:br>
              <a:rPr lang="hr-HR" sz="2300" b="1" dirty="0">
                <a:solidFill>
                  <a:schemeClr val="accent1">
                    <a:lumMod val="75000"/>
                  </a:schemeClr>
                </a:solidFill>
              </a:rPr>
            </a:br>
            <a:r>
              <a:rPr lang="hr-HR" sz="2300" b="1" dirty="0">
                <a:solidFill>
                  <a:schemeClr val="accent1">
                    <a:lumMod val="75000"/>
                  </a:schemeClr>
                </a:solidFill>
              </a:rPr>
              <a:t>"što bi se bilo dogodilo..."</a:t>
            </a:r>
            <a:endParaRPr lang="en-GB" sz="2300" b="1" dirty="0">
              <a:solidFill>
                <a:schemeClr val="accent1">
                  <a:lumMod val="75000"/>
                </a:schemeClr>
              </a:solidFill>
            </a:endParaRPr>
          </a:p>
          <a:p>
            <a:pPr marL="0" indent="0" algn="just">
              <a:buNone/>
            </a:pPr>
            <a:r>
              <a:rPr lang="hr-HR" sz="2300" b="1" dirty="0">
                <a:solidFill>
                  <a:schemeClr val="accent1">
                    <a:lumMod val="75000"/>
                  </a:schemeClr>
                </a:solidFill>
              </a:rPr>
              <a:t/>
            </a:r>
            <a:br>
              <a:rPr lang="hr-HR" sz="2300" b="1" dirty="0">
                <a:solidFill>
                  <a:schemeClr val="accent1">
                    <a:lumMod val="75000"/>
                  </a:schemeClr>
                </a:solidFill>
              </a:rPr>
            </a:br>
            <a:r>
              <a:rPr lang="hr-HR" sz="2300" b="1" i="1" dirty="0" smtClean="0">
                <a:solidFill>
                  <a:schemeClr val="accent1">
                    <a:lumMod val="75000"/>
                  </a:schemeClr>
                </a:solidFill>
              </a:rPr>
              <a:t>U </a:t>
            </a:r>
            <a:r>
              <a:rPr lang="hr-HR" sz="2300" b="1" i="1" dirty="0">
                <a:solidFill>
                  <a:schemeClr val="accent1">
                    <a:lumMod val="75000"/>
                  </a:schemeClr>
                </a:solidFill>
              </a:rPr>
              <a:t>originalu, Antigona, unatoč Kreontovoj zabrani i znajući unaprijed za smrtnu osudu onoga tko se to usudi učiniti, pokapa brata. Svjesno i strasno brani svoj čin poštujući božansko, etičko, moralno i ljudsko naspram kalkulantskom, političkom. Njezina moralna čistoća, neminovno je vodi u tragediju, u niz tragedija... Dvije i pol tisuće godina nakon Sofokla, Tonči Petrasov Marović ostavlja Antigonu na životu i predaje joj vlast, koju ona preuzima od Kreonta. Zanima ga što se događa s onima koji su, boreći se za "pravu stvar“, preuzeli vlast. Ostaju li idealisti ili postaju pragmatičari? Ostvaruje li ideale ili na njih zaboravljaju brinući se kako što dulje i efikasnije vladati</a:t>
            </a:r>
            <a:r>
              <a:rPr lang="hr-HR" sz="2300" b="1" i="1" dirty="0" smtClean="0">
                <a:solidFill>
                  <a:schemeClr val="accent1">
                    <a:lumMod val="75000"/>
                  </a:schemeClr>
                </a:solidFill>
              </a:rPr>
              <a:t>?!</a:t>
            </a:r>
            <a:endParaRPr lang="en-GB" sz="2300" b="1" i="1" dirty="0">
              <a:solidFill>
                <a:schemeClr val="accent1">
                  <a:lumMod val="75000"/>
                </a:schemeClr>
              </a:solidFill>
            </a:endParaRPr>
          </a:p>
          <a:p>
            <a:pPr marL="0" indent="0" algn="just">
              <a:buNone/>
            </a:pPr>
            <a:r>
              <a:rPr lang="hr-HR" sz="2300" b="1" i="1" dirty="0">
                <a:solidFill>
                  <a:schemeClr val="accent1">
                    <a:lumMod val="75000"/>
                  </a:schemeClr>
                </a:solidFill>
              </a:rPr>
              <a:t> </a:t>
            </a:r>
            <a:endParaRPr lang="en-GB" sz="2300" b="1" i="1" dirty="0">
              <a:solidFill>
                <a:schemeClr val="accent1">
                  <a:lumMod val="75000"/>
                </a:schemeClr>
              </a:solidFill>
            </a:endParaRPr>
          </a:p>
          <a:p>
            <a:pPr marL="0" indent="0" algn="just">
              <a:buNone/>
            </a:pPr>
            <a:r>
              <a:rPr lang="hr-HR" sz="2300" b="1" dirty="0">
                <a:solidFill>
                  <a:schemeClr val="accent1">
                    <a:lumMod val="75000"/>
                  </a:schemeClr>
                </a:solidFill>
              </a:rPr>
              <a:t>Po Maroviću, kao i po Freudu, jezik govori istinu i onda kad je najviše zauzdan: mucanjem, pogreškama, afazijom - kao što se to očituje u jutarnjoj istini</a:t>
            </a:r>
            <a:r>
              <a:rPr lang="hr-HR" sz="2300" b="1" i="1" dirty="0">
                <a:solidFill>
                  <a:schemeClr val="accent1">
                    <a:lumMod val="75000"/>
                  </a:schemeClr>
                </a:solidFill>
              </a:rPr>
              <a:t> Zapovjednikova obraćanja:</a:t>
            </a:r>
            <a:endParaRPr lang="en-GB" sz="2300" b="1" dirty="0">
              <a:solidFill>
                <a:schemeClr val="accent1">
                  <a:lumMod val="75000"/>
                </a:schemeClr>
              </a:solidFill>
            </a:endParaRPr>
          </a:p>
          <a:p>
            <a:pPr marL="0" indent="0" algn="just">
              <a:buNone/>
            </a:pPr>
            <a:r>
              <a:rPr lang="hr-HR" sz="2300" b="1" i="1" dirty="0">
                <a:solidFill>
                  <a:schemeClr val="accent1">
                    <a:lumMod val="75000"/>
                  </a:schemeClr>
                </a:solidFill>
              </a:rPr>
              <a:t>Dobrojutro, Anti-Antigono...</a:t>
            </a:r>
            <a:endParaRPr lang="en-GB" sz="2300" b="1" dirty="0">
              <a:solidFill>
                <a:schemeClr val="accent1">
                  <a:lumMod val="75000"/>
                </a:schemeClr>
              </a:solidFill>
            </a:endParaRPr>
          </a:p>
          <a:p>
            <a:pPr marL="0" indent="0">
              <a:buNone/>
            </a:pPr>
            <a:r>
              <a:rPr lang="hr-HR" i="1" dirty="0"/>
              <a:t> </a:t>
            </a:r>
            <a:endParaRPr lang="en-GB" dirty="0"/>
          </a:p>
          <a:p>
            <a:pPr marL="0" indent="0">
              <a:buNone/>
            </a:pPr>
            <a:r>
              <a:rPr lang="hr-HR" dirty="0"/>
              <a:t> </a:t>
            </a:r>
            <a:endParaRPr lang="en-GB" dirty="0"/>
          </a:p>
          <a:p>
            <a:pPr marL="0" indent="0">
              <a:buNone/>
            </a:pPr>
            <a:r>
              <a:rPr lang="hr-HR" dirty="0"/>
              <a:t> </a:t>
            </a:r>
            <a:endParaRPr lang="en-GB" dirty="0"/>
          </a:p>
          <a:p>
            <a:pPr marL="0" indent="0">
              <a:buNone/>
            </a:pPr>
            <a:endParaRPr lang="hr-HR" dirty="0" smtClean="0"/>
          </a:p>
          <a:p>
            <a:pPr marL="0" indent="0">
              <a:buNone/>
            </a:pPr>
            <a:r>
              <a:rPr lang="hr-HR" dirty="0"/>
              <a:t> </a:t>
            </a:r>
            <a:endParaRPr lang="en-GB" dirty="0"/>
          </a:p>
          <a:p>
            <a:pPr marL="0" indent="0">
              <a:buNone/>
            </a:pPr>
            <a:r>
              <a:rPr lang="hr-HR" sz="3800" b="1" dirty="0">
                <a:solidFill>
                  <a:schemeClr val="accent5">
                    <a:lumMod val="75000"/>
                  </a:schemeClr>
                </a:solidFill>
                <a:latin typeface="Algerian" panose="04020705040A02060702" pitchFamily="82" charset="0"/>
              </a:rPr>
              <a:t>PITANJE ZA TEBE</a:t>
            </a:r>
            <a:r>
              <a:rPr lang="hr-HR" b="1" dirty="0">
                <a:latin typeface="Algerian" panose="04020705040A02060702" pitchFamily="82" charset="0"/>
              </a:rPr>
              <a:t>: </a:t>
            </a:r>
            <a:r>
              <a:rPr lang="hr-HR" sz="5100" b="1" dirty="0">
                <a:solidFill>
                  <a:srgbClr val="C00000"/>
                </a:solidFill>
                <a:latin typeface="Bradley Hand ITC" panose="03070402050302030203" pitchFamily="66" charset="0"/>
              </a:rPr>
              <a:t>Što misliš kako se Antikona kao vladarica ponašala? Odgovori na pitanje</a:t>
            </a:r>
            <a:r>
              <a:rPr lang="hr-HR" b="1" dirty="0">
                <a:latin typeface="Algerian" panose="04020705040A02060702" pitchFamily="82" charset="0"/>
              </a:rPr>
              <a:t>.</a:t>
            </a:r>
            <a:endParaRPr lang="en-GB" dirty="0">
              <a:latin typeface="Algerian" panose="04020705040A02060702" pitchFamily="82" charset="0"/>
            </a:endParaRPr>
          </a:p>
        </p:txBody>
      </p:sp>
      <p:sp>
        <p:nvSpPr>
          <p:cNvPr id="4" name="Text Placeholder 3"/>
          <p:cNvSpPr>
            <a:spLocks noGrp="1"/>
          </p:cNvSpPr>
          <p:nvPr>
            <p:ph type="body" sz="half" idx="2"/>
          </p:nvPr>
        </p:nvSpPr>
        <p:spPr/>
        <p:txBody>
          <a:bodyPr/>
          <a:lstStyle/>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2777068"/>
            <a:ext cx="3854527" cy="3982961"/>
          </a:xfrm>
          <a:prstGeom prst="rect">
            <a:avLst/>
          </a:prstGeom>
        </p:spPr>
      </p:pic>
    </p:spTree>
    <p:extLst>
      <p:ext uri="{BB962C8B-B14F-4D97-AF65-F5344CB8AC3E}">
        <p14:creationId xmlns:p14="http://schemas.microsoft.com/office/powerpoint/2010/main" val="20625589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Izvantekstovni odnosi</a:t>
            </a:r>
            <a:endParaRPr lang="en-GB" dirty="0"/>
          </a:p>
        </p:txBody>
      </p:sp>
      <p:sp>
        <p:nvSpPr>
          <p:cNvPr id="3" name="Content Placeholder 2"/>
          <p:cNvSpPr>
            <a:spLocks noGrp="1"/>
          </p:cNvSpPr>
          <p:nvPr>
            <p:ph idx="1"/>
          </p:nvPr>
        </p:nvSpPr>
        <p:spPr>
          <a:xfrm>
            <a:off x="4531862" y="2427514"/>
            <a:ext cx="5668051" cy="3613847"/>
          </a:xfrm>
        </p:spPr>
        <p:txBody>
          <a:bodyPr>
            <a:noAutofit/>
          </a:bodyPr>
          <a:lstStyle/>
          <a:p>
            <a:pPr marL="0" indent="0" algn="just">
              <a:buNone/>
            </a:pPr>
            <a:r>
              <a:rPr lang="hr-HR" sz="2000" dirty="0" smtClean="0">
                <a:solidFill>
                  <a:srgbClr val="C00000"/>
                </a:solidFill>
                <a:latin typeface="Baskerville Old Face" panose="02020602080505020303" pitchFamily="18" charset="0"/>
              </a:rPr>
              <a:t>Izvantekstovne </a:t>
            </a:r>
            <a:r>
              <a:rPr lang="hr-HR" sz="2000" dirty="0">
                <a:solidFill>
                  <a:srgbClr val="C00000"/>
                </a:solidFill>
                <a:latin typeface="Baskerville Old Face" panose="02020602080505020303" pitchFamily="18" charset="0"/>
              </a:rPr>
              <a:t>odnose </a:t>
            </a:r>
            <a:r>
              <a:rPr lang="hr-HR" sz="2000" dirty="0" smtClean="0">
                <a:solidFill>
                  <a:srgbClr val="C00000"/>
                </a:solidFill>
                <a:latin typeface="Baskerville Old Face" panose="02020602080505020303" pitchFamily="18" charset="0"/>
              </a:rPr>
              <a:t>Antigone </a:t>
            </a:r>
            <a:r>
              <a:rPr lang="hr-HR" sz="2000" dirty="0">
                <a:solidFill>
                  <a:srgbClr val="C00000"/>
                </a:solidFill>
                <a:latin typeface="Baskerville Old Face" panose="02020602080505020303" pitchFamily="18" charset="0"/>
              </a:rPr>
              <a:t>sadrži drama </a:t>
            </a:r>
            <a:r>
              <a:rPr lang="hr-HR" sz="2000" i="1" dirty="0" smtClean="0">
                <a:solidFill>
                  <a:srgbClr val="C00000"/>
                </a:solidFill>
                <a:latin typeface="Baskerville Old Face" panose="02020602080505020303" pitchFamily="18" charset="0"/>
              </a:rPr>
              <a:t>Kralj</a:t>
            </a:r>
            <a:r>
              <a:rPr lang="hr-HR" sz="2000" dirty="0" smtClean="0">
                <a:solidFill>
                  <a:srgbClr val="C00000"/>
                </a:solidFill>
                <a:latin typeface="Baskerville Old Face" panose="02020602080505020303" pitchFamily="18" charset="0"/>
              </a:rPr>
              <a:t> </a:t>
            </a:r>
            <a:r>
              <a:rPr lang="hr-HR" sz="2000" i="1" dirty="0" smtClean="0">
                <a:solidFill>
                  <a:srgbClr val="C00000"/>
                </a:solidFill>
                <a:latin typeface="Baskerville Old Face" panose="02020602080505020303" pitchFamily="18" charset="0"/>
              </a:rPr>
              <a:t>Edip</a:t>
            </a:r>
            <a:r>
              <a:rPr lang="hr-HR" sz="2000" dirty="0" smtClean="0">
                <a:solidFill>
                  <a:srgbClr val="C00000"/>
                </a:solidFill>
                <a:latin typeface="Baskerville Old Face" panose="02020602080505020303" pitchFamily="18" charset="0"/>
              </a:rPr>
              <a:t> </a:t>
            </a:r>
            <a:r>
              <a:rPr lang="hr-HR" sz="2000" dirty="0">
                <a:solidFill>
                  <a:srgbClr val="C00000"/>
                </a:solidFill>
                <a:latin typeface="Baskerville Old Face" panose="02020602080505020303" pitchFamily="18" charset="0"/>
              </a:rPr>
              <a:t>koja </a:t>
            </a:r>
            <a:r>
              <a:rPr lang="hr-HR" sz="2000" dirty="0" smtClean="0">
                <a:solidFill>
                  <a:srgbClr val="C00000"/>
                </a:solidFill>
                <a:latin typeface="Baskerville Old Face" panose="02020602080505020303" pitchFamily="18" charset="0"/>
              </a:rPr>
              <a:t>je usko </a:t>
            </a:r>
            <a:r>
              <a:rPr lang="hr-HR" sz="2000" dirty="0">
                <a:solidFill>
                  <a:srgbClr val="C00000"/>
                </a:solidFill>
                <a:latin typeface="Baskerville Old Face" panose="02020602080505020303" pitchFamily="18" charset="0"/>
              </a:rPr>
              <a:t>povezana sa samom </a:t>
            </a:r>
            <a:r>
              <a:rPr lang="hr-HR" sz="2000" i="1" dirty="0" smtClean="0">
                <a:solidFill>
                  <a:srgbClr val="C00000"/>
                </a:solidFill>
                <a:latin typeface="Baskerville Old Face" panose="02020602080505020303" pitchFamily="18" charset="0"/>
              </a:rPr>
              <a:t>Antigonom</a:t>
            </a:r>
            <a:r>
              <a:rPr lang="hr-HR" sz="2000" dirty="0" smtClean="0">
                <a:solidFill>
                  <a:srgbClr val="C00000"/>
                </a:solidFill>
                <a:latin typeface="Baskerville Old Face" panose="02020602080505020303" pitchFamily="18" charset="0"/>
              </a:rPr>
              <a:t> </a:t>
            </a:r>
            <a:r>
              <a:rPr lang="hr-HR" sz="2000" dirty="0">
                <a:solidFill>
                  <a:srgbClr val="C00000"/>
                </a:solidFill>
                <a:latin typeface="Baskerville Old Face" panose="02020602080505020303" pitchFamily="18" charset="0"/>
              </a:rPr>
              <a:t>.U djelu </a:t>
            </a:r>
            <a:r>
              <a:rPr lang="hr-HR" sz="2000" i="1" dirty="0" smtClean="0">
                <a:solidFill>
                  <a:srgbClr val="C00000"/>
                </a:solidFill>
                <a:latin typeface="Baskerville Old Face" panose="02020602080505020303" pitchFamily="18" charset="0"/>
              </a:rPr>
              <a:t>Kralj Edip </a:t>
            </a:r>
            <a:r>
              <a:rPr lang="hr-HR" sz="2000" dirty="0">
                <a:solidFill>
                  <a:srgbClr val="C00000"/>
                </a:solidFill>
                <a:latin typeface="Baskerville Old Face" panose="02020602080505020303" pitchFamily="18" charset="0"/>
              </a:rPr>
              <a:t>se opisuje sukob Edipovih </a:t>
            </a:r>
            <a:r>
              <a:rPr lang="hr-HR" sz="2000" dirty="0" smtClean="0">
                <a:solidFill>
                  <a:srgbClr val="C00000"/>
                </a:solidFill>
                <a:latin typeface="Baskerville Old Face" panose="02020602080505020303" pitchFamily="18" charset="0"/>
              </a:rPr>
              <a:t>sinova</a:t>
            </a:r>
            <a:r>
              <a:rPr lang="hr-BA" sz="2000" dirty="0">
                <a:solidFill>
                  <a:srgbClr val="C00000"/>
                </a:solidFill>
                <a:latin typeface="Baskerville Old Face" panose="02020602080505020303" pitchFamily="18" charset="0"/>
              </a:rPr>
              <a:t> </a:t>
            </a:r>
            <a:r>
              <a:rPr lang="hr-HR" sz="2000" dirty="0" smtClean="0">
                <a:solidFill>
                  <a:srgbClr val="C00000"/>
                </a:solidFill>
                <a:latin typeface="Baskerville Old Face" panose="02020602080505020303" pitchFamily="18" charset="0"/>
              </a:rPr>
              <a:t>i </a:t>
            </a:r>
            <a:r>
              <a:rPr lang="hr-HR" sz="2000" dirty="0">
                <a:solidFill>
                  <a:srgbClr val="C00000"/>
                </a:solidFill>
                <a:latin typeface="Baskerville Old Face" panose="02020602080505020303" pitchFamily="18" charset="0"/>
              </a:rPr>
              <a:t>taj sukob se kasnije odražava </a:t>
            </a:r>
            <a:r>
              <a:rPr lang="hr-HR" sz="2000" dirty="0" smtClean="0">
                <a:solidFill>
                  <a:srgbClr val="C00000"/>
                </a:solidFill>
                <a:latin typeface="Baskerville Old Face" panose="02020602080505020303" pitchFamily="18" charset="0"/>
              </a:rPr>
              <a:t>na radnju  </a:t>
            </a:r>
            <a:r>
              <a:rPr lang="hr-HR" sz="2000" i="1" dirty="0" smtClean="0">
                <a:solidFill>
                  <a:srgbClr val="C00000"/>
                </a:solidFill>
                <a:latin typeface="Baskerville Old Face" panose="02020602080505020303" pitchFamily="18" charset="0"/>
              </a:rPr>
              <a:t>Antigone</a:t>
            </a:r>
            <a:r>
              <a:rPr lang="hr-HR" sz="2000" dirty="0" smtClean="0">
                <a:solidFill>
                  <a:srgbClr val="C00000"/>
                </a:solidFill>
                <a:latin typeface="Baskerville Old Face" panose="02020602080505020303" pitchFamily="18" charset="0"/>
              </a:rPr>
              <a:t>.</a:t>
            </a:r>
          </a:p>
          <a:p>
            <a:pPr marL="0" indent="0" algn="just">
              <a:buNone/>
            </a:pPr>
            <a:r>
              <a:rPr lang="hr-HR" sz="2000" dirty="0" smtClean="0">
                <a:solidFill>
                  <a:srgbClr val="C00000"/>
                </a:solidFill>
                <a:latin typeface="Baskerville Old Face" panose="02020602080505020303" pitchFamily="18" charset="0"/>
              </a:rPr>
              <a:t>Sami </a:t>
            </a:r>
            <a:r>
              <a:rPr lang="hr-HR" sz="2000" dirty="0">
                <a:solidFill>
                  <a:srgbClr val="C00000"/>
                </a:solidFill>
                <a:latin typeface="Baskerville Old Face" panose="02020602080505020303" pitchFamily="18" charset="0"/>
              </a:rPr>
              <a:t>motiv </a:t>
            </a:r>
            <a:r>
              <a:rPr lang="hr-HR" sz="2000" i="1" dirty="0" smtClean="0">
                <a:solidFill>
                  <a:srgbClr val="C00000"/>
                </a:solidFill>
                <a:latin typeface="Baskerville Old Face" panose="02020602080505020303" pitchFamily="18" charset="0"/>
              </a:rPr>
              <a:t>Antigone</a:t>
            </a:r>
            <a:r>
              <a:rPr lang="hr-HR" sz="2000" dirty="0" smtClean="0">
                <a:solidFill>
                  <a:srgbClr val="C00000"/>
                </a:solidFill>
                <a:latin typeface="Baskerville Old Face" panose="02020602080505020303" pitchFamily="18" charset="0"/>
              </a:rPr>
              <a:t> </a:t>
            </a:r>
            <a:r>
              <a:rPr lang="hr-HR" sz="2000" dirty="0">
                <a:solidFill>
                  <a:srgbClr val="C00000"/>
                </a:solidFill>
                <a:latin typeface="Baskerville Old Face" panose="02020602080505020303" pitchFamily="18" charset="0"/>
              </a:rPr>
              <a:t>se nalazi u </a:t>
            </a:r>
            <a:r>
              <a:rPr lang="hr-HR" sz="2000" i="1" dirty="0" smtClean="0">
                <a:solidFill>
                  <a:srgbClr val="C00000"/>
                </a:solidFill>
                <a:latin typeface="Baskerville Old Face" panose="02020602080505020303" pitchFamily="18" charset="0"/>
              </a:rPr>
              <a:t>Kralju Edipu </a:t>
            </a:r>
            <a:r>
              <a:rPr lang="hr-HR" sz="2000" dirty="0">
                <a:solidFill>
                  <a:srgbClr val="C00000"/>
                </a:solidFill>
                <a:latin typeface="Baskerville Old Face" panose="02020602080505020303" pitchFamily="18" charset="0"/>
              </a:rPr>
              <a:t>u mržnji novog kralja </a:t>
            </a:r>
            <a:r>
              <a:rPr lang="hr-HR" sz="2000" dirty="0" smtClean="0">
                <a:solidFill>
                  <a:srgbClr val="C00000"/>
                </a:solidFill>
                <a:latin typeface="Baskerville Old Face" panose="02020602080505020303" pitchFamily="18" charset="0"/>
              </a:rPr>
              <a:t>Kreontaprema </a:t>
            </a:r>
            <a:r>
              <a:rPr lang="hr-HR" sz="2000" dirty="0">
                <a:solidFill>
                  <a:srgbClr val="C00000"/>
                </a:solidFill>
                <a:latin typeface="Baskerville Old Face" panose="02020602080505020303" pitchFamily="18" charset="0"/>
              </a:rPr>
              <a:t>Antigoninom bratu Polniku kojeg Kreont optužuje za izdaju </a:t>
            </a:r>
            <a:r>
              <a:rPr lang="hr-HR" sz="2000" dirty="0" smtClean="0">
                <a:solidFill>
                  <a:srgbClr val="C00000"/>
                </a:solidFill>
                <a:latin typeface="Baskerville Old Face" panose="02020602080505020303" pitchFamily="18" charset="0"/>
              </a:rPr>
              <a:t>izabranjuje </a:t>
            </a:r>
            <a:r>
              <a:rPr lang="hr-HR" sz="2000" dirty="0">
                <a:solidFill>
                  <a:srgbClr val="C00000"/>
                </a:solidFill>
                <a:latin typeface="Baskerville Old Face" panose="02020602080505020303" pitchFamily="18" charset="0"/>
              </a:rPr>
              <a:t>njegov pokop</a:t>
            </a:r>
            <a:r>
              <a:rPr lang="hr-HR" sz="2000" dirty="0" smtClean="0">
                <a:solidFill>
                  <a:srgbClr val="C00000"/>
                </a:solidFill>
                <a:latin typeface="Baskerville Old Face" panose="02020602080505020303" pitchFamily="18" charset="0"/>
              </a:rPr>
              <a:t>. Može </a:t>
            </a:r>
            <a:r>
              <a:rPr lang="hr-HR" sz="2000" dirty="0">
                <a:solidFill>
                  <a:srgbClr val="C00000"/>
                </a:solidFill>
                <a:latin typeface="Baskerville Old Face" panose="02020602080505020303" pitchFamily="18" charset="0"/>
              </a:rPr>
              <a:t>se čak reći da je </a:t>
            </a:r>
            <a:r>
              <a:rPr lang="hr-HR" sz="2000" i="1" dirty="0" smtClean="0">
                <a:solidFill>
                  <a:srgbClr val="C00000"/>
                </a:solidFill>
                <a:latin typeface="Baskerville Old Face" panose="02020602080505020303" pitchFamily="18" charset="0"/>
              </a:rPr>
              <a:t>Antigona</a:t>
            </a:r>
            <a:r>
              <a:rPr lang="hr-HR" sz="2000" dirty="0" smtClean="0">
                <a:solidFill>
                  <a:srgbClr val="C00000"/>
                </a:solidFill>
                <a:latin typeface="Baskerville Old Face" panose="02020602080505020303" pitchFamily="18" charset="0"/>
              </a:rPr>
              <a:t>, na </a:t>
            </a:r>
            <a:r>
              <a:rPr lang="hr-HR" sz="2000" dirty="0">
                <a:solidFill>
                  <a:srgbClr val="C00000"/>
                </a:solidFill>
                <a:latin typeface="Baskerville Old Face" panose="02020602080505020303" pitchFamily="18" charset="0"/>
              </a:rPr>
              <a:t>neki način</a:t>
            </a:r>
            <a:r>
              <a:rPr lang="hr-HR" sz="2000" dirty="0" smtClean="0">
                <a:solidFill>
                  <a:srgbClr val="C00000"/>
                </a:solidFill>
                <a:latin typeface="Baskerville Old Face" panose="02020602080505020303" pitchFamily="18" charset="0"/>
              </a:rPr>
              <a:t>, nastavak </a:t>
            </a:r>
            <a:r>
              <a:rPr lang="hr-HR" sz="2000" dirty="0">
                <a:solidFill>
                  <a:srgbClr val="C00000"/>
                </a:solidFill>
                <a:latin typeface="Baskerville Old Face" panose="02020602080505020303" pitchFamily="18" charset="0"/>
              </a:rPr>
              <a:t>drame </a:t>
            </a:r>
            <a:r>
              <a:rPr lang="hr-HR" sz="2000" i="1" dirty="0" smtClean="0">
                <a:solidFill>
                  <a:srgbClr val="C00000"/>
                </a:solidFill>
                <a:latin typeface="Baskerville Old Face" panose="02020602080505020303" pitchFamily="18" charset="0"/>
              </a:rPr>
              <a:t>Kralj Edip</a:t>
            </a:r>
            <a:r>
              <a:rPr lang="hr-HR" sz="2000" dirty="0" smtClean="0">
                <a:solidFill>
                  <a:srgbClr val="C00000"/>
                </a:solidFill>
                <a:latin typeface="Baskerville Old Face" panose="02020602080505020303" pitchFamily="18" charset="0"/>
              </a:rPr>
              <a:t>.</a:t>
            </a:r>
            <a:endParaRPr lang="en-GB" sz="2000" dirty="0">
              <a:solidFill>
                <a:srgbClr val="C00000"/>
              </a:solidFill>
              <a:latin typeface="Baskerville Old Face" panose="02020602080505020303" pitchFamily="18" charset="0"/>
            </a:endParaRPr>
          </a:p>
          <a:p>
            <a:pPr marL="0" indent="0" algn="just">
              <a:buNone/>
            </a:pPr>
            <a:r>
              <a:rPr lang="hr-HR" sz="2000" dirty="0">
                <a:solidFill>
                  <a:srgbClr val="C00000"/>
                </a:solidFill>
                <a:latin typeface="Baskerville Old Face" panose="02020602080505020303" pitchFamily="18" charset="0"/>
              </a:rPr>
              <a:t> </a:t>
            </a:r>
            <a:endParaRPr lang="en-GB" sz="2000" dirty="0">
              <a:solidFill>
                <a:srgbClr val="C00000"/>
              </a:solidFill>
              <a:latin typeface="Baskerville Old Face" panose="02020602080505020303" pitchFamily="18" charset="0"/>
            </a:endParaRPr>
          </a:p>
        </p:txBody>
      </p:sp>
      <p:sp>
        <p:nvSpPr>
          <p:cNvPr id="4" name="Text Placeholder 3"/>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27711084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v"/>
            </a:pPr>
            <a:r>
              <a:rPr lang="hr-HR" b="1" i="1" dirty="0" smtClean="0"/>
              <a:t> </a:t>
            </a:r>
            <a:r>
              <a:rPr lang="hr-HR" sz="3600" b="1" i="1" dirty="0" smtClean="0">
                <a:solidFill>
                  <a:srgbClr val="C00000"/>
                </a:solidFill>
                <a:latin typeface="Baskerville Old Face" panose="02020602080505020303" pitchFamily="18" charset="0"/>
              </a:rPr>
              <a:t>Razumno je učiti od onih koji mogu poučavati.</a:t>
            </a:r>
          </a:p>
          <a:p>
            <a:pPr>
              <a:buFont typeface="Wingdings" panose="05000000000000000000" pitchFamily="2" charset="2"/>
              <a:buChar char="v"/>
            </a:pPr>
            <a:r>
              <a:rPr lang="hr-HR" sz="3600" b="1" i="1" dirty="0" smtClean="0">
                <a:solidFill>
                  <a:srgbClr val="C00000"/>
                </a:solidFill>
                <a:latin typeface="Baskerville Old Face" panose="02020602080505020303" pitchFamily="18" charset="0"/>
              </a:rPr>
              <a:t>Radije bih časno pao nego pobijedio varajući.</a:t>
            </a:r>
          </a:p>
          <a:p>
            <a:pPr>
              <a:buFont typeface="Wingdings" panose="05000000000000000000" pitchFamily="2" charset="2"/>
              <a:buChar char="v"/>
            </a:pPr>
            <a:r>
              <a:rPr lang="hr-HR" sz="3600" b="1" i="1" dirty="0" smtClean="0">
                <a:solidFill>
                  <a:srgbClr val="C00000"/>
                </a:solidFill>
                <a:latin typeface="Baskerville Old Face" panose="02020602080505020303" pitchFamily="18" charset="0"/>
              </a:rPr>
              <a:t>Mudrost je nesumnjivo prvi uslov za sreću.</a:t>
            </a:r>
          </a:p>
          <a:p>
            <a:pPr>
              <a:buFont typeface="Wingdings" panose="05000000000000000000" pitchFamily="2" charset="2"/>
              <a:buChar char="v"/>
            </a:pPr>
            <a:r>
              <a:rPr lang="hr-HR" sz="3600" b="1" i="1" dirty="0" smtClean="0">
                <a:solidFill>
                  <a:srgbClr val="C00000"/>
                </a:solidFill>
                <a:latin typeface="Baskerville Old Face" panose="02020602080505020303" pitchFamily="18" charset="0"/>
              </a:rPr>
              <a:t>Najveće veselje je ono koje nismo očekivali.</a:t>
            </a:r>
          </a:p>
          <a:p>
            <a:pPr>
              <a:buFont typeface="Wingdings" panose="05000000000000000000" pitchFamily="2" charset="2"/>
              <a:buChar char="v"/>
            </a:pPr>
            <a:r>
              <a:rPr lang="hr-BA" sz="3600" b="1" dirty="0" smtClean="0">
                <a:solidFill>
                  <a:srgbClr val="C00000"/>
                </a:solidFill>
                <a:latin typeface="Baskerville Old Face" panose="02020602080505020303" pitchFamily="18" charset="0"/>
              </a:rPr>
              <a:t>Laž nikad ne doživi starost.</a:t>
            </a:r>
            <a:endParaRPr lang="en-GB" sz="3600" b="1" dirty="0">
              <a:solidFill>
                <a:srgbClr val="C00000"/>
              </a:solidFill>
              <a:latin typeface="Baskerville Old Face" panose="02020602080505020303" pitchFamily="18" charset="0"/>
            </a:endParaRPr>
          </a:p>
        </p:txBody>
      </p:sp>
    </p:spTree>
    <p:extLst>
      <p:ext uri="{BB962C8B-B14F-4D97-AF65-F5344CB8AC3E}">
        <p14:creationId xmlns:p14="http://schemas.microsoft.com/office/powerpoint/2010/main" val="15610751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lgn="just">
              <a:buNone/>
            </a:pPr>
            <a:r>
              <a:rPr lang="hr-BA" sz="2000" dirty="0" smtClean="0">
                <a:solidFill>
                  <a:srgbClr val="C00000"/>
                </a:solidFill>
                <a:latin typeface="Baskerville Old Face" panose="02020602080505020303" pitchFamily="18" charset="0"/>
              </a:rPr>
              <a:t>Antigona je prema legendi bila kći tebanskog kralja Edipa koju je on dobio sa svojom majkom Jokastom (nije znao da mu je majka).</a:t>
            </a:r>
          </a:p>
          <a:p>
            <a:pPr marL="0" indent="0" algn="just">
              <a:buNone/>
            </a:pPr>
            <a:r>
              <a:rPr lang="hr-BA" sz="2000" dirty="0" smtClean="0">
                <a:solidFill>
                  <a:srgbClr val="C00000"/>
                </a:solidFill>
                <a:latin typeface="Baskerville Old Face" panose="02020602080505020303" pitchFamily="18" charset="0"/>
              </a:rPr>
              <a:t>Mit koji je Sofoklo preradio u tragediju Antigona pripada krugu tebanskih legendi. Izdavši naredbu kako Polinik, Antigonin brat, ne može biti sahranjen, Kreont novi vladar Tebe slijedi atenski zakon koji ne dozvoljava sahranjivanje neprijatelja i izdajnika države. Obitelj ubijenog, s druge strane, ima obvezu prema njemu: mrtvi moraju biti sahranjeni, barem simbolično. Antigona upravo to i čini. Pokriva tijelo svpga brata polinika tankim slojem zemlje. Ona na taj način izvršava obvezu pema bogovima kojima pripada duša mrtvog, ali krši Kreontovu zapovijed.</a:t>
            </a:r>
          </a:p>
          <a:p>
            <a:pPr algn="just"/>
            <a:endParaRPr lang="en-GB" sz="2000" dirty="0">
              <a:solidFill>
                <a:srgbClr val="C00000"/>
              </a:solidFill>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1650" y="0"/>
            <a:ext cx="2095500" cy="3457575"/>
          </a:xfrm>
          <a:prstGeom prst="rect">
            <a:avLst/>
          </a:prstGeom>
        </p:spPr>
      </p:pic>
    </p:spTree>
    <p:extLst>
      <p:ext uri="{BB962C8B-B14F-4D97-AF65-F5344CB8AC3E}">
        <p14:creationId xmlns:p14="http://schemas.microsoft.com/office/powerpoint/2010/main" val="195928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mjesto i vrijeme radnje</a:t>
            </a:r>
            <a:endParaRPr lang="en-GB" dirty="0"/>
          </a:p>
        </p:txBody>
      </p:sp>
      <p:sp>
        <p:nvSpPr>
          <p:cNvPr id="3" name="Text Placeholder 2"/>
          <p:cNvSpPr>
            <a:spLocks noGrp="1"/>
          </p:cNvSpPr>
          <p:nvPr>
            <p:ph type="body" idx="1"/>
          </p:nvPr>
        </p:nvSpPr>
        <p:spPr/>
        <p:txBody>
          <a:bodyPr/>
          <a:lstStyle/>
          <a:p>
            <a:endParaRPr lang="en-GB" b="1" dirty="0">
              <a:solidFill>
                <a:srgbClr val="C00000"/>
              </a:solidFill>
            </a:endParaRPr>
          </a:p>
        </p:txBody>
      </p:sp>
      <p:sp>
        <p:nvSpPr>
          <p:cNvPr id="4" name="Content Placeholder 3"/>
          <p:cNvSpPr>
            <a:spLocks noGrp="1"/>
          </p:cNvSpPr>
          <p:nvPr>
            <p:ph sz="half" idx="2"/>
          </p:nvPr>
        </p:nvSpPr>
        <p:spPr/>
        <p:txBody>
          <a:bodyPr/>
          <a:lstStyle/>
          <a:p>
            <a:pPr>
              <a:buFont typeface="Wingdings" panose="05000000000000000000" pitchFamily="2" charset="2"/>
              <a:buChar char="v"/>
            </a:pPr>
            <a:r>
              <a:rPr lang="hr-BA" b="1" dirty="0" smtClean="0">
                <a:solidFill>
                  <a:srgbClr val="C00000"/>
                </a:solidFill>
              </a:rPr>
              <a:t>Teba</a:t>
            </a:r>
            <a:endParaRPr lang="en-GB" b="1" dirty="0">
              <a:solidFill>
                <a:srgbClr val="C00000"/>
              </a:solidFill>
            </a:endParaRPr>
          </a:p>
        </p:txBody>
      </p:sp>
      <p:sp>
        <p:nvSpPr>
          <p:cNvPr id="5" name="Text Placeholder 4"/>
          <p:cNvSpPr>
            <a:spLocks noGrp="1"/>
          </p:cNvSpPr>
          <p:nvPr>
            <p:ph type="body" sz="quarter" idx="3"/>
          </p:nvPr>
        </p:nvSpPr>
        <p:spPr/>
        <p:txBody>
          <a:bodyPr/>
          <a:lstStyle/>
          <a:p>
            <a:endParaRPr lang="en-GB" dirty="0"/>
          </a:p>
        </p:txBody>
      </p:sp>
      <p:sp>
        <p:nvSpPr>
          <p:cNvPr id="6" name="Content Placeholder 5"/>
          <p:cNvSpPr>
            <a:spLocks noGrp="1"/>
          </p:cNvSpPr>
          <p:nvPr>
            <p:ph sz="quarter" idx="4"/>
          </p:nvPr>
        </p:nvSpPr>
        <p:spPr/>
        <p:txBody>
          <a:bodyPr/>
          <a:lstStyle/>
          <a:p>
            <a:pPr>
              <a:buFont typeface="Wingdings" panose="05000000000000000000" pitchFamily="2" charset="2"/>
              <a:buChar char="q"/>
            </a:pPr>
            <a:r>
              <a:rPr lang="hr-BA" b="1" dirty="0" smtClean="0">
                <a:solidFill>
                  <a:srgbClr val="C00000"/>
                </a:solidFill>
              </a:rPr>
              <a:t>5. stoljeće prije Krista</a:t>
            </a:r>
            <a:endParaRPr lang="en-GB" b="1" dirty="0">
              <a:solidFill>
                <a:srgbClr val="C0000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745" y="3152094"/>
            <a:ext cx="3841826" cy="3030992"/>
          </a:xfrm>
          <a:prstGeom prst="rect">
            <a:avLst/>
          </a:prstGeom>
        </p:spPr>
      </p:pic>
    </p:spTree>
    <p:extLst>
      <p:ext uri="{BB962C8B-B14F-4D97-AF65-F5344CB8AC3E}">
        <p14:creationId xmlns:p14="http://schemas.microsoft.com/office/powerpoint/2010/main" val="34656900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4000" b="1" dirty="0" smtClean="0">
                <a:solidFill>
                  <a:srgbClr val="C00000"/>
                </a:solidFill>
                <a:latin typeface="Baskerville Old Face" panose="02020602080505020303" pitchFamily="18" charset="0"/>
              </a:rPr>
              <a:t>likovi</a:t>
            </a:r>
            <a:endParaRPr lang="en-GB" sz="4000" b="1" dirty="0">
              <a:solidFill>
                <a:srgbClr val="C00000"/>
              </a:solidFill>
              <a:latin typeface="Baskerville Old Face" panose="02020602080505020303"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b="1" dirty="0" err="1">
                <a:solidFill>
                  <a:srgbClr val="C00000"/>
                </a:solidFill>
                <a:latin typeface="Baskerville Old Face" panose="02020602080505020303" pitchFamily="18" charset="0"/>
              </a:rPr>
              <a:t>Antigona</a:t>
            </a:r>
            <a:r>
              <a:rPr lang="en-GB" b="1" dirty="0">
                <a:solidFill>
                  <a:srgbClr val="C00000"/>
                </a:solidFill>
                <a:latin typeface="Baskerville Old Face" panose="02020602080505020303" pitchFamily="18" charset="0"/>
              </a:rPr>
              <a:t> - </a:t>
            </a:r>
            <a:r>
              <a:rPr lang="en-GB" b="1" dirty="0" err="1">
                <a:solidFill>
                  <a:srgbClr val="C00000"/>
                </a:solidFill>
                <a:latin typeface="Baskerville Old Face" panose="02020602080505020303" pitchFamily="18" charset="0"/>
              </a:rPr>
              <a:t>Edipova</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kći</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Izmenina</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sestra</a:t>
            </a:r>
            <a:endParaRPr lang="en-GB" b="1" dirty="0">
              <a:solidFill>
                <a:srgbClr val="C00000"/>
              </a:solidFill>
              <a:latin typeface="Baskerville Old Face" panose="02020602080505020303" pitchFamily="18" charset="0"/>
            </a:endParaRPr>
          </a:p>
          <a:p>
            <a:pPr>
              <a:buFont typeface="Wingdings" panose="05000000000000000000" pitchFamily="2" charset="2"/>
              <a:buChar char="Ø"/>
            </a:pPr>
            <a:r>
              <a:rPr lang="en-GB" b="1" dirty="0" err="1">
                <a:solidFill>
                  <a:srgbClr val="C00000"/>
                </a:solidFill>
                <a:latin typeface="Baskerville Old Face" panose="02020602080505020303" pitchFamily="18" charset="0"/>
              </a:rPr>
              <a:t>Izmena</a:t>
            </a:r>
            <a:r>
              <a:rPr lang="en-GB" b="1" dirty="0">
                <a:solidFill>
                  <a:srgbClr val="C00000"/>
                </a:solidFill>
                <a:latin typeface="Baskerville Old Face" panose="02020602080505020303" pitchFamily="18" charset="0"/>
              </a:rPr>
              <a:t> - </a:t>
            </a:r>
            <a:r>
              <a:rPr lang="en-GB" b="1" dirty="0" err="1">
                <a:solidFill>
                  <a:srgbClr val="C00000"/>
                </a:solidFill>
                <a:latin typeface="Baskerville Old Face" panose="02020602080505020303" pitchFamily="18" charset="0"/>
              </a:rPr>
              <a:t>Edipova</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kći</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Antigonina</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sestra</a:t>
            </a:r>
            <a:endParaRPr lang="en-GB" b="1" dirty="0">
              <a:solidFill>
                <a:srgbClr val="C00000"/>
              </a:solidFill>
              <a:latin typeface="Baskerville Old Face" panose="02020602080505020303" pitchFamily="18" charset="0"/>
            </a:endParaRPr>
          </a:p>
          <a:p>
            <a:pPr>
              <a:buFont typeface="Wingdings" panose="05000000000000000000" pitchFamily="2" charset="2"/>
              <a:buChar char="Ø"/>
            </a:pPr>
            <a:r>
              <a:rPr lang="hr-BA" b="1" dirty="0" smtClean="0">
                <a:solidFill>
                  <a:srgbClr val="C00000"/>
                </a:solidFill>
                <a:latin typeface="Baskerville Old Face" panose="02020602080505020303" pitchFamily="18" charset="0"/>
              </a:rPr>
              <a:t>Kreont</a:t>
            </a:r>
            <a:r>
              <a:rPr lang="en-GB" b="1" dirty="0">
                <a:solidFill>
                  <a:srgbClr val="C00000"/>
                </a:solidFill>
                <a:latin typeface="Baskerville Old Face" panose="02020602080505020303" pitchFamily="18" charset="0"/>
              </a:rPr>
              <a:t> - </a:t>
            </a:r>
            <a:r>
              <a:rPr lang="en-GB" b="1" dirty="0" err="1">
                <a:solidFill>
                  <a:srgbClr val="C00000"/>
                </a:solidFill>
                <a:latin typeface="Baskerville Old Face" panose="02020602080505020303" pitchFamily="18" charset="0"/>
              </a:rPr>
              <a:t>njihov</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ujak</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tebanski</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kralj</a:t>
            </a:r>
            <a:endParaRPr lang="en-GB" b="1" dirty="0">
              <a:solidFill>
                <a:srgbClr val="C00000"/>
              </a:solidFill>
              <a:latin typeface="Baskerville Old Face" panose="02020602080505020303" pitchFamily="18" charset="0"/>
            </a:endParaRPr>
          </a:p>
          <a:p>
            <a:pPr>
              <a:buFont typeface="Wingdings" panose="05000000000000000000" pitchFamily="2" charset="2"/>
              <a:buChar char="Ø"/>
            </a:pPr>
            <a:r>
              <a:rPr lang="en-GB" b="1" dirty="0" err="1">
                <a:solidFill>
                  <a:srgbClr val="C00000"/>
                </a:solidFill>
                <a:latin typeface="Baskerville Old Face" panose="02020602080505020303" pitchFamily="18" charset="0"/>
              </a:rPr>
              <a:t>Tiresija</a:t>
            </a:r>
            <a:r>
              <a:rPr lang="en-GB" b="1" dirty="0">
                <a:solidFill>
                  <a:srgbClr val="C00000"/>
                </a:solidFill>
                <a:latin typeface="Baskerville Old Face" panose="02020602080505020303" pitchFamily="18" charset="0"/>
              </a:rPr>
              <a:t> - </a:t>
            </a:r>
            <a:r>
              <a:rPr lang="en-GB" b="1" dirty="0" err="1">
                <a:solidFill>
                  <a:srgbClr val="C00000"/>
                </a:solidFill>
                <a:latin typeface="Baskerville Old Face" panose="02020602080505020303" pitchFamily="18" charset="0"/>
              </a:rPr>
              <a:t>prorok</a:t>
            </a:r>
            <a:endParaRPr lang="en-GB" b="1" dirty="0">
              <a:solidFill>
                <a:srgbClr val="C00000"/>
              </a:solidFill>
              <a:latin typeface="Baskerville Old Face" panose="02020602080505020303" pitchFamily="18" charset="0"/>
            </a:endParaRPr>
          </a:p>
          <a:p>
            <a:pPr>
              <a:buFont typeface="Wingdings" panose="05000000000000000000" pitchFamily="2" charset="2"/>
              <a:buChar char="Ø"/>
            </a:pPr>
            <a:r>
              <a:rPr lang="en-GB" b="1" dirty="0" err="1">
                <a:solidFill>
                  <a:srgbClr val="C00000"/>
                </a:solidFill>
                <a:latin typeface="Baskerville Old Face" panose="02020602080505020303" pitchFamily="18" charset="0"/>
              </a:rPr>
              <a:t>Hemon</a:t>
            </a:r>
            <a:r>
              <a:rPr lang="en-GB" b="1" dirty="0">
                <a:solidFill>
                  <a:srgbClr val="C00000"/>
                </a:solidFill>
                <a:latin typeface="Baskerville Old Face" panose="02020602080505020303" pitchFamily="18" charset="0"/>
              </a:rPr>
              <a:t> - </a:t>
            </a:r>
            <a:r>
              <a:rPr lang="en-GB" b="1" dirty="0" err="1">
                <a:solidFill>
                  <a:srgbClr val="C00000"/>
                </a:solidFill>
                <a:latin typeface="Baskerville Old Face" panose="02020602080505020303" pitchFamily="18" charset="0"/>
              </a:rPr>
              <a:t>Kreontov</a:t>
            </a:r>
            <a:r>
              <a:rPr lang="en-GB" b="1" dirty="0">
                <a:solidFill>
                  <a:srgbClr val="C00000"/>
                </a:solidFill>
                <a:latin typeface="Baskerville Old Face" panose="02020602080505020303" pitchFamily="18" charset="0"/>
              </a:rPr>
              <a:t> sin, </a:t>
            </a:r>
            <a:r>
              <a:rPr lang="en-GB" b="1" dirty="0" err="1">
                <a:solidFill>
                  <a:srgbClr val="C00000"/>
                </a:solidFill>
                <a:latin typeface="Baskerville Old Face" panose="02020602080505020303" pitchFamily="18" charset="0"/>
              </a:rPr>
              <a:t>Antigonin</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zaručnik</a:t>
            </a:r>
            <a:endParaRPr lang="en-GB" b="1" dirty="0">
              <a:solidFill>
                <a:srgbClr val="C00000"/>
              </a:solidFill>
              <a:latin typeface="Baskerville Old Face" panose="02020602080505020303" pitchFamily="18" charset="0"/>
            </a:endParaRPr>
          </a:p>
          <a:p>
            <a:pPr>
              <a:buFont typeface="Wingdings" panose="05000000000000000000" pitchFamily="2" charset="2"/>
              <a:buChar char="Ø"/>
            </a:pPr>
            <a:r>
              <a:rPr lang="en-GB" b="1" dirty="0" err="1">
                <a:solidFill>
                  <a:srgbClr val="C00000"/>
                </a:solidFill>
                <a:latin typeface="Baskerville Old Face" panose="02020602080505020303" pitchFamily="18" charset="0"/>
              </a:rPr>
              <a:t>Euridika</a:t>
            </a:r>
            <a:r>
              <a:rPr lang="en-GB" b="1" dirty="0">
                <a:solidFill>
                  <a:srgbClr val="C00000"/>
                </a:solidFill>
                <a:latin typeface="Baskerville Old Face" panose="02020602080505020303" pitchFamily="18" charset="0"/>
              </a:rPr>
              <a:t> - </a:t>
            </a:r>
            <a:r>
              <a:rPr lang="en-GB" b="1" dirty="0" err="1">
                <a:solidFill>
                  <a:srgbClr val="C00000"/>
                </a:solidFill>
                <a:latin typeface="Baskerville Old Face" panose="02020602080505020303" pitchFamily="18" charset="0"/>
              </a:rPr>
              <a:t>Kreontova</a:t>
            </a:r>
            <a:r>
              <a:rPr lang="en-GB" b="1" dirty="0">
                <a:solidFill>
                  <a:srgbClr val="C00000"/>
                </a:solidFill>
                <a:latin typeface="Baskerville Old Face" panose="02020602080505020303" pitchFamily="18" charset="0"/>
              </a:rPr>
              <a:t> </a:t>
            </a:r>
            <a:r>
              <a:rPr lang="en-GB" b="1" dirty="0" err="1">
                <a:solidFill>
                  <a:srgbClr val="C00000"/>
                </a:solidFill>
                <a:latin typeface="Baskerville Old Face" panose="02020602080505020303" pitchFamily="18" charset="0"/>
              </a:rPr>
              <a:t>žena</a:t>
            </a:r>
            <a:endParaRPr lang="en-GB" b="1" dirty="0">
              <a:solidFill>
                <a:srgbClr val="C00000"/>
              </a:solidFill>
              <a:latin typeface="Baskerville Old Face" panose="02020602080505020303" pitchFamily="18" charset="0"/>
            </a:endParaRPr>
          </a:p>
          <a:p>
            <a:pPr>
              <a:buFont typeface="Wingdings" panose="05000000000000000000" pitchFamily="2" charset="2"/>
              <a:buChar char="Ø"/>
            </a:pPr>
            <a:r>
              <a:rPr lang="en-GB" b="1" dirty="0" err="1">
                <a:solidFill>
                  <a:srgbClr val="C00000"/>
                </a:solidFill>
                <a:latin typeface="Baskerville Old Face" panose="02020602080505020303" pitchFamily="18" charset="0"/>
              </a:rPr>
              <a:t>Stražar</a:t>
            </a:r>
            <a:endParaRPr lang="en-GB" b="1" dirty="0">
              <a:solidFill>
                <a:srgbClr val="C00000"/>
              </a:solidFill>
              <a:latin typeface="Baskerville Old Face" panose="02020602080505020303" pitchFamily="18" charset="0"/>
            </a:endParaRPr>
          </a:p>
          <a:p>
            <a:pPr>
              <a:buFont typeface="Wingdings" panose="05000000000000000000" pitchFamily="2" charset="2"/>
              <a:buChar char="Ø"/>
            </a:pPr>
            <a:r>
              <a:rPr lang="en-GB" b="1" dirty="0" err="1">
                <a:solidFill>
                  <a:srgbClr val="C00000"/>
                </a:solidFill>
                <a:latin typeface="Baskerville Old Face" panose="02020602080505020303" pitchFamily="18" charset="0"/>
              </a:rPr>
              <a:t>Glasnici</a:t>
            </a:r>
            <a:endParaRPr lang="en-GB" b="1" dirty="0">
              <a:solidFill>
                <a:srgbClr val="C00000"/>
              </a:solidFill>
              <a:latin typeface="Baskerville Old Face" panose="02020602080505020303" pitchFamily="18" charset="0"/>
            </a:endParaRPr>
          </a:p>
          <a:p>
            <a:pPr>
              <a:buFont typeface="Wingdings" panose="05000000000000000000" pitchFamily="2" charset="2"/>
              <a:buChar char="Ø"/>
            </a:pPr>
            <a:r>
              <a:rPr lang="hr-BA" b="1" dirty="0" smtClean="0">
                <a:solidFill>
                  <a:srgbClr val="C00000"/>
                </a:solidFill>
                <a:latin typeface="Baskerville Old Face" panose="02020602080505020303" pitchFamily="18" charset="0"/>
              </a:rPr>
              <a:t>Kor</a:t>
            </a:r>
            <a:endParaRPr lang="en-GB" b="1" dirty="0">
              <a:solidFill>
                <a:srgbClr val="C00000"/>
              </a:solidFill>
              <a:latin typeface="Baskerville Old Face" panose="02020602080505020303" pitchFamily="18" charset="0"/>
            </a:endParaRPr>
          </a:p>
          <a:p>
            <a:endParaRPr lang="en-GB" dirty="0"/>
          </a:p>
        </p:txBody>
      </p:sp>
      <p:sp>
        <p:nvSpPr>
          <p:cNvPr id="4" name="Text Placeholder 3"/>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39540394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31863" y="514924"/>
            <a:ext cx="5069338" cy="5526437"/>
          </a:xfrm>
        </p:spPr>
        <p:txBody>
          <a:bodyPr>
            <a:normAutofit/>
          </a:bodyPr>
          <a:lstStyle/>
          <a:p>
            <a:pPr marL="0" indent="0" algn="just">
              <a:buNone/>
            </a:pPr>
            <a:r>
              <a:rPr lang="en-GB" sz="2000" b="1" dirty="0" err="1">
                <a:solidFill>
                  <a:srgbClr val="C00000"/>
                </a:solidFill>
                <a:latin typeface="Bradley Hand ITC" panose="03070402050302030203" pitchFamily="66" charset="0"/>
              </a:rPr>
              <a:t>Antigona</a:t>
            </a:r>
            <a:r>
              <a:rPr lang="en-GB" sz="2000" b="1" dirty="0">
                <a:solidFill>
                  <a:srgbClr val="C00000"/>
                </a:solidFill>
                <a:latin typeface="Bradley Hand ITC" panose="03070402050302030203" pitchFamily="66" charset="0"/>
              </a:rPr>
              <a:t> je </a:t>
            </a:r>
            <a:r>
              <a:rPr lang="en-GB" sz="2000" b="1" dirty="0" err="1" smtClean="0">
                <a:solidFill>
                  <a:srgbClr val="C00000"/>
                </a:solidFill>
                <a:latin typeface="Bradley Hand ITC" panose="03070402050302030203" pitchFamily="66" charset="0"/>
              </a:rPr>
              <a:t>kć</a:t>
            </a:r>
            <a:r>
              <a:rPr lang="hr-BA" sz="2000" b="1" dirty="0" smtClean="0">
                <a:solidFill>
                  <a:srgbClr val="C00000"/>
                </a:solidFill>
                <a:latin typeface="Bradley Hand ITC" panose="03070402050302030203" pitchFamily="66" charset="0"/>
              </a:rPr>
              <a:t>i</a:t>
            </a:r>
            <a:r>
              <a:rPr lang="en-GB" sz="2000" b="1" dirty="0">
                <a:solidFill>
                  <a:srgbClr val="C00000"/>
                </a:solidFill>
                <a:latin typeface="Bradley Hand ITC" panose="03070402050302030203" pitchFamily="66" charset="0"/>
              </a:rPr>
              <a:t> </a:t>
            </a:r>
            <a:r>
              <a:rPr lang="hr-BA" sz="2000" b="1" dirty="0" smtClean="0">
                <a:solidFill>
                  <a:srgbClr val="C00000"/>
                </a:solidFill>
                <a:latin typeface="Bradley Hand ITC" panose="03070402050302030203" pitchFamily="66" charset="0"/>
              </a:rPr>
              <a:t>Edipa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njegove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majke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te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djevojka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Kreontova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sina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Hemona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Ona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predstavlja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tragičnog</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junaka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koji</a:t>
            </a:r>
            <a:r>
              <a:rPr lang="en-GB" sz="2000" b="1" dirty="0">
                <a:solidFill>
                  <a:srgbClr val="C00000"/>
                </a:solidFill>
                <a:latin typeface="Bradley Hand ITC" panose="03070402050302030203" pitchFamily="66" charset="0"/>
              </a:rPr>
              <a:t> se </a:t>
            </a:r>
            <a:r>
              <a:rPr lang="en-GB" sz="2000" b="1" dirty="0" err="1">
                <a:solidFill>
                  <a:srgbClr val="C00000"/>
                </a:solidFill>
                <a:latin typeface="Bradley Hand ITC" panose="03070402050302030203" pitchFamily="66" charset="0"/>
              </a:rPr>
              <a:t>bori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za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pravdu</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moralne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zakone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Njezina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dva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brata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Polinik</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Eteoklo</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sukobili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su</a:t>
            </a:r>
            <a:r>
              <a:rPr lang="en-GB" sz="2000" b="1" dirty="0">
                <a:solidFill>
                  <a:srgbClr val="C00000"/>
                </a:solidFill>
                <a:latin typeface="Bradley Hand ITC" panose="03070402050302030203" pitchFamily="66" charset="0"/>
              </a:rPr>
              <a:t> se u </a:t>
            </a:r>
            <a:r>
              <a:rPr lang="en-GB" sz="2000" b="1" dirty="0" err="1">
                <a:solidFill>
                  <a:srgbClr val="C00000"/>
                </a:solidFill>
                <a:latin typeface="Bradley Hand ITC" panose="03070402050302030203" pitchFamily="66" charset="0"/>
              </a:rPr>
              <a:t>ratu</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poginuli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Ona</a:t>
            </a:r>
            <a:r>
              <a:rPr lang="en-GB" sz="2000" b="1" dirty="0">
                <a:solidFill>
                  <a:srgbClr val="C00000"/>
                </a:solidFill>
                <a:latin typeface="Bradley Hand ITC" panose="03070402050302030203" pitchFamily="66" charset="0"/>
              </a:rPr>
              <a:t> je </a:t>
            </a:r>
            <a:r>
              <a:rPr lang="en-GB" sz="2000" b="1" dirty="0" err="1">
                <a:solidFill>
                  <a:srgbClr val="C00000"/>
                </a:solidFill>
                <a:latin typeface="Bradley Hand ITC" panose="03070402050302030203" pitchFamily="66" charset="0"/>
              </a:rPr>
              <a:t>pokopala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Polinika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iako</a:t>
            </a:r>
            <a:r>
              <a:rPr lang="en-GB" sz="2000" b="1" dirty="0">
                <a:solidFill>
                  <a:srgbClr val="C00000"/>
                </a:solidFill>
                <a:latin typeface="Bradley Hand ITC" panose="03070402050302030203" pitchFamily="66" charset="0"/>
              </a:rPr>
              <a:t> je </a:t>
            </a:r>
            <a:r>
              <a:rPr lang="en-GB" sz="2000" b="1" dirty="0" err="1">
                <a:solidFill>
                  <a:srgbClr val="C00000"/>
                </a:solidFill>
                <a:latin typeface="Bradley Hand ITC" panose="03070402050302030203" pitchFamily="66" charset="0"/>
              </a:rPr>
              <a:t>kralj</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Kreont</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naredio</a:t>
            </a:r>
            <a:r>
              <a:rPr lang="en-GB" sz="2000" b="1" dirty="0">
                <a:solidFill>
                  <a:srgbClr val="C00000"/>
                </a:solidFill>
                <a:latin typeface="Bradley Hand ITC" panose="03070402050302030203" pitchFamily="66" charset="0"/>
              </a:rPr>
              <a:t> da ne </a:t>
            </a:r>
            <a:r>
              <a:rPr lang="en-GB" sz="2000" b="1" dirty="0" err="1">
                <a:solidFill>
                  <a:srgbClr val="C00000"/>
                </a:solidFill>
                <a:latin typeface="Bradley Hand ITC" panose="03070402050302030203" pitchFamily="66" charset="0"/>
              </a:rPr>
              <a:t>smije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biti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pokopan</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zbog</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njegova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povoda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vojske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Tebu</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Ona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nije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marila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za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Polinikov</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čin</a:t>
            </a:r>
            <a:r>
              <a:rPr lang="en-GB" sz="2000" b="1" dirty="0">
                <a:solidFill>
                  <a:srgbClr val="C00000"/>
                </a:solidFill>
                <a:latin typeface="Bradley Hand ITC" panose="03070402050302030203" pitchFamily="66" charset="0"/>
              </a:rPr>
              <a:t>, a </a:t>
            </a:r>
            <a:r>
              <a:rPr lang="en-GB" sz="2000" b="1" dirty="0" err="1">
                <a:solidFill>
                  <a:srgbClr val="C00000"/>
                </a:solidFill>
                <a:latin typeface="Bradley Hand ITC" panose="03070402050302030203" pitchFamily="66" charset="0"/>
              </a:rPr>
              <a:t>niti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za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kraljev</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proglas</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te</a:t>
            </a:r>
            <a:r>
              <a:rPr lang="en-GB" sz="2000" b="1" dirty="0">
                <a:solidFill>
                  <a:srgbClr val="C00000"/>
                </a:solidFill>
                <a:latin typeface="Bradley Hand ITC" panose="03070402050302030203" pitchFamily="66" charset="0"/>
              </a:rPr>
              <a:t> je </a:t>
            </a:r>
            <a:r>
              <a:rPr lang="en-GB" sz="2000" b="1" dirty="0" err="1">
                <a:solidFill>
                  <a:srgbClr val="C00000"/>
                </a:solidFill>
                <a:latin typeface="Bradley Hand ITC" panose="03070402050302030203" pitchFamily="66" charset="0"/>
              </a:rPr>
              <a:t>postupila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po</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božjem</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etičnom</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zakonu</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Njezina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zla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sudbina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samo</a:t>
            </a:r>
            <a:r>
              <a:rPr lang="en-GB" sz="2000" b="1" dirty="0">
                <a:solidFill>
                  <a:srgbClr val="C00000"/>
                </a:solidFill>
                <a:latin typeface="Bradley Hand ITC" panose="03070402050302030203" pitchFamily="66" charset="0"/>
              </a:rPr>
              <a:t> je </a:t>
            </a:r>
            <a:r>
              <a:rPr lang="en-GB" sz="2000" b="1" dirty="0" err="1">
                <a:solidFill>
                  <a:srgbClr val="C00000"/>
                </a:solidFill>
                <a:latin typeface="Bradley Hand ITC" panose="03070402050302030203" pitchFamily="66" charset="0"/>
              </a:rPr>
              <a:t>nastavak</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loših</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događaja</a:t>
            </a:r>
            <a:r>
              <a:rPr lang="en-GB" sz="2000" b="1" dirty="0">
                <a:solidFill>
                  <a:srgbClr val="C00000"/>
                </a:solidFill>
                <a:latin typeface="Bradley Hand ITC" panose="03070402050302030203" pitchFamily="66" charset="0"/>
              </a:rPr>
              <a:t> u </a:t>
            </a:r>
            <a:r>
              <a:rPr lang="en-GB" sz="2000" b="1" dirty="0" err="1">
                <a:solidFill>
                  <a:srgbClr val="C00000"/>
                </a:solidFill>
                <a:latin typeface="Bradley Hand ITC" panose="03070402050302030203" pitchFamily="66" charset="0"/>
              </a:rPr>
              <a:t>njenoj</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obitelji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koji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počinju</a:t>
            </a:r>
            <a:r>
              <a:rPr lang="en-GB" sz="2000" b="1" dirty="0">
                <a:solidFill>
                  <a:srgbClr val="C00000"/>
                </a:solidFill>
                <a:latin typeface="Bradley Hand ITC" panose="03070402050302030203" pitchFamily="66" charset="0"/>
              </a:rPr>
              <a:t> s </a:t>
            </a:r>
            <a:r>
              <a:rPr lang="en-GB" sz="2000" b="1" dirty="0" err="1">
                <a:solidFill>
                  <a:srgbClr val="C00000"/>
                </a:solidFill>
                <a:latin typeface="Bradley Hand ITC" panose="03070402050302030203" pitchFamily="66" charset="0"/>
              </a:rPr>
              <a:t>ocem</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Edipom</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Ona</a:t>
            </a:r>
            <a:r>
              <a:rPr lang="en-GB" sz="2000" b="1" dirty="0">
                <a:solidFill>
                  <a:srgbClr val="C00000"/>
                </a:solidFill>
                <a:latin typeface="Bradley Hand ITC" panose="03070402050302030203" pitchFamily="66" charset="0"/>
              </a:rPr>
              <a:t> je </a:t>
            </a:r>
            <a:r>
              <a:rPr lang="en-GB" sz="2000" b="1" dirty="0" err="1">
                <a:solidFill>
                  <a:srgbClr val="C00000"/>
                </a:solidFill>
                <a:latin typeface="Bradley Hand ITC" panose="03070402050302030203" pitchFamily="66" charset="0"/>
              </a:rPr>
              <a:t>posrednik</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sukoba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božjeg</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i</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ljudskog</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Unatoč</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smrtnoj</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presudi</a:t>
            </a:r>
            <a:r>
              <a:rPr lang="en-GB" sz="2000" b="1" dirty="0">
                <a:solidFill>
                  <a:srgbClr val="C00000"/>
                </a:solidFill>
                <a:latin typeface="Bradley Hand ITC" panose="03070402050302030203" pitchFamily="66" charset="0"/>
              </a:rPr>
              <a:t>, ne </a:t>
            </a:r>
            <a:r>
              <a:rPr lang="en-GB" sz="2000" b="1" dirty="0" err="1">
                <a:solidFill>
                  <a:srgbClr val="C00000"/>
                </a:solidFill>
                <a:latin typeface="Bradley Hand ITC" panose="03070402050302030203" pitchFamily="66" charset="0"/>
              </a:rPr>
              <a:t>kaje</a:t>
            </a:r>
            <a:r>
              <a:rPr lang="en-GB" sz="2000" b="1" dirty="0">
                <a:solidFill>
                  <a:srgbClr val="C00000"/>
                </a:solidFill>
                <a:latin typeface="Bradley Hand ITC" panose="03070402050302030203" pitchFamily="66" charset="0"/>
              </a:rPr>
              <a:t> se </a:t>
            </a:r>
            <a:r>
              <a:rPr lang="en-GB" sz="2000" b="1" dirty="0" err="1">
                <a:solidFill>
                  <a:srgbClr val="C00000"/>
                </a:solidFill>
                <a:latin typeface="Bradley Hand ITC" panose="03070402050302030203" pitchFamily="66" charset="0"/>
              </a:rPr>
              <a:t>zbog</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svoga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čina</a:t>
            </a:r>
            <a:r>
              <a:rPr lang="en-GB" sz="2000" b="1" dirty="0">
                <a:solidFill>
                  <a:srgbClr val="C00000"/>
                </a:solidFill>
                <a:latin typeface="Bradley Hand ITC" panose="03070402050302030203" pitchFamily="66" charset="0"/>
              </a:rPr>
              <a:t>, a </a:t>
            </a:r>
            <a:r>
              <a:rPr lang="en-GB" sz="2000" b="1" dirty="0" err="1">
                <a:solidFill>
                  <a:srgbClr val="C00000"/>
                </a:solidFill>
                <a:latin typeface="Bradley Hand ITC" panose="03070402050302030203" pitchFamily="66" charset="0"/>
              </a:rPr>
              <a:t>svojim</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idealima</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ostaje</a:t>
            </a:r>
            <a:r>
              <a:rPr lang="en-GB" sz="2000" b="1" dirty="0">
                <a:solidFill>
                  <a:srgbClr val="C00000"/>
                </a:solidFill>
                <a:latin typeface="Bradley Hand ITC" panose="03070402050302030203" pitchFamily="66" charset="0"/>
              </a:rPr>
              <a:t> </a:t>
            </a:r>
            <a:r>
              <a:rPr lang="en-GB" sz="2000" b="1" dirty="0" err="1">
                <a:solidFill>
                  <a:srgbClr val="C00000"/>
                </a:solidFill>
                <a:latin typeface="Bradley Hand ITC" panose="03070402050302030203" pitchFamily="66" charset="0"/>
              </a:rPr>
              <a:t>vjerna</a:t>
            </a:r>
            <a:r>
              <a:rPr lang="en-GB" sz="2000" b="1" dirty="0">
                <a:solidFill>
                  <a:srgbClr val="C00000"/>
                </a:solidFill>
                <a:latin typeface="Bradley Hand ITC" panose="03070402050302030203" pitchFamily="66" charset="0"/>
              </a:rPr>
              <a:t> do </a:t>
            </a:r>
            <a:r>
              <a:rPr lang="en-GB" sz="2000" b="1" dirty="0" err="1">
                <a:solidFill>
                  <a:srgbClr val="C00000"/>
                </a:solidFill>
                <a:latin typeface="Bradley Hand ITC" panose="03070402050302030203" pitchFamily="66" charset="0"/>
              </a:rPr>
              <a:t>kraja</a:t>
            </a:r>
            <a:r>
              <a:rPr lang="en-GB" dirty="0"/>
              <a:t>.</a:t>
            </a:r>
          </a:p>
        </p:txBody>
      </p:sp>
      <p:sp>
        <p:nvSpPr>
          <p:cNvPr id="4" name="Text Placeholder 3"/>
          <p:cNvSpPr>
            <a:spLocks noGrp="1"/>
          </p:cNvSpPr>
          <p:nvPr>
            <p:ph type="body" sz="half" idx="2"/>
          </p:nvPr>
        </p:nvSpPr>
        <p:spPr/>
        <p:txBody>
          <a:bodyPr/>
          <a:lstStyle/>
          <a:p>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42258"/>
            <a:ext cx="3854528" cy="4719260"/>
          </a:xfrm>
          <a:prstGeom prst="rect">
            <a:avLst/>
          </a:prstGeom>
        </p:spPr>
      </p:pic>
    </p:spTree>
    <p:extLst>
      <p:ext uri="{BB962C8B-B14F-4D97-AF65-F5344CB8AC3E}">
        <p14:creationId xmlns:p14="http://schemas.microsoft.com/office/powerpoint/2010/main" val="203661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KREONT</a:t>
            </a:r>
            <a:endParaRPr lang="en-GB" dirty="0"/>
          </a:p>
        </p:txBody>
      </p:sp>
      <p:sp>
        <p:nvSpPr>
          <p:cNvPr id="3" name="Content Placeholder 2"/>
          <p:cNvSpPr>
            <a:spLocks noGrp="1"/>
          </p:cNvSpPr>
          <p:nvPr>
            <p:ph idx="1"/>
          </p:nvPr>
        </p:nvSpPr>
        <p:spPr>
          <a:xfrm>
            <a:off x="4760461" y="2286000"/>
            <a:ext cx="5014910" cy="3755361"/>
          </a:xfrm>
        </p:spPr>
        <p:txBody>
          <a:bodyPr/>
          <a:lstStyle/>
          <a:p>
            <a:endParaRPr lang="hr-BA" dirty="0" smtClean="0"/>
          </a:p>
          <a:p>
            <a:pPr marL="0" indent="0">
              <a:buNone/>
            </a:pPr>
            <a:r>
              <a:rPr lang="hr-BA" sz="2400" b="1" dirty="0" smtClean="0">
                <a:solidFill>
                  <a:schemeClr val="accent1">
                    <a:lumMod val="75000"/>
                  </a:schemeClr>
                </a:solidFill>
                <a:latin typeface="Bradley Hand ITC" panose="03070402050302030203" pitchFamily="66" charset="0"/>
              </a:rPr>
              <a:t>Al što se može tu kad od rođenja svog</a:t>
            </a:r>
          </a:p>
          <a:p>
            <a:pPr marL="0" indent="0">
              <a:buNone/>
            </a:pPr>
            <a:r>
              <a:rPr lang="hr-BA" sz="2400" b="1" dirty="0" smtClean="0">
                <a:solidFill>
                  <a:schemeClr val="accent1">
                    <a:lumMod val="75000"/>
                  </a:schemeClr>
                </a:solidFill>
                <a:latin typeface="Bradley Hand ITC" panose="03070402050302030203" pitchFamily="66" charset="0"/>
              </a:rPr>
              <a:t>Za sebe marim više nego za drugog.</a:t>
            </a:r>
          </a:p>
          <a:p>
            <a:pPr marL="0" indent="0">
              <a:buNone/>
            </a:pPr>
            <a:endParaRPr lang="hr-BA" sz="2400" b="1" dirty="0">
              <a:solidFill>
                <a:schemeClr val="accent1">
                  <a:lumMod val="75000"/>
                </a:schemeClr>
              </a:solidFill>
              <a:latin typeface="Bradley Hand ITC" panose="03070402050302030203" pitchFamily="66" charset="0"/>
            </a:endParaRPr>
          </a:p>
          <a:p>
            <a:pPr marL="0" indent="0">
              <a:buNone/>
            </a:pPr>
            <a:r>
              <a:rPr lang="hr-BA" sz="2400" b="1" dirty="0" smtClean="0">
                <a:solidFill>
                  <a:schemeClr val="accent1">
                    <a:lumMod val="75000"/>
                  </a:schemeClr>
                </a:solidFill>
                <a:latin typeface="Bradley Hand ITC" panose="03070402050302030203" pitchFamily="66" charset="0"/>
              </a:rPr>
              <a:t>(Kreontova sebičnost)</a:t>
            </a:r>
            <a:endParaRPr lang="en-GB" sz="2400" b="1" dirty="0">
              <a:solidFill>
                <a:schemeClr val="accent1">
                  <a:lumMod val="75000"/>
                </a:schemeClr>
              </a:solidFill>
              <a:latin typeface="Bradley Hand ITC" panose="03070402050302030203" pitchFamily="66" charset="0"/>
            </a:endParaRPr>
          </a:p>
        </p:txBody>
      </p:sp>
      <p:sp>
        <p:nvSpPr>
          <p:cNvPr id="4" name="Text Placeholder 3"/>
          <p:cNvSpPr>
            <a:spLocks noGrp="1"/>
          </p:cNvSpPr>
          <p:nvPr>
            <p:ph type="body" sz="half" idx="2"/>
          </p:nvPr>
        </p:nvSpPr>
        <p:spPr/>
        <p:txBody>
          <a:bodyPr/>
          <a:lstStyle/>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2777068"/>
            <a:ext cx="3854528" cy="2584450"/>
          </a:xfrm>
          <a:prstGeom prst="rect">
            <a:avLst/>
          </a:prstGeom>
        </p:spPr>
      </p:pic>
    </p:spTree>
    <p:extLst>
      <p:ext uri="{BB962C8B-B14F-4D97-AF65-F5344CB8AC3E}">
        <p14:creationId xmlns:p14="http://schemas.microsoft.com/office/powerpoint/2010/main" val="2609266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430</TotalTime>
  <Words>1694</Words>
  <Application>Microsoft Office PowerPoint</Application>
  <PresentationFormat>Widescreen</PresentationFormat>
  <Paragraphs>123</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Algerian</vt:lpstr>
      <vt:lpstr>Arial</vt:lpstr>
      <vt:lpstr>Baskerville Old Face</vt:lpstr>
      <vt:lpstr>Blackadder ITC</vt:lpstr>
      <vt:lpstr>Bradley Hand ITC</vt:lpstr>
      <vt:lpstr>Trebuchet MS</vt:lpstr>
      <vt:lpstr>Wingdings</vt:lpstr>
      <vt:lpstr>Wingdings 3</vt:lpstr>
      <vt:lpstr>Facet</vt:lpstr>
      <vt:lpstr>PowerPoint Presentation</vt:lpstr>
      <vt:lpstr>sofoklo</vt:lpstr>
      <vt:lpstr>Izvantekstovni odnosi</vt:lpstr>
      <vt:lpstr>PowerPoint Presentation</vt:lpstr>
      <vt:lpstr>PowerPoint Presentation</vt:lpstr>
      <vt:lpstr>mjesto i vrijeme radnje</vt:lpstr>
      <vt:lpstr>likovi</vt:lpstr>
      <vt:lpstr>PowerPoint Presentation</vt:lpstr>
      <vt:lpstr>KREONT</vt:lpstr>
      <vt:lpstr>PowerPoint Presentation</vt:lpstr>
      <vt:lpstr>PowerPoint Presentation</vt:lpstr>
      <vt:lpstr>PowerPoint Presentation</vt:lpstr>
      <vt:lpstr>PowerPoint Presentation</vt:lpstr>
      <vt:lpstr>PowerPoint Presentation</vt:lpstr>
      <vt:lpstr>PowerPoint Presentation</vt:lpstr>
      <vt:lpstr>Struktura i kompozicija</vt:lpstr>
      <vt:lpstr>kompozicija</vt:lpstr>
      <vt:lpstr>Antigona- sadržaj</vt:lpstr>
      <vt:lpstr>PowerPoint Presentation</vt:lpstr>
      <vt:lpstr>PowerPoint Presentation</vt:lpstr>
      <vt:lpstr>PowerPoint Presentation</vt:lpstr>
      <vt:lpstr>PowerPoint Presentation</vt:lpstr>
      <vt:lpstr>Sedmi čin</vt:lpstr>
      <vt:lpstr>TEma</vt:lpstr>
      <vt:lpstr>Elementi tragedije</vt:lpstr>
      <vt:lpstr>PowerPoint Presentation</vt:lpstr>
      <vt:lpstr>PowerPoint Presentation</vt:lpstr>
      <vt:lpstr>Na 15. Marulićevim danima 2005. izvedena je u Dioklecijanovim podrumima prestava nastala po dramskom tekstu T.P.Marovića ”Antigona , kraljica u Tebi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Antigona, sofoklo</dc:title>
  <dc:creator>Jouko Kakko</dc:creator>
  <cp:lastModifiedBy>Jouko Kakko</cp:lastModifiedBy>
  <cp:revision>36</cp:revision>
  <dcterms:created xsi:type="dcterms:W3CDTF">2015-04-09T04:58:25Z</dcterms:created>
  <dcterms:modified xsi:type="dcterms:W3CDTF">2015-04-12T16:53:03Z</dcterms:modified>
</cp:coreProperties>
</file>