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8" r:id="rId4"/>
    <p:sldId id="273" r:id="rId5"/>
    <p:sldId id="262" r:id="rId6"/>
    <p:sldId id="263" r:id="rId7"/>
    <p:sldId id="264" r:id="rId8"/>
    <p:sldId id="266" r:id="rId9"/>
    <p:sldId id="282" r:id="rId10"/>
    <p:sldId id="269" r:id="rId11"/>
    <p:sldId id="270" r:id="rId12"/>
    <p:sldId id="274" r:id="rId13"/>
    <p:sldId id="275" r:id="rId14"/>
  </p:sldIdLst>
  <p:sldSz cx="9144000" cy="5715000" type="screen16x1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7" autoAdjust="0"/>
    <p:restoredTop sz="94660"/>
  </p:normalViewPr>
  <p:slideViewPr>
    <p:cSldViewPr>
      <p:cViewPr>
        <p:scale>
          <a:sx n="100" d="100"/>
          <a:sy n="100" d="100"/>
        </p:scale>
        <p:origin x="-732" y="-16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CC42-129C-40BC-A5C5-DC32B10999CF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731E-2C27-4DE6-AA61-BBAD2B9FA5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CC42-129C-40BC-A5C5-DC32B10999CF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731E-2C27-4DE6-AA61-BBAD2B9FA5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CC42-129C-40BC-A5C5-DC32B10999CF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731E-2C27-4DE6-AA61-BBAD2B9FA5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CC42-129C-40BC-A5C5-DC32B10999CF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731E-2C27-4DE6-AA61-BBAD2B9FA5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CC42-129C-40BC-A5C5-DC32B10999CF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731E-2C27-4DE6-AA61-BBAD2B9FA5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CC42-129C-40BC-A5C5-DC32B10999CF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731E-2C27-4DE6-AA61-BBAD2B9FA5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CC42-129C-40BC-A5C5-DC32B10999CF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731E-2C27-4DE6-AA61-BBAD2B9FA5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CC42-129C-40BC-A5C5-DC32B10999CF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731E-2C27-4DE6-AA61-BBAD2B9FA5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CC42-129C-40BC-A5C5-DC32B10999CF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731E-2C27-4DE6-AA61-BBAD2B9FA5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CC42-129C-40BC-A5C5-DC32B10999CF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731E-2C27-4DE6-AA61-BBAD2B9FA5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CC42-129C-40BC-A5C5-DC32B10999CF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731E-2C27-4DE6-AA61-BBAD2B9FA5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BCC42-129C-40BC-A5C5-DC32B10999CF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0731E-2C27-4DE6-AA61-BBAD2B9FA53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RVATSKA KRIJESN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0" y="265212"/>
            <a:ext cx="2098074" cy="720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9592" y="913284"/>
            <a:ext cx="43559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Što je aorist?</a:t>
            </a:r>
            <a:endParaRPr lang="hr-HR" sz="24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67136" y="156135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Aorist je prošlo svršeno vrijeme. </a:t>
            </a:r>
            <a:endParaRPr lang="hr-HR" sz="2800" dirty="0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99592" y="2539851"/>
            <a:ext cx="43559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Kojega su vida glagoli u aoristu?</a:t>
            </a:r>
            <a:endParaRPr lang="hr-HR" sz="24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331640" y="327038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Glagoli u aoristu svršenoga su vida. </a:t>
            </a:r>
            <a:endParaRPr lang="hr-HR" sz="2800" dirty="0">
              <a:ln>
                <a:solidFill>
                  <a:srgbClr val="00CC00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1600" y="985292"/>
            <a:ext cx="43559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Kako se tvori aorist?</a:t>
            </a:r>
            <a:endParaRPr lang="hr-HR" sz="24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31640" y="1561356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Aorist se tvori od osnove svršenih glagola i nastavaka: -h, -</a:t>
            </a:r>
            <a:r>
              <a:rPr lang="hr-HR" sz="2800" dirty="0" err="1" smtClean="0">
                <a:ln>
                  <a:solidFill>
                    <a:srgbClr val="00CC00"/>
                  </a:solidFill>
                </a:ln>
              </a:rPr>
              <a:t>Ø</a:t>
            </a:r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, -</a:t>
            </a:r>
            <a:r>
              <a:rPr lang="hr-HR" sz="2800" dirty="0" err="1" smtClean="0">
                <a:ln>
                  <a:solidFill>
                    <a:srgbClr val="00CC00"/>
                  </a:solidFill>
                </a:ln>
              </a:rPr>
              <a:t>Ø</a:t>
            </a:r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, -smo, -ste, -</a:t>
            </a:r>
            <a:r>
              <a:rPr lang="hr-HR" sz="2800" dirty="0" err="1" smtClean="0">
                <a:ln>
                  <a:solidFill>
                    <a:srgbClr val="00CC00"/>
                  </a:solidFill>
                </a:ln>
              </a:rPr>
              <a:t>še</a:t>
            </a:r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; </a:t>
            </a:r>
            <a:endParaRPr lang="hr-HR" sz="2800" dirty="0">
              <a:ln>
                <a:solidFill>
                  <a:srgbClr val="00CC00"/>
                </a:solidFill>
              </a:ln>
            </a:endParaRPr>
          </a:p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                    -oh, -e, -</a:t>
            </a:r>
            <a:r>
              <a:rPr lang="hr-HR" sz="2800" dirty="0" err="1" smtClean="0">
                <a:ln>
                  <a:solidFill>
                    <a:srgbClr val="00CC00"/>
                  </a:solidFill>
                </a:ln>
              </a:rPr>
              <a:t>e</a:t>
            </a:r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, -osmo, -</a:t>
            </a:r>
            <a:r>
              <a:rPr lang="hr-HR" sz="2800" dirty="0" err="1" smtClean="0">
                <a:ln>
                  <a:solidFill>
                    <a:srgbClr val="00CC00"/>
                  </a:solidFill>
                </a:ln>
              </a:rPr>
              <a:t>oste</a:t>
            </a:r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, -</a:t>
            </a:r>
            <a:r>
              <a:rPr lang="hr-HR" sz="2800" dirty="0" err="1" smtClean="0">
                <a:ln>
                  <a:solidFill>
                    <a:srgbClr val="00CC00"/>
                  </a:solidFill>
                </a:ln>
              </a:rPr>
              <a:t>oše</a:t>
            </a:r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.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971600" y="3433564"/>
            <a:ext cx="62646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Osim prošlosti</a:t>
            </a:r>
            <a:r>
              <a:rPr lang="hr-HR" sz="2400" dirty="0" smtClean="0">
                <a:solidFill>
                  <a:srgbClr val="003300"/>
                </a:solidFill>
              </a:rPr>
              <a:t>,</a:t>
            </a:r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što se još može izreći aoristom?</a:t>
            </a:r>
            <a:endParaRPr lang="hr-HR" sz="24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367136" y="4081636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Aoristom se može izreći svevremenska </a:t>
            </a:r>
          </a:p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(poslovični aorist) i buduća radnja (futurski aorist). </a:t>
            </a:r>
            <a:endParaRPr lang="hr-HR" sz="2800" dirty="0">
              <a:ln>
                <a:solidFill>
                  <a:srgbClr val="00CC00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1600" y="985292"/>
            <a:ext cx="78488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Koja se glasovna promjena javlja u 2</a:t>
            </a:r>
            <a:r>
              <a:rPr lang="hr-HR" sz="2400" dirty="0" smtClean="0">
                <a:solidFill>
                  <a:srgbClr val="003300"/>
                </a:solidFill>
              </a:rPr>
              <a:t>.</a:t>
            </a:r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i 3</a:t>
            </a:r>
            <a:r>
              <a:rPr lang="hr-HR" sz="2400" dirty="0" smtClean="0">
                <a:solidFill>
                  <a:srgbClr val="003300"/>
                </a:solidFill>
              </a:rPr>
              <a:t>.</a:t>
            </a:r>
            <a:r>
              <a:rPr lang="hr-HR" sz="2400" b="1" dirty="0" smtClean="0">
                <a:solidFill>
                  <a:srgbClr val="003300"/>
                </a:solidFill>
              </a:rPr>
              <a:t> </a:t>
            </a:r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os</a:t>
            </a:r>
            <a:r>
              <a:rPr lang="hr-HR" sz="2400" dirty="0" smtClean="0">
                <a:solidFill>
                  <a:srgbClr val="003300"/>
                </a:solidFill>
              </a:rPr>
              <a:t>.</a:t>
            </a:r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jd</a:t>
            </a:r>
            <a:r>
              <a:rPr lang="hr-HR" sz="2400" dirty="0" smtClean="0">
                <a:solidFill>
                  <a:srgbClr val="003300"/>
                </a:solidFill>
              </a:rPr>
              <a:t>.</a:t>
            </a:r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u aoristu?</a:t>
            </a:r>
            <a:endParaRPr lang="hr-HR" sz="24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31640" y="1633364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U aoristu druge i treće osobe jednine javlja se palatalizacija. </a:t>
            </a:r>
            <a:endParaRPr lang="hr-HR" sz="2800" dirty="0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971600" y="2611859"/>
            <a:ext cx="78488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Po čemu razlikujemo aorist i prezent u 3</a:t>
            </a:r>
            <a:r>
              <a:rPr lang="hr-HR" sz="2400" dirty="0" smtClean="0">
                <a:solidFill>
                  <a:srgbClr val="003300"/>
                </a:solidFill>
              </a:rPr>
              <a:t>.</a:t>
            </a:r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os</a:t>
            </a:r>
            <a:r>
              <a:rPr lang="hr-HR" sz="2400" dirty="0" smtClean="0">
                <a:solidFill>
                  <a:srgbClr val="003300"/>
                </a:solidFill>
              </a:rPr>
              <a:t>.</a:t>
            </a:r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jd</a:t>
            </a:r>
            <a:r>
              <a:rPr lang="hr-HR" sz="2400" dirty="0" smtClean="0">
                <a:solidFill>
                  <a:srgbClr val="003300"/>
                </a:solidFill>
              </a:rPr>
              <a:t>.</a:t>
            </a:r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nekih glagola kada imaju isti oblik?</a:t>
            </a:r>
            <a:endParaRPr lang="hr-HR" sz="24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331640" y="370243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Razlikujemo ih po okolnim glagolima iz teksta</a:t>
            </a:r>
          </a:p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i po izgovoru. </a:t>
            </a:r>
            <a:endParaRPr lang="hr-HR" sz="2800" dirty="0">
              <a:ln>
                <a:solidFill>
                  <a:srgbClr val="00CC00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 descr="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849388"/>
            <a:ext cx="937354" cy="1800200"/>
          </a:xfrm>
          <a:prstGeom prst="rect">
            <a:avLst/>
          </a:prstGeom>
        </p:spPr>
      </p:pic>
      <p:pic>
        <p:nvPicPr>
          <p:cNvPr id="20" name="Slika 19" descr="svršen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857500"/>
            <a:ext cx="2213773" cy="13726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7"/>
          <p:cNvSpPr txBox="1"/>
          <p:nvPr/>
        </p:nvSpPr>
        <p:spPr>
          <a:xfrm>
            <a:off x="-1016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Kako glase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infinitivi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istaknutih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 glagola?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395536" y="1932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Aoristom izričemo prošle svršene radnje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769268"/>
            <a:ext cx="6444208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769268"/>
            <a:ext cx="79928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istaknute glagole u sljedećim stihovima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403648" y="134533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Rekoh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joj: - Grlice! /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Izustih</a:t>
            </a:r>
            <a:r>
              <a:rPr lang="hr-HR" sz="2800" dirty="0" smtClean="0"/>
              <a:t>: - Ne gledaj me!</a:t>
            </a:r>
            <a:endParaRPr lang="hr-HR" sz="2800" dirty="0"/>
          </a:p>
        </p:txBody>
      </p:sp>
      <p:sp>
        <p:nvSpPr>
          <p:cNvPr id="6" name="TextBox 7"/>
          <p:cNvSpPr txBox="1"/>
          <p:nvPr/>
        </p:nvSpPr>
        <p:spPr>
          <a:xfrm>
            <a:off x="-1016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Koje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vrijeme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izriču </a:t>
            </a:r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istaknuti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 glagoli?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Slika 7" descr="Untitled-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768488" y="2348643"/>
            <a:ext cx="422447" cy="144016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0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Kakvi su </a:t>
            </a:r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glagoli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 po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vidu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3" name="Slika 12" descr="zaključak 01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55208"/>
            <a:ext cx="8136904" cy="1659792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971600" y="4280817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Aorist je prošlo svršeno vrijeme</a:t>
            </a:r>
            <a:r>
              <a:rPr lang="hr-HR" sz="2800" dirty="0" smtClean="0">
                <a:solidFill>
                  <a:srgbClr val="003300"/>
                </a:solidFill>
              </a:rPr>
              <a:t>. </a:t>
            </a:r>
          </a:p>
          <a:p>
            <a:pPr algn="ctr"/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Tvori od glagola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svršenoga vida i izriče prošlo vrijeme</a:t>
            </a:r>
            <a:r>
              <a:rPr lang="hr-HR" sz="2800" dirty="0" smtClean="0">
                <a:solidFill>
                  <a:srgbClr val="003300"/>
                </a:solidFill>
              </a:rPr>
              <a:t>.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24" name="TekstniOkvir 23"/>
          <p:cNvSpPr txBox="1"/>
          <p:nvPr/>
        </p:nvSpPr>
        <p:spPr>
          <a:xfrm>
            <a:off x="1619672" y="255030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reći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5" name="Slika 24" descr="Untitled-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792824" y="2348644"/>
            <a:ext cx="422447" cy="144016"/>
          </a:xfrm>
          <a:prstGeom prst="rect">
            <a:avLst/>
          </a:prstGeom>
        </p:spPr>
      </p:pic>
      <p:sp>
        <p:nvSpPr>
          <p:cNvPr id="26" name="TekstniOkvir 25"/>
          <p:cNvSpPr txBox="1"/>
          <p:nvPr/>
        </p:nvSpPr>
        <p:spPr>
          <a:xfrm>
            <a:off x="4427984" y="255030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izustiti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1" name="Slika 20" descr="prošlo vrijem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1921396"/>
            <a:ext cx="1453714" cy="182857"/>
          </a:xfrm>
          <a:prstGeom prst="rect">
            <a:avLst/>
          </a:prstGeom>
        </p:spPr>
      </p:pic>
      <p:pic>
        <p:nvPicPr>
          <p:cNvPr id="22" name="Slika 21" descr="prošlo vrijem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70414" y="1921396"/>
            <a:ext cx="1453714" cy="182857"/>
          </a:xfrm>
          <a:prstGeom prst="rect">
            <a:avLst/>
          </a:prstGeom>
        </p:spPr>
      </p:pic>
      <p:pic>
        <p:nvPicPr>
          <p:cNvPr id="29" name="Slika 28" descr="2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2857500"/>
            <a:ext cx="2257896" cy="1400015"/>
          </a:xfrm>
          <a:prstGeom prst="rect">
            <a:avLst/>
          </a:prstGeom>
        </p:spPr>
      </p:pic>
      <p:pic>
        <p:nvPicPr>
          <p:cNvPr id="28" name="Slika 27" descr="strelic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4297090" y="3001516"/>
            <a:ext cx="626566" cy="504056"/>
          </a:xfrm>
          <a:prstGeom prst="rect">
            <a:avLst/>
          </a:prstGeom>
        </p:spPr>
      </p:pic>
      <p:pic>
        <p:nvPicPr>
          <p:cNvPr id="27" name="Slika 26" descr="strelic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7" y="3001516"/>
            <a:ext cx="697340" cy="5040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" grpId="0" animBg="1"/>
      <p:bldP spid="4" grpId="0"/>
      <p:bldP spid="6" grpId="0"/>
      <p:bldP spid="6" grpId="1"/>
      <p:bldP spid="10" grpId="0"/>
      <p:bldP spid="10" grpId="1"/>
      <p:bldP spid="14" grpId="0"/>
      <p:bldP spid="14" grpId="1"/>
      <p:bldP spid="24" grpId="0"/>
      <p:bldP spid="24" grpId="1"/>
      <p:bldP spid="26" grpId="0"/>
      <p:bldP spid="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Aorist je jednostavno glagolsko vrijeme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5" name="Zaobljeni pravokutnik 4"/>
          <p:cNvSpPr/>
          <p:nvPr/>
        </p:nvSpPr>
        <p:spPr>
          <a:xfrm>
            <a:off x="0" y="841276"/>
            <a:ext cx="6228184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35496" y="841276"/>
            <a:ext cx="79928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aorist i perfekt u sljedećim stihovima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403648" y="156135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Rekoh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joj: - Grlice! / Ona 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se rasplakala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pic>
        <p:nvPicPr>
          <p:cNvPr id="11" name="Slika 10" descr="Untitled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68488" y="2286236"/>
            <a:ext cx="422447" cy="144016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0" y="4988123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Je li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aorist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Comic Sans MS" pitchFamily="66" charset="0"/>
              </a:rPr>
              <a:t>jednostavno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ili 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Comic Sans MS" pitchFamily="66" charset="0"/>
              </a:rPr>
              <a:t>složeno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glagolsko vrijeme?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7" name="Slika 16" descr="1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137420"/>
            <a:ext cx="864096" cy="1659507"/>
          </a:xfrm>
          <a:prstGeom prst="rect">
            <a:avLst/>
          </a:prstGeom>
        </p:spPr>
      </p:pic>
      <p:pic>
        <p:nvPicPr>
          <p:cNvPr id="14" name="Slika 13" descr="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209428"/>
            <a:ext cx="1314312" cy="1596442"/>
          </a:xfrm>
          <a:prstGeom prst="rect">
            <a:avLst/>
          </a:prstGeom>
        </p:spPr>
      </p:pic>
      <p:pic>
        <p:nvPicPr>
          <p:cNvPr id="15" name="Slika 14" descr="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3289548"/>
            <a:ext cx="2695725" cy="20162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Slika 15" descr="djevojčic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4153644"/>
            <a:ext cx="1189023" cy="1561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Slika 17" descr="1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2713484"/>
            <a:ext cx="1092571" cy="251429"/>
          </a:xfrm>
          <a:prstGeom prst="rect">
            <a:avLst/>
          </a:prstGeom>
        </p:spPr>
      </p:pic>
      <p:pic>
        <p:nvPicPr>
          <p:cNvPr id="19" name="Slika 18" descr="strela 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640000">
            <a:off x="5965285" y="2299308"/>
            <a:ext cx="468630" cy="163830"/>
          </a:xfrm>
          <a:prstGeom prst="rect">
            <a:avLst/>
          </a:prstGeom>
        </p:spPr>
      </p:pic>
      <p:pic>
        <p:nvPicPr>
          <p:cNvPr id="20" name="Slika 19" descr="3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2684168"/>
            <a:ext cx="1070035" cy="3173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lika 29" descr="9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7123" y="1379077"/>
            <a:ext cx="4439053" cy="41427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kstniOkvir 1"/>
          <p:cNvSpPr txBox="1"/>
          <p:nvPr/>
        </p:nvSpPr>
        <p:spPr>
          <a:xfrm>
            <a:off x="395536" y="1932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Tvorba aorista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769268"/>
            <a:ext cx="6444208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0" y="769268"/>
            <a:ext cx="727280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sprezanje glagola </a:t>
            </a:r>
            <a:r>
              <a:rPr lang="hr-HR" sz="24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izustiti</a:t>
            </a:r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i </a:t>
            </a:r>
            <a:r>
              <a:rPr lang="hr-HR" sz="24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reći</a:t>
            </a:r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u aoristu</a:t>
            </a:r>
            <a:r>
              <a:rPr lang="hr-H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7" name="Slika 16" descr="ništični 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05" y="3312001"/>
            <a:ext cx="149803" cy="144150"/>
          </a:xfrm>
          <a:prstGeom prst="rect">
            <a:avLst/>
          </a:prstGeom>
        </p:spPr>
      </p:pic>
      <p:sp>
        <p:nvSpPr>
          <p:cNvPr id="32" name="Pravokutnik 31"/>
          <p:cNvSpPr/>
          <p:nvPr/>
        </p:nvSpPr>
        <p:spPr>
          <a:xfrm>
            <a:off x="3059832" y="2065412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/>
          <p:cNvSpPr/>
          <p:nvPr/>
        </p:nvSpPr>
        <p:spPr>
          <a:xfrm>
            <a:off x="2987824" y="3145532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/>
          <p:cNvSpPr/>
          <p:nvPr/>
        </p:nvSpPr>
        <p:spPr>
          <a:xfrm>
            <a:off x="3059832" y="3721596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Pravokutnik 37"/>
          <p:cNvSpPr/>
          <p:nvPr/>
        </p:nvSpPr>
        <p:spPr>
          <a:xfrm>
            <a:off x="3059832" y="4225652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Pravokutnik 39"/>
          <p:cNvSpPr/>
          <p:nvPr/>
        </p:nvSpPr>
        <p:spPr>
          <a:xfrm>
            <a:off x="3059832" y="4873724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Pravokutnik 40"/>
          <p:cNvSpPr/>
          <p:nvPr/>
        </p:nvSpPr>
        <p:spPr>
          <a:xfrm>
            <a:off x="4355976" y="2065412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Pravokutnik 41"/>
          <p:cNvSpPr/>
          <p:nvPr/>
        </p:nvSpPr>
        <p:spPr>
          <a:xfrm>
            <a:off x="4355976" y="2569468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Pravokutnik 42"/>
          <p:cNvSpPr/>
          <p:nvPr/>
        </p:nvSpPr>
        <p:spPr>
          <a:xfrm>
            <a:off x="4355976" y="3145532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Pravokutnik 43"/>
          <p:cNvSpPr/>
          <p:nvPr/>
        </p:nvSpPr>
        <p:spPr>
          <a:xfrm>
            <a:off x="4355976" y="3721596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Pravokutnik 44"/>
          <p:cNvSpPr/>
          <p:nvPr/>
        </p:nvSpPr>
        <p:spPr>
          <a:xfrm>
            <a:off x="4355976" y="4225652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Pravokutnik 45"/>
          <p:cNvSpPr/>
          <p:nvPr/>
        </p:nvSpPr>
        <p:spPr>
          <a:xfrm>
            <a:off x="4355976" y="4873724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7" name="Slika 46" descr="ništični 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00" y="2736000"/>
            <a:ext cx="149803" cy="144150"/>
          </a:xfrm>
          <a:prstGeom prst="rect">
            <a:avLst/>
          </a:prstGeom>
        </p:spPr>
      </p:pic>
      <p:sp>
        <p:nvSpPr>
          <p:cNvPr id="33" name="Pravokutnik 32"/>
          <p:cNvSpPr/>
          <p:nvPr/>
        </p:nvSpPr>
        <p:spPr>
          <a:xfrm>
            <a:off x="3059832" y="2569468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6" name="Slika 35" descr="krugov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7071" y="1868551"/>
            <a:ext cx="1296144" cy="64807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987824" y="192139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chemeClr val="tx1"/>
                  </a:solidFill>
                </a:ln>
              </a:rPr>
              <a:t>izusti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</a:t>
            </a:r>
            <a:endParaRPr lang="hr-HR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707904" y="2012568"/>
            <a:ext cx="144016" cy="360000"/>
          </a:xfrm>
          <a:prstGeom prst="hexagon">
            <a:avLst>
              <a:gd name="adj" fmla="val 0"/>
              <a:gd name="vf" fmla="val 115470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987824" y="192139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chemeClr val="tx1"/>
                  </a:solidFill>
                </a:ln>
              </a:rPr>
              <a:t>izust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1" name="Slika 30" descr="upit 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785492"/>
            <a:ext cx="3858207" cy="27173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Slika 36" descr="krugov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921396"/>
            <a:ext cx="1512168" cy="648072"/>
          </a:xfrm>
          <a:prstGeom prst="rect">
            <a:avLst/>
          </a:prstGeom>
        </p:spPr>
      </p:pic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4932039" y="2084575"/>
            <a:ext cx="188661" cy="370800"/>
          </a:xfrm>
          <a:prstGeom prst="hexagon">
            <a:avLst>
              <a:gd name="adj" fmla="val 0"/>
              <a:gd name="vf" fmla="val 115470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4571999" y="199340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chemeClr val="tx1"/>
                  </a:solidFill>
                </a:ln>
              </a:rPr>
              <a:t>rek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oh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TekstniOkvir 38"/>
          <p:cNvSpPr txBox="1"/>
          <p:nvPr/>
        </p:nvSpPr>
        <p:spPr>
          <a:xfrm>
            <a:off x="4571999" y="1993403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chemeClr val="tx1"/>
                  </a:solidFill>
                </a:ln>
              </a:rPr>
              <a:t>re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oh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9" name="Slika 28" descr="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785492"/>
            <a:ext cx="3727242" cy="27520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00"/>
                            </p:stCondLst>
                            <p:childTnLst>
                              <p:par>
                                <p:cTn id="18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500"/>
                            </p:stCondLst>
                            <p:childTnLst>
                              <p:par>
                                <p:cTn id="2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32" grpId="0" animBg="1"/>
      <p:bldP spid="32" grpId="1" animBg="1"/>
      <p:bldP spid="32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8" grpId="0" animBg="1"/>
      <p:bldP spid="38" grpId="1" animBg="1"/>
      <p:bldP spid="38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33" grpId="0" animBg="1"/>
      <p:bldP spid="33" grpId="1" animBg="1"/>
      <p:bldP spid="33" grpId="2" animBg="1"/>
      <p:bldP spid="6" grpId="0"/>
      <p:bldP spid="12" grpId="0" animBg="1"/>
      <p:bldP spid="12" grpId="1" animBg="1"/>
      <p:bldP spid="13" grpId="0"/>
      <p:bldP spid="27" grpId="0" animBg="1"/>
      <p:bldP spid="27" grpId="1" animBg="1"/>
      <p:bldP spid="2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ka 25" descr="9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3" y="1374790"/>
            <a:ext cx="5256584" cy="41574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kstniOkvir 1"/>
          <p:cNvSpPr txBox="1"/>
          <p:nvPr/>
        </p:nvSpPr>
        <p:spPr>
          <a:xfrm>
            <a:off x="395536" y="1932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Aorist pomoćnih glagola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21" name="Zaobljeni pravokutnik 20"/>
          <p:cNvSpPr/>
          <p:nvPr/>
        </p:nvSpPr>
        <p:spPr>
          <a:xfrm>
            <a:off x="0" y="769268"/>
            <a:ext cx="6300192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0" y="769268"/>
            <a:ext cx="727280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sprezanje pomoćnih glagola u aoristu</a:t>
            </a:r>
            <a:r>
              <a:rPr lang="hr-H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4" name="Slika 23" descr="dječa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348" y="3865612"/>
            <a:ext cx="1179361" cy="1849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Pravokutnik 26"/>
          <p:cNvSpPr/>
          <p:nvPr/>
        </p:nvSpPr>
        <p:spPr>
          <a:xfrm>
            <a:off x="2987824" y="1993404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Pravokutnik 27"/>
          <p:cNvSpPr/>
          <p:nvPr/>
        </p:nvSpPr>
        <p:spPr>
          <a:xfrm>
            <a:off x="2987824" y="2497460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/>
          <p:cNvSpPr/>
          <p:nvPr/>
        </p:nvSpPr>
        <p:spPr>
          <a:xfrm>
            <a:off x="2987824" y="3073524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/>
          <p:cNvSpPr/>
          <p:nvPr/>
        </p:nvSpPr>
        <p:spPr>
          <a:xfrm>
            <a:off x="2987824" y="3649588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/>
          <p:cNvSpPr/>
          <p:nvPr/>
        </p:nvSpPr>
        <p:spPr>
          <a:xfrm>
            <a:off x="2987824" y="4225652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/>
          <p:cNvSpPr/>
          <p:nvPr/>
        </p:nvSpPr>
        <p:spPr>
          <a:xfrm>
            <a:off x="2987824" y="4873724"/>
            <a:ext cx="2016224" cy="6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/>
          <p:cNvSpPr/>
          <p:nvPr/>
        </p:nvSpPr>
        <p:spPr>
          <a:xfrm>
            <a:off x="5292080" y="1993404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/>
          <p:cNvSpPr/>
          <p:nvPr/>
        </p:nvSpPr>
        <p:spPr>
          <a:xfrm>
            <a:off x="5292080" y="2569468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/>
          <p:cNvSpPr/>
          <p:nvPr/>
        </p:nvSpPr>
        <p:spPr>
          <a:xfrm>
            <a:off x="5292080" y="3145532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Pravokutnik 35"/>
          <p:cNvSpPr/>
          <p:nvPr/>
        </p:nvSpPr>
        <p:spPr>
          <a:xfrm>
            <a:off x="5292080" y="3649588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Pravokutnik 36"/>
          <p:cNvSpPr/>
          <p:nvPr/>
        </p:nvSpPr>
        <p:spPr>
          <a:xfrm>
            <a:off x="5292080" y="4225652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Pravokutnik 37"/>
          <p:cNvSpPr/>
          <p:nvPr/>
        </p:nvSpPr>
        <p:spPr>
          <a:xfrm>
            <a:off x="5292080" y="4873724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5" name="Slika 24" descr="djevojčic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793604"/>
            <a:ext cx="1440160" cy="1777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DOBRO JE ZNATI</a:t>
            </a:r>
            <a:r>
              <a:rPr lang="hr-HR" sz="2800" dirty="0" smtClean="0">
                <a:solidFill>
                  <a:srgbClr val="003300"/>
                </a:solidFill>
              </a:rPr>
              <a:t> –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svevremena i buduća radnja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83667"/>
            <a:ext cx="5436096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83667"/>
            <a:ext cx="568863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aoriste u sljedećim rečenicama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39552" y="1705372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Nesta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blaga, </a:t>
            </a:r>
            <a:r>
              <a:rPr lang="hr-HR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nesta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prijatelja. 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788024" y="1705372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Ne priđem li joj odmah,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izgubih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je. </a:t>
            </a:r>
            <a:endParaRPr lang="hr-HR" sz="2800" dirty="0"/>
          </a:p>
        </p:txBody>
      </p:sp>
      <p:sp>
        <p:nvSpPr>
          <p:cNvPr id="7" name="TextBox 1"/>
          <p:cNvSpPr txBox="1"/>
          <p:nvPr/>
        </p:nvSpPr>
        <p:spPr>
          <a:xfrm>
            <a:off x="899592" y="50897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Što </a:t>
            </a:r>
            <a:r>
              <a:rPr lang="hr-HR" sz="2400" b="1" dirty="0" smtClean="0">
                <a:latin typeface="Comic Sans MS" pitchFamily="66" charset="0"/>
              </a:rPr>
              <a:t>izriču</a:t>
            </a:r>
            <a:r>
              <a:rPr lang="hr-HR" sz="2400" dirty="0" smtClean="0">
                <a:latin typeface="Comic Sans MS" pitchFamily="66" charset="0"/>
              </a:rPr>
              <a:t> istaknuti glagoli u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aoristu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8" name="Slika 17" descr="strelica b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125761" flipV="1">
            <a:off x="2210273" y="2337557"/>
            <a:ext cx="619935" cy="481757"/>
          </a:xfrm>
          <a:prstGeom prst="rect">
            <a:avLst/>
          </a:prstGeom>
        </p:spPr>
      </p:pic>
      <p:pic>
        <p:nvPicPr>
          <p:cNvPr id="19" name="Slika 18" descr="strelica b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953481" flipV="1">
            <a:off x="6495962" y="2339661"/>
            <a:ext cx="653121" cy="507547"/>
          </a:xfrm>
          <a:prstGeom prst="rect">
            <a:avLst/>
          </a:prstGeom>
        </p:spPr>
      </p:pic>
      <p:pic>
        <p:nvPicPr>
          <p:cNvPr id="20" name="Slika 19" descr="zaključak 01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55208"/>
            <a:ext cx="8136904" cy="1659792"/>
          </a:xfrm>
          <a:prstGeom prst="rect">
            <a:avLst/>
          </a:prstGeom>
        </p:spPr>
      </p:pic>
      <p:sp>
        <p:nvSpPr>
          <p:cNvPr id="21" name="TekstniOkvir 20"/>
          <p:cNvSpPr txBox="1"/>
          <p:nvPr/>
        </p:nvSpPr>
        <p:spPr>
          <a:xfrm>
            <a:off x="1187624" y="4280817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Osim prošlosti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aoristom se može izreći svevremenost </a:t>
            </a:r>
            <a:r>
              <a:rPr lang="hr-HR" sz="2800" dirty="0" smtClean="0">
                <a:solidFill>
                  <a:srgbClr val="003300"/>
                </a:solidFill>
              </a:rPr>
              <a:t>(poslovični/gnomski aorist)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</a:p>
          <a:p>
            <a:pPr algn="ctr"/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i</a:t>
            </a:r>
            <a:r>
              <a:rPr lang="hr-HR" sz="2800" b="1" i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buduća radnja </a:t>
            </a:r>
            <a:r>
              <a:rPr lang="hr-HR" sz="2800" dirty="0" smtClean="0">
                <a:solidFill>
                  <a:srgbClr val="003300"/>
                </a:solidFill>
              </a:rPr>
              <a:t>(futurski aorist).  </a:t>
            </a:r>
            <a:endParaRPr lang="hr-HR" sz="2800" dirty="0">
              <a:solidFill>
                <a:srgbClr val="003300"/>
              </a:solidFill>
            </a:endParaRPr>
          </a:p>
        </p:txBody>
      </p:sp>
      <p:pic>
        <p:nvPicPr>
          <p:cNvPr id="22" name="Slika 21" descr="sv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44" y="3152002"/>
            <a:ext cx="2057143" cy="488228"/>
          </a:xfrm>
          <a:prstGeom prst="rect">
            <a:avLst/>
          </a:prstGeom>
          <a:noFill/>
        </p:spPr>
      </p:pic>
      <p:pic>
        <p:nvPicPr>
          <p:cNvPr id="23" name="Slika 22" descr="bud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8009" y="3102413"/>
            <a:ext cx="1898057" cy="592457"/>
          </a:xfrm>
          <a:prstGeom prst="rect">
            <a:avLst/>
          </a:prstGeom>
          <a:noFill/>
        </p:spPr>
      </p:pic>
      <p:sp>
        <p:nvSpPr>
          <p:cNvPr id="15" name="Zaobljeni pravokutnik 14"/>
          <p:cNvSpPr/>
          <p:nvPr/>
        </p:nvSpPr>
        <p:spPr>
          <a:xfrm>
            <a:off x="5652120" y="3001516"/>
            <a:ext cx="2592288" cy="792088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1043608" y="3001516"/>
            <a:ext cx="2592288" cy="792088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7" grpId="1"/>
      <p:bldP spid="21" grpId="0"/>
      <p:bldP spid="21" grpId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lika 54" descr="palatalizac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721596"/>
            <a:ext cx="2623222" cy="1284706"/>
          </a:xfrm>
          <a:prstGeom prst="rect">
            <a:avLst/>
          </a:prstGeom>
        </p:spPr>
      </p:pic>
      <p:sp>
        <p:nvSpPr>
          <p:cNvPr id="51" name="Zaobljeni pravokutnik 50"/>
          <p:cNvSpPr/>
          <p:nvPr/>
        </p:nvSpPr>
        <p:spPr>
          <a:xfrm>
            <a:off x="7740352" y="1705372"/>
            <a:ext cx="1224136" cy="216024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395536" y="19320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DOBRO JE ZNATI </a:t>
            </a:r>
            <a:r>
              <a:rPr lang="hr-HR" sz="2800" dirty="0" smtClean="0">
                <a:solidFill>
                  <a:srgbClr val="003300"/>
                </a:solidFill>
              </a:rPr>
              <a:t>–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glasovna  promjena u aoristu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0" y="841276"/>
            <a:ext cx="3707904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35496" y="841276"/>
            <a:ext cx="410445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glagole u aoristu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043608" y="494573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Kako glase </a:t>
            </a:r>
            <a:r>
              <a:rPr lang="hr-HR" sz="24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infinitivi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latin typeface="Comic Sans MS" pitchFamily="66" charset="0"/>
              </a:rPr>
              <a:t> </a:t>
            </a:r>
            <a:r>
              <a:rPr lang="hr-HR" sz="2400" dirty="0" smtClean="0">
                <a:latin typeface="Comic Sans MS" pitchFamily="66" charset="0"/>
              </a:rPr>
              <a:t>glagola u </a:t>
            </a:r>
            <a:r>
              <a:rPr lang="hr-HR" sz="2400" b="1" dirty="0" smtClean="0">
                <a:latin typeface="Comic Sans MS" pitchFamily="66" charset="0"/>
              </a:rPr>
              <a:t>aoristu</a:t>
            </a:r>
            <a:r>
              <a:rPr lang="hr-HR" sz="2400" dirty="0" smtClean="0">
                <a:latin typeface="Comic Sans MS" pitchFamily="66" charset="0"/>
              </a:rPr>
              <a:t>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2" name="Slika 11" descr="Untitled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8599">
            <a:off x="2118444" y="2113680"/>
            <a:ext cx="433784" cy="147881"/>
          </a:xfrm>
          <a:prstGeom prst="rect">
            <a:avLst/>
          </a:prstGeom>
        </p:spPr>
      </p:pic>
      <p:pic>
        <p:nvPicPr>
          <p:cNvPr id="13" name="Slika 12" descr="Untitled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8599">
            <a:off x="2135659" y="2689744"/>
            <a:ext cx="433784" cy="147881"/>
          </a:xfrm>
          <a:prstGeom prst="rect">
            <a:avLst/>
          </a:prstGeom>
        </p:spPr>
      </p:pic>
      <p:pic>
        <p:nvPicPr>
          <p:cNvPr id="14" name="Slika 13" descr="Untitled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8599">
            <a:off x="2127276" y="3337816"/>
            <a:ext cx="433784" cy="147881"/>
          </a:xfrm>
          <a:prstGeom prst="rect">
            <a:avLst/>
          </a:prstGeom>
        </p:spPr>
      </p:pic>
      <p:sp>
        <p:nvSpPr>
          <p:cNvPr id="15" name="TekstniOkvir 14"/>
          <p:cNvSpPr txBox="1"/>
          <p:nvPr/>
        </p:nvSpPr>
        <p:spPr>
          <a:xfrm>
            <a:off x="2555776" y="191268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re</a:t>
            </a:r>
            <a:r>
              <a:rPr lang="hr-HR" sz="2800" b="1" dirty="0" smtClean="0">
                <a:ln>
                  <a:solidFill>
                    <a:schemeClr val="tx1"/>
                  </a:solidFill>
                </a:ln>
              </a:rPr>
              <a:t>ći</a:t>
            </a:r>
            <a:endParaRPr lang="hr-HR" sz="28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2555776" y="246958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le</a:t>
            </a:r>
            <a:r>
              <a:rPr lang="hr-HR" sz="2800" b="1" dirty="0" smtClean="0">
                <a:ln>
                  <a:solidFill>
                    <a:schemeClr val="tx1"/>
                  </a:solidFill>
                </a:ln>
              </a:rPr>
              <a:t>ći</a:t>
            </a:r>
            <a:endParaRPr lang="hr-HR" sz="28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2555776" y="311765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podi</a:t>
            </a:r>
            <a:r>
              <a:rPr lang="hr-HR" sz="2800" b="1" dirty="0" smtClean="0">
                <a:ln>
                  <a:solidFill>
                    <a:schemeClr val="tx1"/>
                  </a:solidFill>
                </a:ln>
              </a:rPr>
              <a:t>ći</a:t>
            </a:r>
            <a:endParaRPr lang="hr-HR" sz="28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259632" y="494573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Kako glase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infinitivne osnove </a:t>
            </a:r>
            <a:r>
              <a:rPr lang="hr-HR" sz="2400" dirty="0" smtClean="0">
                <a:latin typeface="Comic Sans MS" pitchFamily="66" charset="0"/>
              </a:rPr>
              <a:t>glagola u aoristu?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9" name="Slika 18" descr="Untitled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8599">
            <a:off x="3918644" y="2113680"/>
            <a:ext cx="433784" cy="147881"/>
          </a:xfrm>
          <a:prstGeom prst="rect">
            <a:avLst/>
          </a:prstGeom>
        </p:spPr>
      </p:pic>
      <p:sp>
        <p:nvSpPr>
          <p:cNvPr id="20" name="TekstniOkvir 19"/>
          <p:cNvSpPr txBox="1"/>
          <p:nvPr/>
        </p:nvSpPr>
        <p:spPr>
          <a:xfrm>
            <a:off x="4355976" y="191268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rek</a:t>
            </a:r>
            <a:r>
              <a:rPr lang="hr-HR" sz="2800" b="1" dirty="0" smtClean="0">
                <a:ln>
                  <a:solidFill>
                    <a:schemeClr val="tx1"/>
                  </a:solidFill>
                </a:ln>
              </a:rPr>
              <a:t>-ti</a:t>
            </a:r>
            <a:endParaRPr lang="hr-HR" sz="28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1" name="Slika 20" descr="Untitled-7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912685"/>
            <a:ext cx="1080120" cy="504056"/>
          </a:xfrm>
          <a:prstGeom prst="rect">
            <a:avLst/>
          </a:prstGeom>
        </p:spPr>
      </p:pic>
      <p:pic>
        <p:nvPicPr>
          <p:cNvPr id="25" name="Slika 24" descr="Untitled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8599">
            <a:off x="3927476" y="2689744"/>
            <a:ext cx="433784" cy="147881"/>
          </a:xfrm>
          <a:prstGeom prst="rect">
            <a:avLst/>
          </a:prstGeom>
        </p:spPr>
      </p:pic>
      <p:sp>
        <p:nvSpPr>
          <p:cNvPr id="27" name="TekstniOkvir 26"/>
          <p:cNvSpPr txBox="1"/>
          <p:nvPr/>
        </p:nvSpPr>
        <p:spPr>
          <a:xfrm>
            <a:off x="4355976" y="248874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leg</a:t>
            </a:r>
            <a:r>
              <a:rPr lang="hr-HR" sz="2800" b="1" dirty="0" smtClean="0">
                <a:ln>
                  <a:solidFill>
                    <a:schemeClr val="tx1"/>
                  </a:solidFill>
                </a:ln>
              </a:rPr>
              <a:t>-ti</a:t>
            </a:r>
            <a:endParaRPr lang="hr-HR" sz="28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8" name="Slika 27" descr="Untitled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8599">
            <a:off x="3927476" y="3292001"/>
            <a:ext cx="433784" cy="147881"/>
          </a:xfrm>
          <a:prstGeom prst="rect">
            <a:avLst/>
          </a:prstGeom>
        </p:spPr>
      </p:pic>
      <p:sp>
        <p:nvSpPr>
          <p:cNvPr id="29" name="TekstniOkvir 28"/>
          <p:cNvSpPr txBox="1"/>
          <p:nvPr/>
        </p:nvSpPr>
        <p:spPr>
          <a:xfrm>
            <a:off x="4355976" y="311765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podig</a:t>
            </a:r>
            <a:r>
              <a:rPr lang="hr-HR" sz="2800" b="1" dirty="0" smtClean="0">
                <a:ln>
                  <a:solidFill>
                    <a:schemeClr val="tx1"/>
                  </a:solidFill>
                </a:ln>
              </a:rPr>
              <a:t>-ti</a:t>
            </a:r>
            <a:endParaRPr lang="hr-HR" sz="28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1187624" y="494573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Otkud </a:t>
            </a:r>
            <a:r>
              <a:rPr lang="hr-HR" sz="2400" b="1" dirty="0" smtClean="0">
                <a:latin typeface="Comic Sans MS" pitchFamily="66" charset="0"/>
              </a:rPr>
              <a:t>glas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b="1" i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č</a:t>
            </a:r>
            <a:r>
              <a:rPr lang="hr-HR" sz="2400" dirty="0" smtClean="0">
                <a:latin typeface="Comic Sans MS" pitchFamily="66" charset="0"/>
              </a:rPr>
              <a:t> u aoristu glagola </a:t>
            </a:r>
            <a:r>
              <a:rPr lang="hr-HR" sz="24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reče</a:t>
            </a:r>
            <a:r>
              <a:rPr lang="hr-HR" sz="2400" dirty="0" smtClean="0">
                <a:latin typeface="Comic Sans MS" pitchFamily="66" charset="0"/>
              </a:rPr>
              <a:t>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TekstniOkvir 31"/>
          <p:cNvSpPr txBox="1"/>
          <p:nvPr/>
        </p:nvSpPr>
        <p:spPr>
          <a:xfrm>
            <a:off x="5724128" y="184067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&gt;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33" name="TekstniOkvir 32"/>
          <p:cNvSpPr txBox="1"/>
          <p:nvPr/>
        </p:nvSpPr>
        <p:spPr>
          <a:xfrm>
            <a:off x="6012160" y="191268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re</a:t>
            </a:r>
            <a:r>
              <a:rPr lang="hr-HR" sz="2800" b="1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k</a:t>
            </a:r>
            <a:r>
              <a:rPr lang="hr-HR" sz="2800" b="1" dirty="0" smtClean="0">
                <a:ln>
                  <a:solidFill>
                    <a:schemeClr val="tx1"/>
                  </a:solidFill>
                </a:ln>
              </a:rPr>
              <a:t> + </a:t>
            </a:r>
            <a:r>
              <a:rPr lang="hr-HR" sz="28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e</a:t>
            </a:r>
            <a:endParaRPr lang="hr-HR" sz="2800" b="1" dirty="0">
              <a:ln>
                <a:solidFill>
                  <a:srgbClr val="00CC00"/>
                </a:solidFill>
              </a:ln>
              <a:solidFill>
                <a:srgbClr val="00CC00"/>
              </a:solidFill>
            </a:endParaRPr>
          </a:p>
        </p:txBody>
      </p:sp>
      <p:sp>
        <p:nvSpPr>
          <p:cNvPr id="34" name="TekstniOkvir 33"/>
          <p:cNvSpPr txBox="1"/>
          <p:nvPr/>
        </p:nvSpPr>
        <p:spPr>
          <a:xfrm>
            <a:off x="7164288" y="191268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" name="TekstniOkvir 34"/>
          <p:cNvSpPr txBox="1"/>
          <p:nvPr/>
        </p:nvSpPr>
        <p:spPr>
          <a:xfrm>
            <a:off x="7812360" y="191268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re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č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1187624" y="494573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Otkud </a:t>
            </a:r>
            <a:r>
              <a:rPr lang="hr-HR" sz="2400" b="1" dirty="0" smtClean="0">
                <a:latin typeface="Comic Sans MS" pitchFamily="66" charset="0"/>
              </a:rPr>
              <a:t>glas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b="1" i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ž</a:t>
            </a:r>
            <a:r>
              <a:rPr lang="hr-HR" sz="2400" dirty="0" smtClean="0">
                <a:latin typeface="Comic Sans MS" pitchFamily="66" charset="0"/>
              </a:rPr>
              <a:t> u aoristu glagola </a:t>
            </a:r>
            <a:r>
              <a:rPr lang="hr-HR" sz="24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leže</a:t>
            </a:r>
            <a:r>
              <a:rPr lang="hr-HR" sz="2400" dirty="0" smtClean="0">
                <a:latin typeface="Comic Sans MS" pitchFamily="66" charset="0"/>
              </a:rPr>
              <a:t>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8" name="TekstniOkvir 37"/>
          <p:cNvSpPr txBox="1"/>
          <p:nvPr/>
        </p:nvSpPr>
        <p:spPr>
          <a:xfrm>
            <a:off x="5724128" y="248003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&gt;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39" name="TekstniOkvir 38"/>
          <p:cNvSpPr txBox="1"/>
          <p:nvPr/>
        </p:nvSpPr>
        <p:spPr>
          <a:xfrm>
            <a:off x="6012160" y="248874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le</a:t>
            </a:r>
            <a:r>
              <a:rPr lang="hr-HR" sz="2800" b="1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g</a:t>
            </a:r>
            <a:r>
              <a:rPr lang="hr-HR" sz="2800" b="1" dirty="0" smtClean="0">
                <a:ln>
                  <a:solidFill>
                    <a:schemeClr val="tx1"/>
                  </a:solidFill>
                </a:ln>
              </a:rPr>
              <a:t> + </a:t>
            </a:r>
            <a:r>
              <a:rPr lang="hr-HR" sz="28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e</a:t>
            </a:r>
            <a:endParaRPr lang="hr-HR" sz="2800" b="1" dirty="0">
              <a:ln>
                <a:solidFill>
                  <a:srgbClr val="00CC00"/>
                </a:solidFill>
              </a:ln>
              <a:solidFill>
                <a:srgbClr val="00CC00"/>
              </a:solidFill>
            </a:endParaRPr>
          </a:p>
        </p:txBody>
      </p:sp>
      <p:sp>
        <p:nvSpPr>
          <p:cNvPr id="40" name="TekstniOkvir 39"/>
          <p:cNvSpPr txBox="1"/>
          <p:nvPr/>
        </p:nvSpPr>
        <p:spPr>
          <a:xfrm>
            <a:off x="7164288" y="248003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kstniOkvir 40"/>
          <p:cNvSpPr txBox="1"/>
          <p:nvPr/>
        </p:nvSpPr>
        <p:spPr>
          <a:xfrm>
            <a:off x="7812360" y="248874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le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ž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1187624" y="494573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Otkud </a:t>
            </a:r>
            <a:r>
              <a:rPr lang="hr-HR" sz="2400" b="1" dirty="0" smtClean="0">
                <a:latin typeface="Comic Sans MS" pitchFamily="66" charset="0"/>
              </a:rPr>
              <a:t>glas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b="1" i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ž</a:t>
            </a:r>
            <a:r>
              <a:rPr lang="hr-HR" sz="2400" dirty="0" smtClean="0">
                <a:latin typeface="Comic Sans MS" pitchFamily="66" charset="0"/>
              </a:rPr>
              <a:t> u aoristu glagola </a:t>
            </a:r>
            <a:r>
              <a:rPr lang="hr-HR" sz="24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podiže</a:t>
            </a:r>
            <a:r>
              <a:rPr lang="hr-HR" sz="2400" dirty="0" smtClean="0">
                <a:latin typeface="Comic Sans MS" pitchFamily="66" charset="0"/>
              </a:rPr>
              <a:t>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4" name="TekstniOkvir 43"/>
          <p:cNvSpPr txBox="1"/>
          <p:nvPr/>
        </p:nvSpPr>
        <p:spPr>
          <a:xfrm>
            <a:off x="5724128" y="306481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&gt;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45" name="TekstniOkvir 44"/>
          <p:cNvSpPr txBox="1"/>
          <p:nvPr/>
        </p:nvSpPr>
        <p:spPr>
          <a:xfrm>
            <a:off x="6012160" y="307352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podi</a:t>
            </a:r>
            <a:r>
              <a:rPr lang="hr-HR" sz="2800" b="1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g</a:t>
            </a:r>
            <a:r>
              <a:rPr lang="hr-HR" sz="2800" b="1" dirty="0" smtClean="0">
                <a:ln>
                  <a:solidFill>
                    <a:schemeClr val="tx1"/>
                  </a:solidFill>
                </a:ln>
              </a:rPr>
              <a:t> + </a:t>
            </a:r>
            <a:r>
              <a:rPr lang="hr-HR" sz="28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e</a:t>
            </a:r>
            <a:endParaRPr lang="hr-HR" sz="2800" b="1" dirty="0">
              <a:ln>
                <a:solidFill>
                  <a:srgbClr val="00CC00"/>
                </a:solidFill>
              </a:ln>
              <a:solidFill>
                <a:srgbClr val="00CC00"/>
              </a:solidFill>
            </a:endParaRPr>
          </a:p>
        </p:txBody>
      </p:sp>
      <p:sp>
        <p:nvSpPr>
          <p:cNvPr id="46" name="TekstniOkvir 45"/>
          <p:cNvSpPr txBox="1"/>
          <p:nvPr/>
        </p:nvSpPr>
        <p:spPr>
          <a:xfrm>
            <a:off x="7452320" y="306481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7" name="TekstniOkvir 46"/>
          <p:cNvSpPr txBox="1"/>
          <p:nvPr/>
        </p:nvSpPr>
        <p:spPr>
          <a:xfrm>
            <a:off x="7812360" y="307352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podi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ž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8" name="TekstniOkvir 47"/>
          <p:cNvSpPr txBox="1"/>
          <p:nvPr/>
        </p:nvSpPr>
        <p:spPr>
          <a:xfrm>
            <a:off x="323528" y="134533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glagoli u aoristu</a:t>
            </a:r>
            <a:endParaRPr lang="hr-HR" sz="1600" b="1" dirty="0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sp>
        <p:nvSpPr>
          <p:cNvPr id="49" name="TekstniOkvir 48"/>
          <p:cNvSpPr txBox="1"/>
          <p:nvPr/>
        </p:nvSpPr>
        <p:spPr>
          <a:xfrm>
            <a:off x="2195736" y="141734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infinitivi</a:t>
            </a:r>
            <a:endParaRPr lang="hr-HR" sz="1600" b="1" dirty="0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sp>
        <p:nvSpPr>
          <p:cNvPr id="50" name="TekstniOkvir 49"/>
          <p:cNvSpPr txBox="1"/>
          <p:nvPr/>
        </p:nvSpPr>
        <p:spPr>
          <a:xfrm>
            <a:off x="4139952" y="141734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err="1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inf</a:t>
            </a:r>
            <a:r>
              <a:rPr lang="hr-HR" sz="1600" b="1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. osnova</a:t>
            </a:r>
            <a:endParaRPr lang="hr-HR" sz="1600" b="1" dirty="0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pic>
        <p:nvPicPr>
          <p:cNvPr id="52" name="Slika 51" descr="strelic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740352" y="3721596"/>
            <a:ext cx="608472" cy="793030"/>
          </a:xfrm>
          <a:prstGeom prst="rect">
            <a:avLst/>
          </a:prstGeom>
        </p:spPr>
      </p:pic>
      <p:sp>
        <p:nvSpPr>
          <p:cNvPr id="57" name="Zaobljeni pravokutnik 56"/>
          <p:cNvSpPr/>
          <p:nvPr/>
        </p:nvSpPr>
        <p:spPr>
          <a:xfrm>
            <a:off x="467544" y="3937620"/>
            <a:ext cx="4536504" cy="165618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Pravokutnik 53"/>
          <p:cNvSpPr/>
          <p:nvPr/>
        </p:nvSpPr>
        <p:spPr>
          <a:xfrm>
            <a:off x="539552" y="4009628"/>
            <a:ext cx="44644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Glasovi 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k</a:t>
            </a:r>
            <a:r>
              <a:rPr lang="hr-HR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,</a:t>
            </a:r>
            <a:r>
              <a:rPr lang="hr-HR" b="1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 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g</a:t>
            </a:r>
            <a:r>
              <a:rPr lang="hr-HR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,</a:t>
            </a:r>
            <a:r>
              <a:rPr lang="hr-HR" sz="2800" b="1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 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h</a:t>
            </a:r>
            <a:r>
              <a:rPr lang="hr-HR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,</a:t>
            </a:r>
            <a:r>
              <a:rPr lang="hr-HR" b="1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 </a:t>
            </a:r>
            <a:r>
              <a:rPr lang="hr-HR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ispred </a:t>
            </a:r>
            <a:r>
              <a:rPr lang="hr-HR" sz="2800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samoglasnika </a:t>
            </a:r>
            <a:r>
              <a:rPr lang="hr-HR" sz="28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Segoe Print" pitchFamily="2" charset="0"/>
              </a:rPr>
              <a:t>e</a:t>
            </a:r>
            <a:r>
              <a:rPr lang="hr-HR" sz="2800" b="1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 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zamjenjuju</a:t>
            </a:r>
            <a:r>
              <a:rPr lang="hr-HR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 se glasovima 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č</a:t>
            </a:r>
            <a:r>
              <a:rPr lang="hr-HR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,</a:t>
            </a:r>
            <a:r>
              <a:rPr lang="hr-HR" b="1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 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ž</a:t>
            </a:r>
            <a:r>
              <a:rPr lang="hr-HR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,</a:t>
            </a:r>
            <a:r>
              <a:rPr lang="hr-HR" b="1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 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egoe Print" pitchFamily="2" charset="0"/>
              </a:rPr>
              <a:t>š</a:t>
            </a:r>
            <a:r>
              <a:rPr lang="hr-HR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.</a:t>
            </a:r>
            <a:r>
              <a:rPr lang="hr-HR" b="1" dirty="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  </a:t>
            </a:r>
            <a:endParaRPr lang="hr-HR" b="1" dirty="0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pic>
        <p:nvPicPr>
          <p:cNvPr id="56" name="Slika 55" descr="strelic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621540">
            <a:off x="4710299" y="3709176"/>
            <a:ext cx="712786" cy="928984"/>
          </a:xfrm>
          <a:prstGeom prst="rect">
            <a:avLst/>
          </a:prstGeom>
        </p:spPr>
      </p:pic>
      <p:pic>
        <p:nvPicPr>
          <p:cNvPr id="58" name="Slika 57" descr="zaklj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32474">
            <a:off x="5123500" y="1611343"/>
            <a:ext cx="3734661" cy="3661823"/>
          </a:xfrm>
          <a:prstGeom prst="rect">
            <a:avLst/>
          </a:prstGeom>
        </p:spPr>
      </p:pic>
      <p:pic>
        <p:nvPicPr>
          <p:cNvPr id="59" name="Slika 58" descr="krugov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849388"/>
            <a:ext cx="1512168" cy="720080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611560" y="191268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reče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TekstniOkvir 30"/>
          <p:cNvSpPr txBox="1"/>
          <p:nvPr/>
        </p:nvSpPr>
        <p:spPr>
          <a:xfrm>
            <a:off x="611560" y="191268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re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č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0" name="Slika 59" descr="krugov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425452"/>
            <a:ext cx="1512168" cy="72008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611560" y="248874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leže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7" name="TekstniOkvir 36"/>
          <p:cNvSpPr txBox="1"/>
          <p:nvPr/>
        </p:nvSpPr>
        <p:spPr>
          <a:xfrm>
            <a:off x="611560" y="248874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le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ž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1" name="Slika 60" descr="krugov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3001516"/>
            <a:ext cx="1512168" cy="72008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611560" y="3117657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podiže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3" name="TekstniOkvir 42"/>
          <p:cNvSpPr txBox="1"/>
          <p:nvPr/>
        </p:nvSpPr>
        <p:spPr>
          <a:xfrm>
            <a:off x="611560" y="3117657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podi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ž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  <a:endParaRPr lang="hr-HR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2" name="Slika 21" descr="strelic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59099">
            <a:off x="4838025" y="2455002"/>
            <a:ext cx="627741" cy="793030"/>
          </a:xfrm>
          <a:prstGeom prst="rect">
            <a:avLst/>
          </a:prstGeom>
        </p:spPr>
      </p:pic>
      <p:pic>
        <p:nvPicPr>
          <p:cNvPr id="62" name="Slika 61" descr="dječa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078491"/>
            <a:ext cx="1043608" cy="1636509"/>
          </a:xfrm>
          <a:prstGeom prst="rect">
            <a:avLst/>
          </a:prstGeom>
        </p:spPr>
      </p:pic>
      <p:pic>
        <p:nvPicPr>
          <p:cNvPr id="63" name="Slika 62" descr="djevojčic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64473" y="3937620"/>
            <a:ext cx="1239975" cy="16282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" grpId="0" animBg="1"/>
      <p:bldP spid="7" grpId="0"/>
      <p:bldP spid="11" grpId="0"/>
      <p:bldP spid="11" grpId="1"/>
      <p:bldP spid="15" grpId="0"/>
      <p:bldP spid="16" grpId="0"/>
      <p:bldP spid="17" grpId="0"/>
      <p:bldP spid="18" grpId="0"/>
      <p:bldP spid="18" grpId="1"/>
      <p:bldP spid="20" grpId="0"/>
      <p:bldP spid="27" grpId="0"/>
      <p:bldP spid="29" grpId="0"/>
      <p:bldP spid="30" grpId="0"/>
      <p:bldP spid="30" grpId="1"/>
      <p:bldP spid="32" grpId="0"/>
      <p:bldP spid="33" grpId="0"/>
      <p:bldP spid="34" grpId="0"/>
      <p:bldP spid="36" grpId="0"/>
      <p:bldP spid="36" grpId="1"/>
      <p:bldP spid="38" grpId="0"/>
      <p:bldP spid="39" grpId="0"/>
      <p:bldP spid="40" grpId="0"/>
      <p:bldP spid="41" grpId="0"/>
      <p:bldP spid="42" grpId="0"/>
      <p:bldP spid="42" grpId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7" grpId="0" animBg="1"/>
      <p:bldP spid="54" grpId="0"/>
      <p:bldP spid="54" grpId="1"/>
      <p:bldP spid="8" grpId="0"/>
      <p:bldP spid="9" grpId="0"/>
      <p:bldP spid="3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MALE JEZIČNE TAJNE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769268"/>
            <a:ext cx="6732240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769268"/>
            <a:ext cx="871296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istaknute glagole u sljedećim rečenicama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827584" y="2258768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Stjepan se okrenu i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izusti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prijekor. 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5364088" y="2258768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Stjepan se okrene i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izusti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prijekor. </a:t>
            </a:r>
            <a:endParaRPr lang="hr-HR" sz="2800" dirty="0"/>
          </a:p>
        </p:txBody>
      </p:sp>
      <p:sp>
        <p:nvSpPr>
          <p:cNvPr id="7" name="TextBox 1"/>
          <p:cNvSpPr txBox="1"/>
          <p:nvPr/>
        </p:nvSpPr>
        <p:spPr>
          <a:xfrm>
            <a:off x="179512" y="4916115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Imaju li </a:t>
            </a:r>
            <a:r>
              <a:rPr lang="hr-HR" sz="2400" b="1" dirty="0" smtClean="0">
                <a:latin typeface="Comic Sans MS" pitchFamily="66" charset="0"/>
              </a:rPr>
              <a:t>istaknuti glagoli </a:t>
            </a:r>
            <a:r>
              <a:rPr lang="hr-HR" sz="2400" dirty="0" smtClean="0">
                <a:latin typeface="Comic Sans MS" pitchFamily="66" charset="0"/>
              </a:rPr>
              <a:t>u objema rečenicama isti oblik?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79512" y="494573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U kojoj su </a:t>
            </a:r>
            <a:r>
              <a:rPr lang="hr-HR" sz="2400" b="1" dirty="0" smtClean="0">
                <a:solidFill>
                  <a:srgbClr val="00CC00"/>
                </a:solidFill>
                <a:latin typeface="Comic Sans MS" pitchFamily="66" charset="0"/>
              </a:rPr>
              <a:t>glagolskoj osobi</a:t>
            </a:r>
            <a:r>
              <a:rPr lang="hr-HR" sz="2400" dirty="0" smtClean="0"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11560" y="369892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  <a:latin typeface="Segoe Print" pitchFamily="2" charset="0"/>
              </a:rPr>
              <a:t>3. os. jd.</a:t>
            </a:r>
            <a:endParaRPr lang="hr-HR" sz="20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292080" y="369892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  <a:latin typeface="Segoe Print" pitchFamily="2" charset="0"/>
              </a:rPr>
              <a:t>3. os. jd.</a:t>
            </a:r>
            <a:endParaRPr lang="hr-HR" sz="20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23528" y="4729708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U kojemu je </a:t>
            </a:r>
            <a:r>
              <a:rPr lang="hr-HR" sz="2400" b="1" dirty="0" smtClean="0">
                <a:solidFill>
                  <a:srgbClr val="00CC00"/>
                </a:solidFill>
                <a:latin typeface="Comic Sans MS" pitchFamily="66" charset="0"/>
              </a:rPr>
              <a:t>vremenu</a:t>
            </a:r>
            <a:r>
              <a:rPr lang="hr-HR" sz="2400" dirty="0" smtClean="0">
                <a:latin typeface="Comic Sans MS" pitchFamily="66" charset="0"/>
              </a:rPr>
              <a:t> glagol u </a:t>
            </a:r>
            <a:r>
              <a:rPr lang="hr-HR" sz="2400" b="1" dirty="0" smtClean="0">
                <a:latin typeface="Comic Sans MS" pitchFamily="66" charset="0"/>
              </a:rPr>
              <a:t>prvoj</a:t>
            </a:r>
            <a:r>
              <a:rPr lang="hr-HR" sz="2400" dirty="0" smtClean="0">
                <a:latin typeface="Comic Sans MS" pitchFamily="66" charset="0"/>
              </a:rPr>
              <a:t>, </a:t>
            </a:r>
          </a:p>
          <a:p>
            <a:pPr algn="ctr"/>
            <a:r>
              <a:rPr lang="hr-HR" sz="2400" dirty="0" smtClean="0">
                <a:latin typeface="Comic Sans MS" pitchFamily="66" charset="0"/>
              </a:rPr>
              <a:t>a u kojemu u </a:t>
            </a:r>
            <a:r>
              <a:rPr lang="hr-HR" sz="2400" b="1" dirty="0" smtClean="0">
                <a:latin typeface="Comic Sans MS" pitchFamily="66" charset="0"/>
              </a:rPr>
              <a:t>drugoj</a:t>
            </a:r>
            <a:r>
              <a:rPr lang="hr-HR" sz="2400" dirty="0" smtClean="0">
                <a:latin typeface="Comic Sans MS" pitchFamily="66" charset="0"/>
              </a:rPr>
              <a:t> rečenici?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5" name="Slika 14" descr="Untitled-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258768"/>
            <a:ext cx="1584176" cy="504056"/>
          </a:xfrm>
          <a:prstGeom prst="rect">
            <a:avLst/>
          </a:prstGeom>
        </p:spPr>
      </p:pic>
      <p:pic>
        <p:nvPicPr>
          <p:cNvPr id="16" name="Slika 15" descr="Untitled-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258768"/>
            <a:ext cx="1584176" cy="504056"/>
          </a:xfrm>
          <a:prstGeom prst="rect">
            <a:avLst/>
          </a:prstGeom>
        </p:spPr>
      </p:pic>
      <p:pic>
        <p:nvPicPr>
          <p:cNvPr id="23" name="Slika 22" descr="zaključak 01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1" y="3959837"/>
            <a:ext cx="8604449" cy="1755163"/>
          </a:xfrm>
          <a:prstGeom prst="rect">
            <a:avLst/>
          </a:prstGeom>
        </p:spPr>
      </p:pic>
      <p:sp>
        <p:nvSpPr>
          <p:cNvPr id="24" name="TekstniOkvir 23"/>
          <p:cNvSpPr txBox="1"/>
          <p:nvPr/>
        </p:nvSpPr>
        <p:spPr>
          <a:xfrm>
            <a:off x="827584" y="4225652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Aorist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i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prezent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u 3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os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jd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nekih glagola imaju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isti oblik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Možeš ih razlikovati po okolnim glagolima u tekstu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28" name="Slika 27" descr="ao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006493"/>
            <a:ext cx="2202571" cy="1130927"/>
          </a:xfrm>
          <a:prstGeom prst="rect">
            <a:avLst/>
          </a:prstGeom>
        </p:spPr>
      </p:pic>
      <p:pic>
        <p:nvPicPr>
          <p:cNvPr id="29" name="Slika 28" descr="strelica 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1898728"/>
            <a:ext cx="347443" cy="475449"/>
          </a:xfrm>
          <a:prstGeom prst="rect">
            <a:avLst/>
          </a:prstGeom>
        </p:spPr>
      </p:pic>
      <p:pic>
        <p:nvPicPr>
          <p:cNvPr id="30" name="Slika 29" descr="prez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97564" y="1083865"/>
            <a:ext cx="2346436" cy="1125563"/>
          </a:xfrm>
          <a:prstGeom prst="rect">
            <a:avLst/>
          </a:prstGeom>
        </p:spPr>
      </p:pic>
      <p:pic>
        <p:nvPicPr>
          <p:cNvPr id="31" name="Slika 30" descr="strelica 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970736"/>
            <a:ext cx="347443" cy="475449"/>
          </a:xfrm>
          <a:prstGeom prst="rect">
            <a:avLst/>
          </a:prstGeom>
        </p:spPr>
      </p:pic>
      <p:pic>
        <p:nvPicPr>
          <p:cNvPr id="9" name="Slika 8" descr="Untitled-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551087">
            <a:off x="1054131" y="3340863"/>
            <a:ext cx="433784" cy="147881"/>
          </a:xfrm>
          <a:prstGeom prst="rect">
            <a:avLst/>
          </a:prstGeom>
        </p:spPr>
      </p:pic>
      <p:pic>
        <p:nvPicPr>
          <p:cNvPr id="11" name="Slika 10" descr="Untitled-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551087">
            <a:off x="5662643" y="3340863"/>
            <a:ext cx="433784" cy="147881"/>
          </a:xfrm>
          <a:prstGeom prst="rect">
            <a:avLst/>
          </a:prstGeom>
        </p:spPr>
      </p:pic>
      <p:pic>
        <p:nvPicPr>
          <p:cNvPr id="34" name="Slika 33" descr="bbb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43808" y="0"/>
            <a:ext cx="3280957" cy="2300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Slika 26" descr="3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3721596"/>
            <a:ext cx="1070035" cy="317348"/>
          </a:xfrm>
          <a:prstGeom prst="rect">
            <a:avLst/>
          </a:prstGeom>
        </p:spPr>
      </p:pic>
      <p:pic>
        <p:nvPicPr>
          <p:cNvPr id="35" name="Slika 34" descr="2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64088" y="3793604"/>
            <a:ext cx="1097143" cy="228571"/>
          </a:xfrm>
          <a:prstGeom prst="rect">
            <a:avLst/>
          </a:prstGeom>
        </p:spPr>
      </p:pic>
      <p:sp>
        <p:nvSpPr>
          <p:cNvPr id="36" name="Zaobljeni pravokutnik 35"/>
          <p:cNvSpPr/>
          <p:nvPr/>
        </p:nvSpPr>
        <p:spPr>
          <a:xfrm>
            <a:off x="539552" y="3649588"/>
            <a:ext cx="1440160" cy="432048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Zaobljeni pravokutnik 36"/>
          <p:cNvSpPr/>
          <p:nvPr/>
        </p:nvSpPr>
        <p:spPr>
          <a:xfrm>
            <a:off x="5220072" y="3721596"/>
            <a:ext cx="1440160" cy="432048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7" grpId="1"/>
      <p:bldP spid="8" grpId="0"/>
      <p:bldP spid="8" grpId="1"/>
      <p:bldP spid="10" grpId="0"/>
      <p:bldP spid="10" grpId="1"/>
      <p:bldP spid="12" grpId="0"/>
      <p:bldP spid="12" grpId="1"/>
      <p:bldP spid="13" grpId="0"/>
      <p:bldP spid="13" grpId="1"/>
      <p:bldP spid="24" grpId="0"/>
      <p:bldP spid="24" grpId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123728" y="1777380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Pazi na uporabu aorista </a:t>
            </a:r>
            <a:r>
              <a:rPr lang="hr-HR" sz="2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pom</a:t>
            </a:r>
            <a:r>
              <a:rPr lang="hr-HR" sz="2400" dirty="0" smtClean="0">
                <a:solidFill>
                  <a:srgbClr val="FF0000"/>
                </a:solidFill>
              </a:rPr>
              <a:t>.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hr-HR" sz="2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gl</a:t>
            </a:r>
            <a:r>
              <a:rPr lang="hr-HR" sz="2400" dirty="0" smtClean="0">
                <a:solidFill>
                  <a:srgbClr val="FF0000"/>
                </a:solidFill>
              </a:rPr>
              <a:t>.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biti </a:t>
            </a:r>
          </a:p>
          <a:p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 </a:t>
            </a:r>
            <a:r>
              <a:rPr lang="hr-HR" sz="2400" dirty="0" smtClean="0">
                <a:solidFill>
                  <a:srgbClr val="FF0000"/>
                </a:solidFill>
              </a:rPr>
              <a:t>1. os. jd.</a:t>
            </a:r>
            <a:r>
              <a:rPr lang="hr-HR" sz="2400" b="1" dirty="0" smtClean="0">
                <a:solidFill>
                  <a:srgbClr val="FF0000"/>
                </a:solidFill>
              </a:rPr>
              <a:t> 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</a:t>
            </a:r>
            <a:r>
              <a:rPr lang="hr-HR" sz="2400" dirty="0" smtClean="0">
                <a:solidFill>
                  <a:srgbClr val="FF0000"/>
                </a:solidFill>
              </a:rPr>
              <a:t> 1.</a:t>
            </a:r>
            <a:r>
              <a:rPr lang="hr-HR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</a:t>
            </a:r>
            <a:r>
              <a:rPr lang="hr-HR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2. os. </a:t>
            </a:r>
            <a:r>
              <a:rPr lang="hr-HR" sz="2400" dirty="0" err="1" smtClean="0">
                <a:solidFill>
                  <a:srgbClr val="FF0000"/>
                </a:solidFill>
              </a:rPr>
              <a:t>mn</a:t>
            </a:r>
            <a:r>
              <a:rPr lang="hr-HR" sz="2400" dirty="0" smtClean="0">
                <a:solidFill>
                  <a:srgbClr val="FF0000"/>
                </a:solidFill>
              </a:rPr>
              <a:t>.!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2123728" y="3241347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ysClr val="windowText" lastClr="000000"/>
                </a:solidFill>
              </a:rPr>
              <a:t>Ja</a:t>
            </a:r>
            <a:r>
              <a:rPr lang="hr-HR" sz="24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 bih </a:t>
            </a:r>
            <a:r>
              <a:rPr lang="hr-HR" sz="2400" dirty="0" smtClean="0">
                <a:solidFill>
                  <a:sysClr val="windowText" lastClr="000000"/>
                </a:solidFill>
              </a:rPr>
              <a:t>čokolade</a:t>
            </a:r>
            <a:r>
              <a:rPr lang="hr-HR" sz="2400" dirty="0" smtClean="0"/>
              <a:t>. </a:t>
            </a:r>
          </a:p>
          <a:p>
            <a:r>
              <a:rPr lang="hr-HR" sz="2400" dirty="0" smtClean="0">
                <a:solidFill>
                  <a:sysClr val="windowText" lastClr="000000"/>
                </a:solidFill>
              </a:rPr>
              <a:t>Mi</a:t>
            </a:r>
            <a:r>
              <a:rPr lang="hr-HR" sz="2400" b="1" dirty="0" smtClean="0">
                <a:solidFill>
                  <a:srgbClr val="00CC00"/>
                </a:solidFill>
              </a:rPr>
              <a:t> </a:t>
            </a:r>
            <a:r>
              <a:rPr lang="hr-HR" sz="24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bismo </a:t>
            </a:r>
            <a:r>
              <a:rPr lang="hr-HR" sz="2400" dirty="0" smtClean="0">
                <a:solidFill>
                  <a:sysClr val="windowText" lastClr="000000"/>
                </a:solidFill>
              </a:rPr>
              <a:t>čokolade</a:t>
            </a:r>
            <a:r>
              <a:rPr lang="hr-HR" sz="2400" dirty="0" smtClean="0"/>
              <a:t>. </a:t>
            </a:r>
          </a:p>
          <a:p>
            <a:r>
              <a:rPr lang="hr-HR" sz="2400" dirty="0" smtClean="0">
                <a:solidFill>
                  <a:sysClr val="windowText" lastClr="000000"/>
                </a:solidFill>
              </a:rPr>
              <a:t>Vi</a:t>
            </a:r>
            <a:r>
              <a:rPr lang="hr-HR" sz="2400" b="1" dirty="0" smtClean="0">
                <a:solidFill>
                  <a:srgbClr val="00CC00"/>
                </a:solidFill>
              </a:rPr>
              <a:t> </a:t>
            </a:r>
            <a:r>
              <a:rPr lang="hr-HR" sz="24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biste </a:t>
            </a:r>
            <a:r>
              <a:rPr lang="hr-HR" sz="2400" dirty="0" smtClean="0"/>
              <a:t>čokolade. 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5364088" y="321754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Ja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bi</a:t>
            </a:r>
            <a:r>
              <a:rPr lang="hr-HR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hr-HR" sz="2400" dirty="0" smtClean="0"/>
              <a:t>čokolade.</a:t>
            </a:r>
          </a:p>
          <a:p>
            <a:r>
              <a:rPr lang="hr-HR" sz="2400" dirty="0" smtClean="0">
                <a:solidFill>
                  <a:sysClr val="windowText" lastClr="000000"/>
                </a:solidFill>
              </a:rPr>
              <a:t>Mi 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bi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smtClean="0">
                <a:solidFill>
                  <a:sysClr val="windowText" lastClr="000000"/>
                </a:solidFill>
              </a:rPr>
              <a:t>čokolade. </a:t>
            </a:r>
          </a:p>
          <a:p>
            <a:r>
              <a:rPr lang="hr-HR" sz="2400" dirty="0" smtClean="0">
                <a:solidFill>
                  <a:sysClr val="windowText" lastClr="000000"/>
                </a:solidFill>
              </a:rPr>
              <a:t>Vi </a:t>
            </a: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bi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smtClean="0">
                <a:solidFill>
                  <a:sysClr val="windowText" lastClr="000000"/>
                </a:solidFill>
              </a:rPr>
              <a:t>čokolade. </a:t>
            </a:r>
            <a:endParaRPr lang="hr-HR" sz="2400" dirty="0">
              <a:solidFill>
                <a:sysClr val="windowText" lastClr="000000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195736" y="4369668"/>
            <a:ext cx="1584176" cy="707886"/>
          </a:xfrm>
          <a:prstGeom prst="rect">
            <a:avLst/>
          </a:prstGeom>
          <a:solidFill>
            <a:srgbClr val="00CC00"/>
          </a:solidFill>
          <a:ln w="19050">
            <a:solidFill>
              <a:srgbClr val="FFFF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kratica </a:t>
            </a:r>
          </a:p>
          <a:p>
            <a:r>
              <a:rPr lang="hr-HR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aor</a:t>
            </a:r>
            <a:r>
              <a:rPr lang="hr-HR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- aorist</a:t>
            </a:r>
            <a:endParaRPr lang="hr-HR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Slika 5" descr="OVAK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909633"/>
            <a:ext cx="1066667" cy="228572"/>
          </a:xfrm>
          <a:prstGeom prst="rect">
            <a:avLst/>
          </a:prstGeom>
        </p:spPr>
      </p:pic>
      <p:pic>
        <p:nvPicPr>
          <p:cNvPr id="7" name="Slika 6" descr="ovako 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917593"/>
            <a:ext cx="1409524" cy="203175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395536" y="-2282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Aorist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9" name="Slika 8" descr="hrvatska krijesnica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0"/>
            <a:ext cx="2619571" cy="10360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593</Words>
  <Application>Microsoft Office PowerPoint</Application>
  <PresentationFormat>On-screen Show (16:10)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Marin</dc:creator>
  <cp:lastModifiedBy>Aspire7730</cp:lastModifiedBy>
  <cp:revision>220</cp:revision>
  <dcterms:created xsi:type="dcterms:W3CDTF">2015-02-11T16:19:07Z</dcterms:created>
  <dcterms:modified xsi:type="dcterms:W3CDTF">2020-03-16T06:09:26Z</dcterms:modified>
</cp:coreProperties>
</file>