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88" r:id="rId5"/>
    <p:sldId id="286" r:id="rId6"/>
    <p:sldId id="287" r:id="rId7"/>
    <p:sldId id="263" r:id="rId8"/>
    <p:sldId id="257" r:id="rId9"/>
    <p:sldId id="258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80" r:id="rId27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99" y="4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C33E-DA49-4FFF-BC76-F9EE0203158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1E18-C7AF-4AB2-84CD-D13F1FDB6B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8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E18-C7AF-4AB2-84CD-D13F1FDB6B9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Maknuti </a:t>
            </a:r>
            <a:r>
              <a:rPr lang="hr-HR"/>
              <a:t>ovi s crvenim okvirom pokraj slog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E18-C7AF-4AB2-84CD-D13F1FDB6B93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5545-51D8-417B-BBD5-A0B2EBFF55BC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8CD6-4F00-4239-B0BE-ED42D541E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102D-AD66-4365-A028-69C0521DAE8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26F7-20CD-4A25-9641-5D17175B584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1.gif"/><Relationship Id="rId4" Type="http://schemas.openxmlformats.org/officeDocument/2006/relationships/image" Target="../media/image20.gif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E584E-9CB6-4084-A5F9-5CBEA06D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C22E8F-4EE3-4FDF-B3B3-1C28D5B5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	</a:t>
            </a:r>
            <a:r>
              <a:rPr lang="hr-HR" sz="7200" dirty="0">
                <a:solidFill>
                  <a:schemeClr val="accent2">
                    <a:lumMod val="75000"/>
                  </a:schemeClr>
                </a:solidFill>
              </a:rPr>
              <a:t>GLASOVI</a:t>
            </a:r>
          </a:p>
        </p:txBody>
      </p:sp>
    </p:spTree>
    <p:extLst>
      <p:ext uri="{BB962C8B-B14F-4D97-AF65-F5344CB8AC3E}">
        <p14:creationId xmlns:p14="http://schemas.microsoft.com/office/powerpoint/2010/main" val="2446391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Što zaključuješ?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Što je slog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Može li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slog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biti bez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samoglasnika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Ima li u svakome slogu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samoglasnik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? </a:t>
            </a:r>
          </a:p>
        </p:txBody>
      </p:sp>
      <p:pic>
        <p:nvPicPr>
          <p:cNvPr id="19" name="Picture 18" descr="OKVIR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9628"/>
            <a:ext cx="8856984" cy="153747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4923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Samoglasnici </a:t>
            </a:r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otvornici</a:t>
            </a:r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Slog</a:t>
            </a:r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5292"/>
            <a:ext cx="5076056" cy="46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Rastavi na slogove imenicu </a:t>
            </a:r>
            <a:r>
              <a:rPr lang="hr-HR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nadimak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39952" y="1759377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nadimak</a:t>
            </a:r>
            <a:endParaRPr kumimoji="0" lang="hr-HR" sz="3000" b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39952" y="1759377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hr-HR" sz="3000" b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75937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39952" y="1759377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d</a:t>
            </a: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hr-HR" sz="3000" b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60032" y="1759377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r-HR" sz="30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endParaRPr kumimoji="0" lang="hr-HR" sz="3000" b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175937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26414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2335" y="264364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hr-HR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dio riječi koji se može izgovoriti</a:t>
            </a:r>
          </a:p>
          <a:p>
            <a:r>
              <a:rPr lang="hr-HR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kao izgovorna cjelina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4081636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Nositelji su sloga samoglasnici. Nastaju slobodnim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prolaskom zračne struje kroz otvorene govorne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organe i mogu se sami izgovarati (</a:t>
            </a:r>
            <a:r>
              <a:rPr lang="hr-HR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otvornici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</p:txBody>
      </p:sp>
      <p:pic>
        <p:nvPicPr>
          <p:cNvPr id="20" name="Picture 19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05356">
            <a:off x="1773120" y="2438690"/>
            <a:ext cx="360000" cy="125855"/>
          </a:xfrm>
          <a:prstGeom prst="rect">
            <a:avLst/>
          </a:prstGeom>
          <a:effectLst/>
        </p:spPr>
      </p:pic>
      <p:pic>
        <p:nvPicPr>
          <p:cNvPr id="21" name="Picture 20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05356">
            <a:off x="2277175" y="2438690"/>
            <a:ext cx="360000" cy="125855"/>
          </a:xfrm>
          <a:prstGeom prst="rect">
            <a:avLst/>
          </a:prstGeom>
          <a:effectLst/>
        </p:spPr>
      </p:pic>
      <p:pic>
        <p:nvPicPr>
          <p:cNvPr id="22" name="Picture 21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05356">
            <a:off x="2853690" y="2438689"/>
            <a:ext cx="360000" cy="125855"/>
          </a:xfrm>
          <a:prstGeom prst="rect">
            <a:avLst/>
          </a:prstGeom>
          <a:effectLst/>
        </p:spPr>
      </p:pic>
      <p:pic>
        <p:nvPicPr>
          <p:cNvPr id="25" name="Picture 24" descr="DJEČAK 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9615" y="3721596"/>
            <a:ext cx="900897" cy="17281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15616" y="26414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slogovi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194 L -0.28125 0.00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5972 0.00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216E-6 L -0.24409 0.001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3" grpId="0"/>
      <p:bldP spid="23" grpId="1"/>
      <p:bldP spid="18" grpId="0"/>
      <p:bldP spid="18" grpId="1"/>
      <p:bldP spid="3" grpId="0" animBg="1"/>
      <p:bldP spid="4" grpId="0"/>
      <p:bldP spid="5" grpId="0" build="allAtOnce"/>
      <p:bldP spid="6" grpId="0"/>
      <p:bldP spid="7" grpId="0"/>
      <p:bldP spid="7" grpId="1"/>
      <p:bldP spid="8" grpId="0"/>
      <p:bldP spid="8" grpId="1"/>
      <p:bldP spid="9" grpId="0"/>
      <p:bldP spid="10" grpId="0"/>
      <p:bldP spid="12" grpId="0"/>
      <p:bldP spid="17" grpId="0"/>
      <p:bldP spid="17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2428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Dvoglasnik ie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6754" y="822112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Dvoglasnik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 b="1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hr-HR" sz="280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823273"/>
            <a:ext cx="579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– složeni je glas </a:t>
            </a:r>
          </a:p>
          <a:p>
            <a:r>
              <a:rPr lang="hr-HR" sz="280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– u pismu ga bilježimo kao </a:t>
            </a:r>
            <a:r>
              <a:rPr lang="hr-HR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75401"/>
            <a:ext cx="4716016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Promotri i izgovori sljedeće riječi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55146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bijelo, dijete, mlijeko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55146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lo, 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te, ml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89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</a:rPr>
              <a:t>Izgovaramo li</a:t>
            </a:r>
            <a:r>
              <a:rPr lang="hr-HR" sz="2400">
                <a:solidFill>
                  <a:srgbClr val="FF0000"/>
                </a:solidFill>
                <a:latin typeface="Comic Sans MS" pitchFamily="66" charset="0"/>
              </a:rPr>
              <a:t> ije </a:t>
            </a:r>
            <a:r>
              <a:rPr lang="hr-HR" sz="2400">
                <a:latin typeface="Comic Sans MS" pitchFamily="66" charset="0"/>
              </a:rPr>
              <a:t>u ovim riječima </a:t>
            </a:r>
            <a:r>
              <a:rPr lang="hr-HR" sz="2400" b="1">
                <a:latin typeface="Comic Sans MS" pitchFamily="66" charset="0"/>
              </a:rPr>
              <a:t>dugo</a:t>
            </a:r>
            <a:r>
              <a:rPr lang="hr-HR" sz="2400">
                <a:latin typeface="Comic Sans MS" pitchFamily="66" charset="0"/>
              </a:rPr>
              <a:t> ili </a:t>
            </a:r>
            <a:r>
              <a:rPr lang="hr-HR" sz="2400" b="1">
                <a:latin typeface="Comic Sans MS" pitchFamily="66" charset="0"/>
              </a:rPr>
              <a:t>kratko</a:t>
            </a:r>
            <a:r>
              <a:rPr lang="hr-HR" sz="2400">
                <a:latin typeface="Comic Sans MS" pitchFamily="66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9835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lo, 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diete, mlieko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29835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lo,  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te, 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mlieko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29835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lo,  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te,  ml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27663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kutije, higijena, čarolije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27663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kut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hig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na, čarol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089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</a:rPr>
              <a:t>Ima li u ovim riječima </a:t>
            </a:r>
            <a:r>
              <a:rPr lang="hr-HR" sz="2400" b="1">
                <a:latin typeface="Comic Sans MS" pitchFamily="66" charset="0"/>
              </a:rPr>
              <a:t>dvoglasnik </a:t>
            </a:r>
            <a:r>
              <a:rPr lang="hr-HR" sz="2400" b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hr-HR" sz="2400">
                <a:latin typeface="Comic Sans MS" pitchFamily="66" charset="0"/>
              </a:rPr>
              <a:t>?</a:t>
            </a:r>
          </a:p>
        </p:txBody>
      </p:sp>
      <p:pic>
        <p:nvPicPr>
          <p:cNvPr id="22" name="Picture 21" descr="strelica cr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01539" flipV="1">
            <a:off x="7773059" y="3618847"/>
            <a:ext cx="701977" cy="225170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107504" y="4225652"/>
            <a:ext cx="374441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+mj-lt"/>
              </a:rPr>
              <a:t>dvoglasnik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400" b="1" dirty="0" err="1">
                <a:solidFill>
                  <a:srgbClr val="FF0000"/>
                </a:solidFill>
                <a:latin typeface="+mj-lt"/>
              </a:rPr>
              <a:t>ie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400" b="1" dirty="0">
                <a:ln>
                  <a:solidFill>
                    <a:schemeClr val="tx1"/>
                  </a:solidFill>
                </a:ln>
                <a:latin typeface="+mj-lt"/>
              </a:rPr>
              <a:t>izgovaramo kao jedan glas</a:t>
            </a:r>
            <a:r>
              <a:rPr lang="hr-HR" sz="2400" dirty="0">
                <a:latin typeface="+mj-lt"/>
              </a:rPr>
              <a:t>, </a:t>
            </a:r>
            <a:r>
              <a:rPr lang="hr-HR" sz="2400" b="1" dirty="0">
                <a:latin typeface="+mj-lt"/>
              </a:rPr>
              <a:t>dugo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je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9992" y="4225652"/>
            <a:ext cx="40689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niz triju glasova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hr-HR" sz="2400" b="1" dirty="0">
                <a:latin typeface="+mj-lt"/>
              </a:rPr>
              <a:t> +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j</a:t>
            </a:r>
            <a:r>
              <a:rPr lang="hr-HR" sz="2400" b="1" dirty="0">
                <a:latin typeface="+mj-lt"/>
              </a:rPr>
              <a:t> +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hr-HR" sz="2400" b="1" dirty="0">
                <a:latin typeface="+mj-lt"/>
              </a:rPr>
              <a:t>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koje izgovaramo kao </a:t>
            </a:r>
            <a:r>
              <a:rPr lang="hr-HR" sz="2400" b="1" dirty="0">
                <a:latin typeface="+mj-lt"/>
              </a:rPr>
              <a:t>tri glasa</a:t>
            </a:r>
            <a:endParaRPr lang="hr-HR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 descr="strelica cr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1210" y="3769977"/>
            <a:ext cx="618422" cy="233627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0" y="5089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</a:rPr>
              <a:t>Kako izgovaramo </a:t>
            </a:r>
            <a:r>
              <a:rPr lang="hr-HR" sz="2400">
                <a:solidFill>
                  <a:srgbClr val="FF0000"/>
                </a:solidFill>
                <a:latin typeface="Comic Sans MS" pitchFamily="66" charset="0"/>
              </a:rPr>
              <a:t>ije </a:t>
            </a:r>
            <a:r>
              <a:rPr lang="hr-HR" sz="2400">
                <a:latin typeface="Comic Sans MS" pitchFamily="66" charset="0"/>
              </a:rPr>
              <a:t>u ovim riječima?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8" grpId="1"/>
      <p:bldP spid="9" grpId="0"/>
      <p:bldP spid="10" grpId="0"/>
      <p:bldP spid="11" grpId="0"/>
      <p:bldP spid="13" grpId="0"/>
      <p:bldP spid="14" grpId="0"/>
      <p:bldP spid="15" grpId="0"/>
      <p:bldP spid="15" grpId="1"/>
      <p:bldP spid="21" grpId="0" animBg="1"/>
      <p:bldP spid="21" grpId="1" animBg="1"/>
      <p:bldP spid="24" grpId="0" animBg="1"/>
      <p:bldP spid="24" grpId="1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475656" y="3433564"/>
            <a:ext cx="3528392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pic>
        <p:nvPicPr>
          <p:cNvPr id="20" name="Picture 19" descr="OKVI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33505"/>
            <a:ext cx="8568952" cy="148829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Dvoglasnik ie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55675"/>
            <a:ext cx="4644008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Rastavi na slogove sljedeće riječi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5421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 hig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na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340394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>
                  <a:solidFill>
                    <a:schemeClr val="tx1"/>
                  </a:solidFill>
                </a:ln>
                <a:latin typeface="+mj-lt"/>
                <a:cs typeface="Times New Roman" pitchFamily="18" charset="0"/>
              </a:rPr>
              <a:t>dvoglasnik</a:t>
            </a:r>
            <a:r>
              <a:rPr lang="hr-HR" sz="2400" b="1" dirty="0">
                <a:latin typeface="+mj-lt"/>
                <a:cs typeface="Times New Roman" pitchFamily="18" charset="0"/>
              </a:rPr>
              <a:t> </a:t>
            </a:r>
            <a:r>
              <a:rPr lang="hr-HR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ie</a:t>
            </a:r>
            <a:r>
              <a:rPr lang="hr-HR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400" b="1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40394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>
                  <a:solidFill>
                    <a:schemeClr val="tx1"/>
                  </a:solidFill>
                </a:ln>
                <a:latin typeface="+mj-lt"/>
                <a:cs typeface="Times New Roman" pitchFamily="18" charset="0"/>
              </a:rPr>
              <a:t>niz triju glasova </a:t>
            </a: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i</a:t>
            </a:r>
            <a:r>
              <a:rPr lang="hr-HR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400" b="1" dirty="0">
                <a:latin typeface="+mj-lt"/>
                <a:cs typeface="Times New Roman" pitchFamily="18" charset="0"/>
              </a:rPr>
              <a:t>+ </a:t>
            </a: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j</a:t>
            </a:r>
            <a:r>
              <a:rPr lang="hr-HR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hr-HR" sz="2400" b="1" dirty="0">
                <a:latin typeface="+mj-lt"/>
                <a:cs typeface="Times New Roman" pitchFamily="18" charset="0"/>
              </a:rPr>
              <a:t>+ </a:t>
            </a: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hr-HR" sz="2400" b="1" dirty="0">
                <a:ln>
                  <a:solidFill>
                    <a:srgbClr val="FF0000"/>
                  </a:solidFill>
                </a:ln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176" y="1542192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195736" y="2550304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hi-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-na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25503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hi-g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-na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25503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hi-g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25503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hi-g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5503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176" y="25503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-lo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2771800" y="2262272"/>
            <a:ext cx="432048" cy="1728192"/>
          </a:xfrm>
          <a:prstGeom prst="rightBrace">
            <a:avLst>
              <a:gd name="adj1" fmla="val 25970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ight Brace 16"/>
          <p:cNvSpPr/>
          <p:nvPr/>
        </p:nvSpPr>
        <p:spPr>
          <a:xfrm rot="5400000">
            <a:off x="6516216" y="2281436"/>
            <a:ext cx="432048" cy="1728192"/>
          </a:xfrm>
          <a:prstGeom prst="rightBrace">
            <a:avLst>
              <a:gd name="adj1" fmla="val 32584"/>
              <a:gd name="adj2" fmla="val 50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755576" y="4157126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Riječi koje imaju dvoglasnik </a:t>
            </a:r>
            <a:r>
              <a:rPr lang="hr-HR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dijelimo na slogove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tako da cijelo </a:t>
            </a:r>
            <a:r>
              <a:rPr lang="hr-HR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(u pismu </a:t>
            </a:r>
            <a:r>
              <a:rPr lang="hr-HR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pripadne jednomu slogu.</a:t>
            </a:r>
          </a:p>
        </p:txBody>
      </p:sp>
      <p:pic>
        <p:nvPicPr>
          <p:cNvPr id="22" name="Picture 21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83804">
            <a:off x="2781807" y="2227508"/>
            <a:ext cx="347804" cy="186210"/>
          </a:xfrm>
          <a:prstGeom prst="rect">
            <a:avLst/>
          </a:prstGeom>
          <a:effectLst/>
        </p:spPr>
      </p:pic>
      <p:pic>
        <p:nvPicPr>
          <p:cNvPr id="23" name="Picture 22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83804">
            <a:off x="6455334" y="2225881"/>
            <a:ext cx="341524" cy="182848"/>
          </a:xfrm>
          <a:prstGeom prst="rect">
            <a:avLst/>
          </a:prstGeom>
          <a:effectLst/>
        </p:spPr>
      </p:pic>
      <p:pic>
        <p:nvPicPr>
          <p:cNvPr id="21" name="Picture 20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172400" y="3599145"/>
            <a:ext cx="971600" cy="18638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" grpId="0" animBg="1"/>
      <p:bldP spid="4" grpId="0"/>
      <p:bldP spid="5" grpId="0"/>
      <p:bldP spid="5" grpId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5675"/>
            <a:ext cx="4788024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Pokušaj izgovoriti sljedeće glasove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543353"/>
            <a:ext cx="3155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ž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17053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 – govorni su organi djelomično ili potpuno zatvoreni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635959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Glasovi</a:t>
            </a:r>
            <a:r>
              <a:rPr kumimoji="0" lang="hr-HR" sz="240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koji nastaju prolaskom zračne struje kroz djelomično ili potpuno </a:t>
            </a:r>
            <a:r>
              <a:rPr kumimoji="0" lang="hr-HR" sz="24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zatvorene govorne organe </a:t>
            </a:r>
            <a:r>
              <a:rPr kumimoji="0" lang="hr-H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zovu se </a:t>
            </a:r>
            <a:r>
              <a:rPr lang="hr-HR" sz="2400" b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suglasnici</a:t>
            </a:r>
            <a:r>
              <a:rPr lang="hr-HR" sz="2400" dirty="0">
                <a:ln>
                  <a:solidFill>
                    <a:srgbClr val="0000FF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hr-HR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zatvornici</a:t>
            </a:r>
            <a:r>
              <a:rPr lang="hr-H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hr-H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r-H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577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  <a:cs typeface="Courier New" pitchFamily="49" charset="0"/>
              </a:rPr>
              <a:t>Jesu li govorni organi otvoreni ili zatvoreni?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193204"/>
            <a:ext cx="379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Suglasnici </a:t>
            </a:r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zatvornici</a:t>
            </a:r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OKVIR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81636"/>
            <a:ext cx="8280920" cy="1465471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5616" y="4127802"/>
            <a:ext cx="76328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Suglasnici</a:t>
            </a: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</a:t>
            </a:r>
            <a:r>
              <a:rPr kumimoji="0" lang="hr-HR" sz="2600" i="0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mogu izgovarati sami,</a:t>
            </a: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izgovaraju sa samoglasnikom.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mogu biti nositelji sloga. </a:t>
            </a:r>
            <a:endParaRPr kumimoji="0" lang="hr-HR" sz="260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strelica plava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10124">
            <a:off x="1330819" y="2298571"/>
            <a:ext cx="595774" cy="188688"/>
          </a:xfrm>
          <a:prstGeom prst="rect">
            <a:avLst/>
          </a:prstGeom>
        </p:spPr>
      </p:pic>
      <p:pic>
        <p:nvPicPr>
          <p:cNvPr id="12" name="Picture 11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28383" y="3793604"/>
            <a:ext cx="900897" cy="1728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kr-ti-ca, cr-no,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br-do, cr-kva, tvr-do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193204"/>
            <a:ext cx="4453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Slogotvorni ili samoglasni</a:t>
            </a:r>
            <a:r>
              <a:rPr kumimoji="0" lang="hr-HR" sz="2800" b="1" i="0" u="none" strike="noStrike" cap="none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hr-HR" sz="2800" b="1" i="1" u="none" strike="noStrike" cap="none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hr-HR" sz="2800" b="0" i="1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55675"/>
            <a:ext cx="4644008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Rastavi na slogove sljedeće riječi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1595036"/>
            <a:ext cx="5388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krtica, crno, krpa, brdo, crkva, tvrdo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297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Imaju li prvi slogovi u ovim riječima </a:t>
            </a:r>
            <a:r>
              <a:rPr lang="hr-HR" sz="2400" b="1">
                <a:latin typeface="Comic Sans MS" pitchFamily="66" charset="0"/>
                <a:ea typeface="Times New Roman" pitchFamily="18" charset="0"/>
              </a:rPr>
              <a:t>samoglasnik</a:t>
            </a:r>
            <a:r>
              <a:rPr kumimoji="0" lang="hr-HR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</a:t>
            </a:r>
            <a:endParaRPr kumimoji="0" lang="hr-HR" sz="24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cr-no, kr-pa, br-do, cr-kva, tvr-do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3251220"/>
            <a:ext cx="648072" cy="432048"/>
          </a:xfrm>
          <a:prstGeom prst="rect">
            <a:avLst/>
          </a:prstGeom>
          <a:noFill/>
          <a:ln w="12700">
            <a:solidFill>
              <a:srgbClr val="00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67944" y="3611260"/>
            <a:ext cx="0" cy="360040"/>
          </a:xfrm>
          <a:prstGeom prst="straightConnector1">
            <a:avLst/>
          </a:prstGeom>
          <a:ln w="50800" cmpd="tri">
            <a:solidFill>
              <a:srgbClr val="00CC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kr-pa, br-do, cr-kva, tvr-do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br-do, cr-kva, tvr-do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cr-kva, tvr-do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r-HR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-kv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tvr-do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672" y="2243108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-kv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, tv</a:t>
            </a:r>
            <a:r>
              <a:rPr lang="hr-HR" sz="280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35896" y="3107204"/>
            <a:ext cx="216024" cy="216024"/>
          </a:xfrm>
          <a:prstGeom prst="straightConnector1">
            <a:avLst/>
          </a:prstGeom>
          <a:ln w="25400" cmpd="dbl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55976" y="3107204"/>
            <a:ext cx="216024" cy="216024"/>
          </a:xfrm>
          <a:prstGeom prst="straightConnector1">
            <a:avLst/>
          </a:prstGeom>
          <a:ln w="25400" cmpd="dbl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747164"/>
            <a:ext cx="15121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suglasnik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2747164"/>
            <a:ext cx="15121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suglasnik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2856" y="3846448"/>
            <a:ext cx="295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+mj-lt"/>
                <a:cs typeface="Times New Roman" pitchFamily="18" charset="0"/>
              </a:rPr>
              <a:t>slogotvorni </a:t>
            </a:r>
            <a:r>
              <a:rPr lang="hr-HR" sz="2800" b="1" i="1" dirty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+mj-lt"/>
                <a:cs typeface="Times New Roman" pitchFamily="18" charset="0"/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6732240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5580112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4644008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3779912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2843808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1619672" y="2334280"/>
            <a:ext cx="432048" cy="36004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Picture 27" descr="OKVIR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9668"/>
            <a:ext cx="8208912" cy="1273324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27584" y="4471873"/>
            <a:ext cx="7560840" cy="892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6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 slogotvoran samo kada se nađe između dvaju suglasnika. Tada ima ulogu nositelja sloga</a:t>
            </a:r>
            <a:r>
              <a:rPr lang="hr-HR" sz="26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DJEČAK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28384" y="3936208"/>
            <a:ext cx="864096" cy="16575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0035 0.1683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/>
      <p:bldP spid="6" grpId="0"/>
      <p:bldP spid="6" grpId="1"/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19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193204"/>
            <a:ext cx="3974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Samoglasnici i suglasnici</a:t>
            </a:r>
            <a:endParaRPr kumimoji="0" lang="hr-HR" sz="2800" b="0" i="0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64147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samoglasnici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5985" y="2622312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suglasnici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393762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slogotvorni </a:t>
            </a:r>
            <a:r>
              <a:rPr lang="hr-HR" sz="2800" b="1" i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r-HR" sz="2800" i="1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07352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nositelji sloga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63977" y="3054360"/>
            <a:ext cx="305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nisu nositelji sloga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3505572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otvornici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3977" y="3486408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zatvornici </a:t>
            </a:r>
          </a:p>
        </p:txBody>
      </p:sp>
      <p:sp>
        <p:nvSpPr>
          <p:cNvPr id="12" name="Oval 11"/>
          <p:cNvSpPr/>
          <p:nvPr/>
        </p:nvSpPr>
        <p:spPr>
          <a:xfrm>
            <a:off x="1691680" y="913284"/>
            <a:ext cx="5112568" cy="1152128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Podjela glasova prema ulozi u slogu </a:t>
            </a:r>
          </a:p>
        </p:txBody>
      </p:sp>
      <p:pic>
        <p:nvPicPr>
          <p:cNvPr id="14" name="Picture 13" descr="strelica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956147" flipH="1" flipV="1">
            <a:off x="2269757" y="1922801"/>
            <a:ext cx="588453" cy="190482"/>
          </a:xfrm>
          <a:prstGeom prst="rect">
            <a:avLst/>
          </a:prstGeom>
          <a:effectLst/>
        </p:spPr>
      </p:pic>
      <p:pic>
        <p:nvPicPr>
          <p:cNvPr id="15" name="Picture 14" descr="strelica plava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9329" flipV="1">
            <a:off x="5467061" y="1874640"/>
            <a:ext cx="592306" cy="196193"/>
          </a:xfrm>
          <a:prstGeom prst="rect">
            <a:avLst/>
          </a:prstGeom>
          <a:effectLst/>
        </p:spPr>
      </p:pic>
      <p:sp>
        <p:nvSpPr>
          <p:cNvPr id="13" name="Rounded Rectangle 12"/>
          <p:cNvSpPr/>
          <p:nvPr/>
        </p:nvSpPr>
        <p:spPr>
          <a:xfrm>
            <a:off x="683568" y="2353444"/>
            <a:ext cx="2520280" cy="2664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ounded Rectangle 15"/>
          <p:cNvSpPr/>
          <p:nvPr/>
        </p:nvSpPr>
        <p:spPr>
          <a:xfrm>
            <a:off x="5292080" y="2353444"/>
            <a:ext cx="2880320" cy="26642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 descr="DJEVOJČI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35896" y="3361556"/>
            <a:ext cx="673766" cy="1272350"/>
          </a:xfrm>
          <a:prstGeom prst="rect">
            <a:avLst/>
          </a:prstGeom>
        </p:spPr>
      </p:pic>
      <p:pic>
        <p:nvPicPr>
          <p:cNvPr id="19" name="Picture 18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289548"/>
            <a:ext cx="792088" cy="15194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31" y="959445"/>
            <a:ext cx="83026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nut 2"/>
          <p:cNvSpPr/>
          <p:nvPr/>
        </p:nvSpPr>
        <p:spPr>
          <a:xfrm>
            <a:off x="3830215" y="1391493"/>
            <a:ext cx="4680520" cy="4248472"/>
          </a:xfrm>
          <a:prstGeom prst="donut">
            <a:avLst>
              <a:gd name="adj" fmla="val 15839"/>
            </a:avLst>
          </a:prstGeom>
          <a:solidFill>
            <a:srgbClr val="FFFF00"/>
          </a:solidFill>
          <a:ln>
            <a:solidFill>
              <a:srgbClr val="00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345619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opn</a:t>
            </a:r>
          </a:p>
        </p:txBody>
      </p:sp>
      <p:sp>
        <p:nvSpPr>
          <p:cNvPr id="5" name="TextBox 4"/>
          <p:cNvSpPr txBox="1"/>
          <p:nvPr/>
        </p:nvSpPr>
        <p:spPr>
          <a:xfrm rot="2930205">
            <a:off x="7021335" y="1803275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trk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407678" y="2592405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vod</a:t>
            </a:r>
          </a:p>
        </p:txBody>
      </p:sp>
      <p:sp>
        <p:nvSpPr>
          <p:cNvPr id="7" name="TextBox 6"/>
          <p:cNvSpPr txBox="1"/>
          <p:nvPr/>
        </p:nvSpPr>
        <p:spPr>
          <a:xfrm rot="8245941">
            <a:off x="6945309" y="3641346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Odr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5990455" y="3896965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ruž</a:t>
            </a:r>
          </a:p>
        </p:txBody>
      </p:sp>
      <p:sp>
        <p:nvSpPr>
          <p:cNvPr id="9" name="TextBox 8"/>
          <p:cNvSpPr txBox="1"/>
          <p:nvPr/>
        </p:nvSpPr>
        <p:spPr>
          <a:xfrm rot="13844030">
            <a:off x="4969007" y="3394969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not</a:t>
            </a:r>
          </a:p>
        </p:txBody>
      </p:sp>
      <p:sp>
        <p:nvSpPr>
          <p:cNvPr id="10" name="TextBox 9"/>
          <p:cNvSpPr txBox="1"/>
          <p:nvPr/>
        </p:nvSpPr>
        <p:spPr>
          <a:xfrm rot="16424317">
            <a:off x="4630943" y="2535592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igr</a:t>
            </a:r>
          </a:p>
        </p:txBody>
      </p:sp>
      <p:sp>
        <p:nvSpPr>
          <p:cNvPr id="11" name="TextBox 10"/>
          <p:cNvSpPr txBox="1"/>
          <p:nvPr/>
        </p:nvSpPr>
        <p:spPr>
          <a:xfrm rot="18856805">
            <a:off x="5073649" y="1713514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/>
              <a:t>kuć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1932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MALA JEZIČNA IGRA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1345332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>
                <a:solidFill>
                  <a:srgbClr val="FF0000"/>
                </a:solidFill>
              </a:rPr>
              <a:t>o</a:t>
            </a:r>
            <a:r>
              <a:rPr lang="hr-HR" sz="3600" b="1"/>
              <a:t>pn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0811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Samoglasnici</a:t>
            </a:r>
            <a:r>
              <a:rPr lang="hr-HR" sz="28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se pišu i izgovaraju samostalno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r-HR" sz="2800" b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Suglasnici</a:t>
            </a:r>
            <a:r>
              <a:rPr lang="hr-HR" sz="2800" dirty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se pišu samostalno, a izgovaraju sa samoglasnicima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471092"/>
            <a:ext cx="5832648" cy="52322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piši                                   izgovaraj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3551212"/>
            <a:ext cx="58326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latin typeface="Times New Roman" pitchFamily="18" charset="0"/>
                <a:cs typeface="Times New Roman" pitchFamily="18" charset="0"/>
              </a:rPr>
              <a:t>e                                            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085292"/>
            <a:ext cx="58326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latin typeface="Times New Roman" pitchFamily="18" charset="0"/>
                <a:cs typeface="Times New Roman" pitchFamily="18" charset="0"/>
              </a:rPr>
              <a:t>b                                              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4608512"/>
            <a:ext cx="583264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                                               ef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5112568"/>
            <a:ext cx="583264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                                              ka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2376264"/>
            <a:ext cx="720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644008" y="2376264"/>
            <a:ext cx="720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403648" y="3047156"/>
            <a:ext cx="58326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latin typeface="Times New Roman" pitchFamily="18" charset="0"/>
                <a:cs typeface="Times New Roman" pitchFamily="18" charset="0"/>
              </a:rPr>
              <a:t>a                                             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1960" y="2327076"/>
            <a:ext cx="144016" cy="3482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 descr="DJEVOJČI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2281436"/>
            <a:ext cx="504056" cy="951866"/>
          </a:xfrm>
          <a:prstGeom prst="rect">
            <a:avLst/>
          </a:prstGeom>
        </p:spPr>
      </p:pic>
      <p:pic>
        <p:nvPicPr>
          <p:cNvPr id="14" name="Picture 13" descr="DJEČAK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20272" y="2281436"/>
            <a:ext cx="453397" cy="936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78549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>
                <a:latin typeface="Times New Roman" pitchFamily="18" charset="0"/>
                <a:cs typeface="Times New Roman" pitchFamily="18" charset="0"/>
              </a:rPr>
              <a:t>                   (od grč. </a:t>
            </a:r>
            <a:r>
              <a:rPr lang="hr-HR" sz="3000" i="1">
                <a:latin typeface="Times New Roman" pitchFamily="18" charset="0"/>
                <a:cs typeface="Times New Roman" pitchFamily="18" charset="0"/>
              </a:rPr>
              <a:t>φωνή, phone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 = glas, </a:t>
            </a:r>
            <a:r>
              <a:rPr lang="hr-HR" sz="3000" i="1">
                <a:latin typeface="Times New Roman" pitchFamily="18" charset="0"/>
                <a:cs typeface="Times New Roman" pitchFamily="18" charset="0"/>
              </a:rPr>
              <a:t>λόγος, lógos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 = riječ, govor, znanost) jezikoslovna je disciplina koja proučava jezičnu funkciju i ponašanje govornih jedinica.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98529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>
                <a:latin typeface="Times New Roman" pitchFamily="18" charset="0"/>
                <a:cs typeface="Times New Roman" pitchFamily="18" charset="0"/>
              </a:rPr>
              <a:t>                (od grč. </a:t>
            </a:r>
            <a:r>
              <a:rPr lang="hr-HR" sz="3000" i="1">
                <a:latin typeface="Times New Roman" pitchFamily="18" charset="0"/>
                <a:cs typeface="Times New Roman" pitchFamily="18" charset="0"/>
              </a:rPr>
              <a:t>phōnētikós: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 glasovni) ili </a:t>
            </a:r>
            <a:r>
              <a:rPr lang="hr-HR" sz="3000" b="1">
                <a:latin typeface="Times New Roman" pitchFamily="18" charset="0"/>
                <a:cs typeface="Times New Roman" pitchFamily="18" charset="0"/>
              </a:rPr>
              <a:t>glasoslovlje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 jezikoslovna je disciplina koja proučava kako se svaki od glasova izgovara i čuje.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985292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Fonetika</a:t>
            </a:r>
            <a:endParaRPr lang="hr-HR" sz="300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785492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Fonologija</a:t>
            </a:r>
            <a:endParaRPr lang="hr-HR" sz="300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320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DOBRO JE ZNATI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392" y="5233764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1/2</a:t>
            </a: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064" y="1129308"/>
            <a:ext cx="190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Što je glas?</a:t>
            </a:r>
            <a:endParaRPr lang="hr-HR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63336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Glas je najmanji dio riječi koji ima razlikovnu ulogu.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3217540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Glasovi nastaju prolaskom zračne struje </a:t>
            </a: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kroz govorne organe.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064" y="2713484"/>
            <a:ext cx="3092513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lvl="0"/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Kako nastaju glasovi?</a:t>
            </a:r>
          </a:p>
        </p:txBody>
      </p:sp>
      <p:pic>
        <p:nvPicPr>
          <p:cNvPr id="6" name="Picture 5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072" y="1143829"/>
            <a:ext cx="5085046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lvl="0"/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Što su samoglasnici</a:t>
            </a:r>
            <a:r>
              <a:rPr lang="hr-HR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što suglasnici?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705372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Samoglasnici su glasovi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 glas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. Suglasnici su svi ostali glasovi. </a:t>
            </a:r>
          </a:p>
          <a:p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Samoglasnici nastaju kada su govorni organi potpuno otvoreni, a suglasnici kada su govorni organi djelomično ili potpuno zatvoreni. </a:t>
            </a:r>
          </a:p>
        </p:txBody>
      </p:sp>
      <p:pic>
        <p:nvPicPr>
          <p:cNvPr id="4" name="Picture 3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0" y="1072982"/>
            <a:ext cx="7488832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/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Navedi razliku između naziva otvornici</a:t>
            </a:r>
            <a:r>
              <a:rPr lang="hr-HR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zatvornici i naziva samoglasnici</a:t>
            </a:r>
            <a:r>
              <a:rPr lang="hr-HR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suglasnici?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065412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Naziv otvornik i zatvornik opisuju glasove </a:t>
            </a: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s obzirom na način njihova nastajanja. </a:t>
            </a:r>
          </a:p>
          <a:p>
            <a:endParaRPr lang="hr-HR" sz="280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Samoglasnik i suglasnik opisuju glasove </a:t>
            </a: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s obzirom na njihovu ulogu u slogu. </a:t>
            </a:r>
          </a:p>
        </p:txBody>
      </p:sp>
      <p:pic>
        <p:nvPicPr>
          <p:cNvPr id="4" name="Picture 3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064" y="3056681"/>
            <a:ext cx="70202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Kada slogotvorni </a:t>
            </a:r>
            <a:r>
              <a:rPr lang="hr-HR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preuzima ulogu samoglasnika?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350557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Kada se suglasnik </a:t>
            </a:r>
            <a:r>
              <a:rPr lang="hr-HR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 nađe između dvaju suglasnika, preuzima ulogu samoglasnika.</a:t>
            </a: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Tada se naziva 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slogotvorni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samoglasni </a:t>
            </a:r>
            <a:r>
              <a:rPr lang="hr-HR" sz="28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064" y="1040457"/>
            <a:ext cx="4964821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lvl="0"/>
            <a:r>
              <a:rPr lang="hr-H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Koja je uloga samoglasnika u slogu?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544513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Samoglasnik je središnji dio sloga i nosi naglasak. Za razliku od njih, suglasnici nisu nositelji sloga </a:t>
            </a:r>
          </a:p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i ne mogu nositi naglasak.</a:t>
            </a:r>
          </a:p>
        </p:txBody>
      </p:sp>
      <p:pic>
        <p:nvPicPr>
          <p:cNvPr id="6" name="Picture 5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755576" y="2641476"/>
            <a:ext cx="3528392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16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Možemo li dalje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dijeliti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rečenicu?</a:t>
            </a:r>
          </a:p>
        </p:txBody>
      </p:sp>
      <p:pic>
        <p:nvPicPr>
          <p:cNvPr id="2" name="Picture 1" descr="OKVIR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93604"/>
            <a:ext cx="8136904" cy="168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542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Imam nadimak.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0462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I-mam na-di-mak.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5503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I-m-a-m  n-a-d-i-m-a-k.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1561356"/>
            <a:ext cx="201622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rečenica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2120" y="2107803"/>
            <a:ext cx="17145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slogovi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120" y="2611859"/>
            <a:ext cx="17145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glasovi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44008" y="3198376"/>
            <a:ext cx="388843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68545" y="3217540"/>
            <a:ext cx="3159839" cy="46166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hr-HR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dalje ne možemo dijeliti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55675"/>
            <a:ext cx="3779912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Promotri sljedeću rečenicu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3568" y="19320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Glasovi – </a:t>
            </a:r>
            <a:r>
              <a:rPr lang="hr-H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značenje </a:t>
            </a:r>
          </a:p>
        </p:txBody>
      </p:sp>
      <p:pic>
        <p:nvPicPr>
          <p:cNvPr id="14" name="Picture 13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2544">
            <a:off x="4740892" y="1674226"/>
            <a:ext cx="468630" cy="163830"/>
          </a:xfrm>
          <a:prstGeom prst="rect">
            <a:avLst/>
          </a:prstGeom>
          <a:effectLst/>
        </p:spPr>
      </p:pic>
      <p:pic>
        <p:nvPicPr>
          <p:cNvPr id="15" name="Picture 14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2544">
            <a:off x="4771027" y="2229439"/>
            <a:ext cx="468630" cy="163830"/>
          </a:xfrm>
          <a:prstGeom prst="rect">
            <a:avLst/>
          </a:prstGeom>
          <a:effectLst/>
        </p:spPr>
      </p:pic>
      <p:pic>
        <p:nvPicPr>
          <p:cNvPr id="16" name="Picture 15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2544">
            <a:off x="4771027" y="2733495"/>
            <a:ext cx="468630" cy="163830"/>
          </a:xfrm>
          <a:prstGeom prst="rect">
            <a:avLst/>
          </a:prstGeom>
          <a:effectLst/>
        </p:spPr>
      </p:pic>
      <p:pic>
        <p:nvPicPr>
          <p:cNvPr id="17" name="Picture 16" descr="strelica crn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47315" flipV="1">
            <a:off x="1961722" y="3376087"/>
            <a:ext cx="613624" cy="218426"/>
          </a:xfrm>
          <a:prstGeom prst="rect">
            <a:avLst/>
          </a:prstGeom>
          <a:effectLst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11560" y="4528492"/>
            <a:ext cx="81369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glas – najmanji dio riječi koji možemo izgovoriti </a:t>
            </a:r>
          </a:p>
        </p:txBody>
      </p:sp>
      <p:pic>
        <p:nvPicPr>
          <p:cNvPr id="21" name="Picture 20" descr="DJEČAK 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16416" y="3871495"/>
            <a:ext cx="792088" cy="15194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0" grpId="0"/>
      <p:bldP spid="20" grpId="1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A NO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0169">
            <a:off x="6516216" y="1057300"/>
            <a:ext cx="2377682" cy="2425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262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Zovem se Dagma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55675"/>
            <a:ext cx="3707904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Promotri sljedeće rečenice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6862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Zovem se Dagmav.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262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Zovem se Dagmar.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696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  <a:cs typeface="Times New Roman" pitchFamily="18" charset="0"/>
              </a:rPr>
              <a:t>Koju ulogu u razlikovanju značenja djevojčičina                         imena ima </a:t>
            </a:r>
            <a:r>
              <a:rPr lang="hr-HR" sz="2400" b="1">
                <a:latin typeface="Comic Sans MS" pitchFamily="66" charset="0"/>
                <a:cs typeface="Times New Roman" pitchFamily="18" charset="0"/>
              </a:rPr>
              <a:t>glas</a:t>
            </a:r>
            <a:r>
              <a:rPr lang="hr-HR" sz="240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400" b="1" i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lang="hr-HR" sz="2400">
                <a:latin typeface="Comic Sans MS" pitchFamily="66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3568" y="193204"/>
            <a:ext cx="619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Glasovi – </a:t>
            </a:r>
            <a:r>
              <a:rPr lang="hr-H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razlikovna uloga glasa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97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  <a:cs typeface="Times New Roman" pitchFamily="18" charset="0"/>
              </a:rPr>
              <a:t>Koji </a:t>
            </a:r>
            <a:r>
              <a:rPr lang="hr-HR" sz="2400" b="1">
                <a:latin typeface="Comic Sans MS" pitchFamily="66" charset="0"/>
                <a:cs typeface="Times New Roman" pitchFamily="18" charset="0"/>
              </a:rPr>
              <a:t>glas</a:t>
            </a:r>
            <a:r>
              <a:rPr lang="hr-HR" sz="2400">
                <a:latin typeface="Comic Sans MS" pitchFamily="66" charset="0"/>
                <a:cs typeface="Times New Roman" pitchFamily="18" charset="0"/>
              </a:rPr>
              <a:t> djevojčica nije mogla izgovoriti?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2262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Times New Roman" pitchFamily="18" charset="0"/>
                <a:cs typeface="Times New Roman" pitchFamily="18" charset="0"/>
              </a:rPr>
              <a:t>Zovem se Dagma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Oval 12"/>
          <p:cNvSpPr/>
          <p:nvPr/>
        </p:nvSpPr>
        <p:spPr>
          <a:xfrm>
            <a:off x="3275856" y="2353444"/>
            <a:ext cx="360040" cy="43204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 descr="streela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48593">
            <a:off x="5523019" y="3060937"/>
            <a:ext cx="468630" cy="163830"/>
          </a:xfrm>
          <a:prstGeom prst="rect">
            <a:avLst/>
          </a:prstGeom>
          <a:effectLst/>
        </p:spPr>
      </p:pic>
      <p:pic>
        <p:nvPicPr>
          <p:cNvPr id="17" name="Picture 16" descr="OKVIR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153644"/>
            <a:ext cx="8352928" cy="1440160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4225652"/>
            <a:ext cx="7056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 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hr-HR" sz="2600" i="0" u="none" strike="noStrike" cap="none" normalizeH="0" baseline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ima razlikovnu ulogu u riječima</a:t>
            </a:r>
            <a:endParaRPr kumimoji="0" lang="hr-HR" sz="2600" i="0" u="none" strike="noStrike" cap="none" normalizeH="0" baseline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1640" y="4629244"/>
            <a:ext cx="6696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Promjena glasa u riječi uvjetuje promjenu značenja riječi. 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3465502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ima značenje </a:t>
            </a:r>
          </a:p>
        </p:txBody>
      </p:sp>
      <p:pic>
        <p:nvPicPr>
          <p:cNvPr id="21" name="Picture 20" descr="strela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89094">
            <a:off x="3264279" y="3077235"/>
            <a:ext cx="468630" cy="163830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4572000" y="3465502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nema značenje </a:t>
            </a:r>
          </a:p>
        </p:txBody>
      </p:sp>
      <p:pic>
        <p:nvPicPr>
          <p:cNvPr id="23" name="Picture 22" descr="strelica 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342764" flipV="1">
            <a:off x="5792291" y="2042419"/>
            <a:ext cx="710604" cy="2294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478734">
            <a:off x="6655258" y="1584693"/>
            <a:ext cx="21079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dirty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s</a:t>
            </a:r>
            <a:r>
              <a:rPr kumimoji="0" lang="hr-HR" sz="20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lovo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Segoe Print" pitchFamily="2" charset="0"/>
                <a:cs typeface="Times New Roman" pitchFamily="18" charset="0"/>
              </a:rPr>
              <a:t>– </a:t>
            </a: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pisani znak kojim se</a:t>
            </a:r>
            <a:r>
              <a:rPr kumimoji="0" lang="hr-H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bilježi glas</a:t>
            </a:r>
          </a:p>
        </p:txBody>
      </p:sp>
      <p:pic>
        <p:nvPicPr>
          <p:cNvPr id="25" name="Picture 24" descr="strela kru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39657">
            <a:off x="7055030" y="1544942"/>
            <a:ext cx="641667" cy="435627"/>
          </a:xfrm>
          <a:prstGeom prst="rect">
            <a:avLst/>
          </a:prstGeom>
        </p:spPr>
      </p:pic>
      <p:pic>
        <p:nvPicPr>
          <p:cNvPr id="24" name="Picture 23" descr="DJEČAK 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028384" y="3864200"/>
            <a:ext cx="864096" cy="16575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/>
      <p:bldP spid="7" grpId="0"/>
      <p:bldP spid="7" grpId="1"/>
      <p:bldP spid="9" grpId="0"/>
      <p:bldP spid="9" grpId="1"/>
      <p:bldP spid="12" grpId="0"/>
      <p:bldP spid="13" grpId="0" animBg="1"/>
      <p:bldP spid="13" grpId="1" animBg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5" y="834956"/>
            <a:ext cx="4356993" cy="488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04553"/>
            <a:ext cx="4427984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Promotri crtež govornih organa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429766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Glasovi se oblikuju ovisno o položaju govornih organa.</a:t>
            </a:r>
            <a:endParaRPr kumimoji="0" lang="hr-HR" sz="2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9746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Govorni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</a:t>
            </a:r>
            <a:r>
              <a:rPr lang="hr-HR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dijelovi tijela koji sudjeluju u govoru.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193204"/>
            <a:ext cx="4495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Glasovi – </a:t>
            </a:r>
            <a:r>
              <a:rPr lang="hr-H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nastajanje glasova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895281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Glasovi nastaju prolaskom zračne struje kroz </a:t>
            </a:r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govorne organe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4426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MALE JEZIČNE TAJNE</a:t>
            </a:r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 </a:t>
            </a:r>
            <a:endParaRPr kumimoji="0" lang="hr-HR" sz="2800" b="0" i="0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983" y="1547037"/>
            <a:ext cx="3594521" cy="42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105730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atin typeface="+mj-lt"/>
                <a:cs typeface="Times New Roman" pitchFamily="18" charset="0"/>
              </a:rPr>
              <a:t>Kako ćeš dokazati da glasovi nastaju prolaskom zračne struje kroz govorne organe?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449259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Približi dlan ruke tik do usta i izgovaraj riječi</a:t>
            </a:r>
            <a:r>
              <a:rPr lang="hr-HR" sz="240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.</a:t>
            </a:r>
            <a:r>
              <a:rPr lang="hr-HR" sz="2400" b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lvl="0"/>
            <a:endParaRPr lang="hr-HR" sz="240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707277"/>
            <a:ext cx="3469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b="1">
                <a:solidFill>
                  <a:prstClr val="black"/>
                </a:solidFill>
                <a:cs typeface="Times New Roman" pitchFamily="18" charset="0"/>
              </a:rPr>
              <a:t>Što osjećaš na dlanu?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amog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5372"/>
            <a:ext cx="4427984" cy="1225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suglas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33364"/>
            <a:ext cx="4176464" cy="1585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glasovi 8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697260"/>
            <a:ext cx="2555776" cy="7715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A NO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001516"/>
            <a:ext cx="2808312" cy="2713484"/>
          </a:xfrm>
          <a:prstGeom prst="rect">
            <a:avLst/>
          </a:prstGeom>
        </p:spPr>
      </p:pic>
      <p:pic>
        <p:nvPicPr>
          <p:cNvPr id="23" name="Picture 22" descr="AA NO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620" y="2857500"/>
            <a:ext cx="2801244" cy="28575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6958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Podjela glasova po otvoru govornih organa 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52939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dvoglasnik</a:t>
            </a:r>
            <a:r>
              <a:rPr lang="hr-HR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ie</a:t>
            </a:r>
          </a:p>
        </p:txBody>
      </p:sp>
      <p:pic>
        <p:nvPicPr>
          <p:cNvPr id="18" name="Picture 17" descr="strelica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440471" flipH="1" flipV="1">
            <a:off x="425860" y="2788135"/>
            <a:ext cx="698542" cy="279000"/>
          </a:xfrm>
          <a:prstGeom prst="rect">
            <a:avLst/>
          </a:prstGeom>
          <a:effectLst/>
        </p:spPr>
      </p:pic>
      <p:pic>
        <p:nvPicPr>
          <p:cNvPr id="19" name="Picture 18" descr="strelica plava 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480286" flipV="1">
            <a:off x="7759640" y="3179780"/>
            <a:ext cx="711011" cy="254233"/>
          </a:xfrm>
          <a:prstGeom prst="rect">
            <a:avLst/>
          </a:prstGeom>
          <a:effectLst/>
        </p:spPr>
      </p:pic>
      <p:pic>
        <p:nvPicPr>
          <p:cNvPr id="21" name="Picture 20" descr="strela 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20558">
            <a:off x="5187749" y="1407107"/>
            <a:ext cx="649288" cy="226987"/>
          </a:xfrm>
          <a:prstGeom prst="rect">
            <a:avLst/>
          </a:prstGeom>
        </p:spPr>
      </p:pic>
      <p:pic>
        <p:nvPicPr>
          <p:cNvPr id="22" name="Picture 21" descr="streela 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835922">
            <a:off x="2559456" y="1429243"/>
            <a:ext cx="615816" cy="253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391155">
            <a:off x="915435" y="3276134"/>
            <a:ext cx="19442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RAZLIKUJ</a:t>
            </a:r>
          </a:p>
        </p:txBody>
      </p:sp>
      <p:sp>
        <p:nvSpPr>
          <p:cNvPr id="20" name="TextBox 19"/>
          <p:cNvSpPr txBox="1"/>
          <p:nvPr/>
        </p:nvSpPr>
        <p:spPr>
          <a:xfrm rot="-180000">
            <a:off x="5711227" y="3281379"/>
            <a:ext cx="19442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RAZLIKUJ</a:t>
            </a:r>
          </a:p>
        </p:txBody>
      </p:sp>
      <p:sp>
        <p:nvSpPr>
          <p:cNvPr id="13" name="TextBox 12"/>
          <p:cNvSpPr txBox="1"/>
          <p:nvPr/>
        </p:nvSpPr>
        <p:spPr>
          <a:xfrm rot="21360000">
            <a:off x="572103" y="3806033"/>
            <a:ext cx="273630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Pri izgovoru </a:t>
            </a:r>
            <a:r>
              <a:rPr lang="hr-HR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samoglasnika</a:t>
            </a:r>
            <a:r>
              <a:rPr lang="hr-HR" sz="2400" dirty="0">
                <a:ln>
                  <a:solidFill>
                    <a:srgbClr val="FF0000"/>
                  </a:solidFill>
                </a:ln>
                <a:latin typeface="+mj-lt"/>
              </a:rPr>
              <a:t>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govorni su organi otvoreni.  </a:t>
            </a:r>
          </a:p>
        </p:txBody>
      </p:sp>
      <p:sp>
        <p:nvSpPr>
          <p:cNvPr id="15" name="TextBox 14"/>
          <p:cNvSpPr txBox="1"/>
          <p:nvPr/>
        </p:nvSpPr>
        <p:spPr>
          <a:xfrm rot="-120000">
            <a:off x="5436096" y="3639716"/>
            <a:ext cx="261613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Pri izgovoru </a:t>
            </a:r>
            <a:r>
              <a:rPr lang="hr-HR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suglasnika</a:t>
            </a:r>
            <a:r>
              <a:rPr lang="hr-HR" sz="2400" dirty="0">
                <a:ln>
                  <a:solidFill>
                    <a:srgbClr val="0000FF"/>
                  </a:solidFill>
                </a:ln>
                <a:latin typeface="+mj-lt"/>
              </a:rPr>
              <a:t>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+mj-lt"/>
              </a:rPr>
              <a:t>govorni su organi potpuno ili djelomično zatvoreni.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  <p:bldP spid="13" grpId="0"/>
      <p:bldP spid="13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964</Words>
  <Application>Microsoft Office PowerPoint</Application>
  <PresentationFormat>Prikaz na zaslonu (16:10)</PresentationFormat>
  <Paragraphs>174</Paragraphs>
  <Slides>23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Comic Sans MS</vt:lpstr>
      <vt:lpstr>Segoe Print</vt:lpstr>
      <vt:lpstr>Times New Roman</vt:lpstr>
      <vt:lpstr>Office Theme</vt:lpstr>
      <vt:lpstr>1_Office Theme</vt:lpstr>
      <vt:lpstr>2_Office Theme</vt:lpstr>
      <vt:lpstr>4_Office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P</dc:creator>
  <cp:lastModifiedBy>Zdenka Blaslov</cp:lastModifiedBy>
  <cp:revision>85</cp:revision>
  <dcterms:created xsi:type="dcterms:W3CDTF">2014-01-26T16:04:25Z</dcterms:created>
  <dcterms:modified xsi:type="dcterms:W3CDTF">2021-11-03T09:42:15Z</dcterms:modified>
</cp:coreProperties>
</file>