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3" r:id="rId5"/>
    <p:sldId id="262" r:id="rId6"/>
    <p:sldId id="264" r:id="rId7"/>
    <p:sldId id="265" r:id="rId8"/>
    <p:sldId id="276" r:id="rId9"/>
    <p:sldId id="267" r:id="rId10"/>
    <p:sldId id="273" r:id="rId11"/>
    <p:sldId id="274" r:id="rId12"/>
    <p:sldId id="275" r:id="rId13"/>
    <p:sldId id="279" r:id="rId14"/>
    <p:sldId id="280" r:id="rId15"/>
    <p:sldId id="281" r:id="rId16"/>
    <p:sldId id="289" r:id="rId17"/>
    <p:sldId id="282" r:id="rId18"/>
    <p:sldId id="284" r:id="rId19"/>
    <p:sldId id="285" r:id="rId20"/>
    <p:sldId id="286" r:id="rId21"/>
    <p:sldId id="287" r:id="rId22"/>
    <p:sldId id="288" r:id="rId23"/>
    <p:sldId id="290" r:id="rId24"/>
    <p:sldId id="277" r:id="rId25"/>
    <p:sldId id="278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824-A969-4B43-B9F8-A171C2CCB1AB}" type="datetimeFigureOut">
              <a:rPr lang="hr-HR" smtClean="0"/>
              <a:t>30.7.2020.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50-7266-4B54-AFED-7B05D9234732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824-A969-4B43-B9F8-A171C2CCB1AB}" type="datetimeFigureOut">
              <a:rPr lang="hr-HR" smtClean="0"/>
              <a:t>30.7.2020.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50-7266-4B54-AFED-7B05D92347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824-A969-4B43-B9F8-A171C2CCB1AB}" type="datetimeFigureOut">
              <a:rPr lang="hr-HR" smtClean="0"/>
              <a:t>30.7.2020.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50-7266-4B54-AFED-7B05D92347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824-A969-4B43-B9F8-A171C2CCB1AB}" type="datetimeFigureOut">
              <a:rPr lang="hr-HR" smtClean="0"/>
              <a:t>30.7.2020.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50-7266-4B54-AFED-7B05D92347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824-A969-4B43-B9F8-A171C2CCB1AB}" type="datetimeFigureOut">
              <a:rPr lang="hr-HR" smtClean="0"/>
              <a:t>30.7.2020.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50-7266-4B54-AFED-7B05D9234732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824-A969-4B43-B9F8-A171C2CCB1AB}" type="datetimeFigureOut">
              <a:rPr lang="hr-HR" smtClean="0"/>
              <a:t>30.7.2020.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50-7266-4B54-AFED-7B05D92347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824-A969-4B43-B9F8-A171C2CCB1AB}" type="datetimeFigureOut">
              <a:rPr lang="hr-HR" smtClean="0"/>
              <a:t>30.7.2020.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50-7266-4B54-AFED-7B05D9234732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824-A969-4B43-B9F8-A171C2CCB1AB}" type="datetimeFigureOut">
              <a:rPr lang="hr-HR" smtClean="0"/>
              <a:t>30.7.2020.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50-7266-4B54-AFED-7B05D92347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824-A969-4B43-B9F8-A171C2CCB1AB}" type="datetimeFigureOut">
              <a:rPr lang="hr-HR" smtClean="0"/>
              <a:t>30.7.2020.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50-7266-4B54-AFED-7B05D92347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824-A969-4B43-B9F8-A171C2CCB1AB}" type="datetimeFigureOut">
              <a:rPr lang="hr-HR" smtClean="0"/>
              <a:t>30.7.2020.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50-7266-4B54-AFED-7B05D9234732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9824-A969-4B43-B9F8-A171C2CCB1AB}" type="datetimeFigureOut">
              <a:rPr lang="hr-HR" smtClean="0"/>
              <a:t>30.7.2020.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A2950-7266-4B54-AFED-7B05D923473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A949824-A969-4B43-B9F8-A171C2CCB1AB}" type="datetimeFigureOut">
              <a:rPr lang="hr-HR" smtClean="0"/>
              <a:t>30.7.2020.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F1A2950-7266-4B54-AFED-7B05D9234732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HAMLET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			</a:t>
            </a:r>
            <a:r>
              <a:rPr lang="fi-FI" b="1" dirty="0" smtClean="0"/>
              <a:t>Wiliam Shakespeare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640053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Elementi djela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95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r-HR" b="1" dirty="0"/>
              <a:t>tema: Hamletova osveta (moralna opravdanost osvete</a:t>
            </a:r>
            <a:r>
              <a:rPr lang="hr-HR" b="1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hr-HR" b="1" dirty="0" smtClean="0"/>
              <a:t>mjesto </a:t>
            </a:r>
            <a:r>
              <a:rPr lang="hr-HR" b="1" dirty="0"/>
              <a:t>radnje: Danska, dvorac </a:t>
            </a:r>
            <a:r>
              <a:rPr lang="hr-HR" b="1" dirty="0" err="1" smtClean="0"/>
              <a:t>Elsinore</a:t>
            </a:r>
            <a:endParaRPr lang="hr-HR" b="1" dirty="0" smtClean="0"/>
          </a:p>
          <a:p>
            <a:pPr>
              <a:buFontTx/>
              <a:buChar char="-"/>
            </a:pPr>
            <a:r>
              <a:rPr lang="hr-HR" b="1" dirty="0" smtClean="0"/>
              <a:t>dvorac </a:t>
            </a:r>
            <a:r>
              <a:rPr lang="hr-HR" b="1" dirty="0"/>
              <a:t>kao nesavršen svijet u kojemu </a:t>
            </a:r>
            <a:r>
              <a:rPr lang="hr-HR" b="1" dirty="0" smtClean="0"/>
              <a:t>caruju</a:t>
            </a:r>
            <a:endParaRPr lang="fi-FI" b="1" dirty="0" smtClean="0"/>
          </a:p>
          <a:p>
            <a:pPr marL="0" indent="0">
              <a:buNone/>
            </a:pPr>
            <a:r>
              <a:rPr lang="fi-FI" b="1" dirty="0" smtClean="0"/>
              <a:t>   </a:t>
            </a:r>
            <a:r>
              <a:rPr lang="hr-HR" b="1" dirty="0" smtClean="0"/>
              <a:t>lukavstvo</a:t>
            </a:r>
            <a:r>
              <a:rPr lang="hr-HR" b="1" dirty="0"/>
              <a:t>, </a:t>
            </a:r>
            <a:r>
              <a:rPr lang="hr-HR" b="1" dirty="0" smtClean="0"/>
              <a:t>smrt</a:t>
            </a:r>
            <a:r>
              <a:rPr lang="fi-FI" b="1" dirty="0" smtClean="0"/>
              <a:t> </a:t>
            </a:r>
            <a:r>
              <a:rPr lang="hr-HR" b="1" dirty="0" smtClean="0"/>
              <a:t>oca</a:t>
            </a:r>
            <a:r>
              <a:rPr lang="hr-HR" b="1" dirty="0"/>
              <a:t>, </a:t>
            </a:r>
            <a:r>
              <a:rPr lang="hr-HR" b="1" dirty="0" smtClean="0"/>
              <a:t>ubojstvo, razočaranje </a:t>
            </a:r>
            <a:r>
              <a:rPr lang="hr-HR" b="1" dirty="0"/>
              <a:t>u </a:t>
            </a:r>
            <a:r>
              <a:rPr lang="hr-HR" b="1" dirty="0" smtClean="0"/>
              <a:t>žensku</a:t>
            </a:r>
            <a:endParaRPr lang="fi-FI" b="1" dirty="0" smtClean="0"/>
          </a:p>
          <a:p>
            <a:pPr marL="0" indent="0">
              <a:buNone/>
            </a:pPr>
            <a:r>
              <a:rPr lang="fi-FI" b="1" dirty="0"/>
              <a:t> </a:t>
            </a:r>
            <a:r>
              <a:rPr lang="fi-FI" b="1" dirty="0" smtClean="0"/>
              <a:t> </a:t>
            </a:r>
            <a:r>
              <a:rPr lang="hr-HR" b="1" dirty="0" smtClean="0"/>
              <a:t> </a:t>
            </a:r>
            <a:r>
              <a:rPr lang="hr-HR" b="1" dirty="0"/>
              <a:t>ljubav, </a:t>
            </a:r>
            <a:r>
              <a:rPr lang="fi-FI" b="1" dirty="0" smtClean="0"/>
              <a:t>nevjera,pitanje prijateljstva</a:t>
            </a:r>
            <a:r>
              <a:rPr lang="hr-HR" b="1" dirty="0" smtClean="0"/>
              <a:t> </a:t>
            </a:r>
            <a:endParaRPr lang="fi-FI" b="1" dirty="0" smtClean="0"/>
          </a:p>
          <a:p>
            <a:pPr>
              <a:buFont typeface="Wingdings" pitchFamily="2" charset="2"/>
              <a:buChar char="§"/>
            </a:pPr>
            <a:r>
              <a:rPr lang="hr-HR" b="1" dirty="0" smtClean="0"/>
              <a:t>dramska </a:t>
            </a:r>
            <a:r>
              <a:rPr lang="hr-HR" b="1" dirty="0"/>
              <a:t>vrsta: </a:t>
            </a:r>
            <a:r>
              <a:rPr lang="hr-HR" b="1" dirty="0" smtClean="0"/>
              <a:t>tragedija</a:t>
            </a:r>
          </a:p>
          <a:p>
            <a:pPr>
              <a:buFontTx/>
              <a:buChar char="-"/>
            </a:pPr>
            <a:r>
              <a:rPr lang="hr-HR" b="1" dirty="0" smtClean="0"/>
              <a:t>u </a:t>
            </a:r>
            <a:r>
              <a:rPr lang="hr-HR" b="1" dirty="0"/>
              <a:t>odnosu na model klasične grčke tragedije </a:t>
            </a:r>
            <a:r>
              <a:rPr lang="hr-HR" b="1" i="1" dirty="0"/>
              <a:t>Hamlet </a:t>
            </a:r>
            <a:endParaRPr lang="fi-FI" b="1" i="1" dirty="0" smtClean="0"/>
          </a:p>
          <a:p>
            <a:pPr marL="0" indent="0">
              <a:buNone/>
            </a:pPr>
            <a:r>
              <a:rPr lang="fi-FI" b="1" i="1" dirty="0"/>
              <a:t> </a:t>
            </a:r>
            <a:r>
              <a:rPr lang="fi-FI" b="1" i="1" dirty="0" smtClean="0"/>
              <a:t>   </a:t>
            </a:r>
            <a:r>
              <a:rPr lang="hr-HR" b="1" dirty="0" smtClean="0"/>
              <a:t>ima</a:t>
            </a:r>
            <a:r>
              <a:rPr lang="fi-FI" b="1" dirty="0" smtClean="0"/>
              <a:t> </a:t>
            </a:r>
            <a:r>
              <a:rPr lang="hr-HR" b="1" dirty="0" smtClean="0"/>
              <a:t>slobodniju </a:t>
            </a:r>
            <a:r>
              <a:rPr lang="hr-HR" b="1" dirty="0" smtClean="0"/>
              <a:t>i</a:t>
            </a:r>
            <a:r>
              <a:rPr lang="hr-HR" b="1" dirty="0"/>
              <a:t> </a:t>
            </a:r>
            <a:r>
              <a:rPr lang="hr-HR" b="1" dirty="0" smtClean="0"/>
              <a:t>složeniju </a:t>
            </a:r>
            <a:r>
              <a:rPr lang="hr-HR" b="1" dirty="0"/>
              <a:t>strukturu, veći broj likova</a:t>
            </a:r>
            <a:r>
              <a:rPr lang="hr-HR" b="1" dirty="0" smtClean="0"/>
              <a:t>,</a:t>
            </a:r>
            <a:endParaRPr lang="fi-FI" b="1" dirty="0" smtClean="0"/>
          </a:p>
          <a:p>
            <a:pPr marL="0" indent="0">
              <a:buNone/>
            </a:pPr>
            <a:r>
              <a:rPr lang="fi-FI" b="1" dirty="0"/>
              <a:t> </a:t>
            </a:r>
            <a:r>
              <a:rPr lang="fi-FI" b="1" dirty="0" smtClean="0"/>
              <a:t>   </a:t>
            </a:r>
            <a:r>
              <a:rPr lang="hr-HR" b="1" dirty="0" smtClean="0"/>
              <a:t>nema kora,</a:t>
            </a:r>
            <a:r>
              <a:rPr lang="fi-FI" b="1" dirty="0" smtClean="0"/>
              <a:t> </a:t>
            </a:r>
            <a:r>
              <a:rPr lang="hr-HR" b="1" dirty="0" smtClean="0"/>
              <a:t>pisan </a:t>
            </a:r>
            <a:r>
              <a:rPr lang="hr-HR" b="1" dirty="0"/>
              <a:t>je u stihu i u prozi </a:t>
            </a:r>
            <a:br>
              <a:rPr lang="hr-HR" b="1" dirty="0"/>
            </a:b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06768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Tematika- višeslojna utemeljen na suprotnostima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 smtClean="0"/>
              <a:t>društvena </a:t>
            </a:r>
            <a:r>
              <a:rPr lang="hr-HR" b="1" dirty="0"/>
              <a:t>(Hamletov odnos prema dvorjanima, korupcija; </a:t>
            </a:r>
            <a:r>
              <a:rPr lang="hr-HR" b="1" dirty="0" smtClean="0"/>
              <a:t>poltronstvo (ulizivanje</a:t>
            </a:r>
            <a:r>
              <a:rPr lang="hr-HR" b="1" dirty="0"/>
              <a:t>), idealizam pojedinca ↔ društvo</a:t>
            </a:r>
            <a:r>
              <a:rPr lang="hr-HR" b="1" dirty="0" smtClean="0"/>
              <a:t>)</a:t>
            </a:r>
          </a:p>
          <a:p>
            <a:r>
              <a:rPr lang="hr-HR" b="1" dirty="0" smtClean="0"/>
              <a:t>pravda </a:t>
            </a:r>
            <a:r>
              <a:rPr lang="hr-HR" b="1" dirty="0"/>
              <a:t>i nepravda, istina i laž (smrt Hamletova oca – </a:t>
            </a:r>
            <a:r>
              <a:rPr lang="hr-HR" b="1" dirty="0" smtClean="0"/>
              <a:t>Klaudije</a:t>
            </a:r>
          </a:p>
          <a:p>
            <a:r>
              <a:rPr lang="hr-HR" b="1" i="1" dirty="0" smtClean="0"/>
              <a:t>Mišolovka </a:t>
            </a:r>
            <a:r>
              <a:rPr lang="hr-HR" b="1" dirty="0"/>
              <a:t>(savjest), zlo (protežnost zla i samouništenje zla, </a:t>
            </a:r>
            <a:r>
              <a:rPr lang="hr-HR" b="1" dirty="0" smtClean="0"/>
              <a:t>prijateljstvo (</a:t>
            </a:r>
            <a:r>
              <a:rPr lang="hr-HR" b="1" dirty="0" err="1" smtClean="0"/>
              <a:t>Horacije</a:t>
            </a:r>
            <a:r>
              <a:rPr lang="hr-HR" b="1" dirty="0"/>
              <a:t>), lažni prijatelji (</a:t>
            </a:r>
            <a:r>
              <a:rPr lang="hr-HR" b="1" dirty="0" err="1"/>
              <a:t>Rosencrantz</a:t>
            </a:r>
            <a:r>
              <a:rPr lang="hr-HR" b="1" dirty="0"/>
              <a:t> i </a:t>
            </a:r>
            <a:r>
              <a:rPr lang="hr-HR" b="1" dirty="0" err="1"/>
              <a:t>Guildenstern</a:t>
            </a:r>
            <a:r>
              <a:rPr lang="hr-HR" b="1" dirty="0" smtClean="0"/>
              <a:t>)</a:t>
            </a:r>
          </a:p>
          <a:p>
            <a:r>
              <a:rPr lang="hr-HR" b="1" dirty="0" smtClean="0"/>
              <a:t>pitanje </a:t>
            </a:r>
            <a:r>
              <a:rPr lang="hr-HR" b="1" dirty="0"/>
              <a:t>života i smrti (ovozemaljsko i onozemaljsko, materijalno i </a:t>
            </a:r>
            <a:r>
              <a:rPr lang="hr-HR" b="1" dirty="0" smtClean="0"/>
              <a:t>duhovno: Hamletov </a:t>
            </a:r>
            <a:r>
              <a:rPr lang="hr-HR" b="1" dirty="0"/>
              <a:t>monolog, Hamletov razgovor s grobarima</a:t>
            </a:r>
            <a:r>
              <a:rPr lang="hr-HR" b="1" dirty="0" smtClean="0"/>
              <a:t>)</a:t>
            </a:r>
          </a:p>
          <a:p>
            <a:r>
              <a:rPr lang="hr-HR" b="1" dirty="0" smtClean="0"/>
              <a:t>obiteljski </a:t>
            </a:r>
            <a:r>
              <a:rPr lang="hr-HR" b="1" dirty="0"/>
              <a:t>odnosi (bratoubojstvo, </a:t>
            </a:r>
            <a:r>
              <a:rPr lang="hr-HR" b="1" dirty="0" smtClean="0"/>
              <a:t>Hamletov </a:t>
            </a:r>
            <a:r>
              <a:rPr lang="hr-HR" b="1" dirty="0"/>
              <a:t>odnos s majkom, </a:t>
            </a:r>
            <a:r>
              <a:rPr lang="hr-HR" b="1" dirty="0" err="1" smtClean="0"/>
              <a:t>Polonijev</a:t>
            </a:r>
            <a:r>
              <a:rPr lang="hr-HR" b="1" dirty="0"/>
              <a:t> </a:t>
            </a:r>
            <a:r>
              <a:rPr lang="hr-HR" b="1" dirty="0" smtClean="0"/>
              <a:t>odnos </a:t>
            </a:r>
            <a:r>
              <a:rPr lang="hr-HR" b="1" dirty="0"/>
              <a:t>s </a:t>
            </a:r>
            <a:r>
              <a:rPr lang="hr-HR" b="1" dirty="0" smtClean="0"/>
              <a:t>Ofelijom i </a:t>
            </a:r>
            <a:r>
              <a:rPr lang="hr-HR" b="1" dirty="0" err="1" smtClean="0"/>
              <a:t>Leartom</a:t>
            </a:r>
            <a:r>
              <a:rPr lang="hr-HR" b="1" dirty="0" smtClean="0"/>
              <a:t>)</a:t>
            </a:r>
            <a:r>
              <a:rPr lang="hr-HR" b="1" i="1" dirty="0"/>
              <a:t/>
            </a:r>
            <a:br>
              <a:rPr lang="hr-HR" b="1" i="1" dirty="0"/>
            </a:br>
            <a:endParaRPr lang="hr-HR" b="1" i="1" dirty="0"/>
          </a:p>
        </p:txBody>
      </p:sp>
    </p:spTree>
    <p:extLst>
      <p:ext uri="{BB962C8B-B14F-4D97-AF65-F5344CB8AC3E}">
        <p14:creationId xmlns:p14="http://schemas.microsoft.com/office/powerpoint/2010/main" val="220350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Ključna tematska pitanja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24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2000" b="1" dirty="0" smtClean="0"/>
              <a:t>Osveta </a:t>
            </a:r>
            <a:r>
              <a:rPr lang="hr-HR" sz="2000" b="1" dirty="0" err="1" smtClean="0"/>
              <a:t>vs</a:t>
            </a:r>
            <a:r>
              <a:rPr lang="hr-HR" sz="2000" b="1" dirty="0" smtClean="0"/>
              <a:t>.</a:t>
            </a:r>
            <a:r>
              <a:rPr lang="fi-FI" sz="2000" b="1" dirty="0" smtClean="0"/>
              <a:t> p</a:t>
            </a:r>
            <a:r>
              <a:rPr lang="hr-HR" sz="2000" b="1" dirty="0" err="1" smtClean="0"/>
              <a:t>ravda</a:t>
            </a: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 smtClean="0"/>
              <a:t>    - Koja je razlika između osvete i pravde? Je li jedna moralnija od druge?</a:t>
            </a:r>
          </a:p>
          <a:p>
            <a:pPr>
              <a:buFont typeface="Wingdings" pitchFamily="2" charset="2"/>
              <a:buChar char="§"/>
            </a:pPr>
            <a:r>
              <a:rPr lang="hr-HR" sz="2000" b="1" dirty="0" smtClean="0"/>
              <a:t>Djelovanje </a:t>
            </a:r>
            <a:r>
              <a:rPr lang="hr-HR" sz="2000" b="1" dirty="0" err="1" smtClean="0"/>
              <a:t>vs</a:t>
            </a:r>
            <a:r>
              <a:rPr lang="hr-HR" sz="2000" b="1" dirty="0" smtClean="0"/>
              <a:t>. </a:t>
            </a:r>
            <a:r>
              <a:rPr lang="fi-FI" sz="2000" b="1" dirty="0" smtClean="0"/>
              <a:t>p</a:t>
            </a:r>
            <a:r>
              <a:rPr lang="hr-HR" sz="2000" b="1" dirty="0" err="1" smtClean="0"/>
              <a:t>asivnost</a:t>
            </a:r>
            <a:endParaRPr lang="hr-HR" sz="2000" b="1" dirty="0" smtClean="0"/>
          </a:p>
          <a:p>
            <a:pPr>
              <a:buFontTx/>
              <a:buChar char="-"/>
            </a:pPr>
            <a:r>
              <a:rPr lang="hr-HR" sz="2000" b="1" dirty="0" smtClean="0"/>
              <a:t>Je li djelovanje uvijek vrlina?</a:t>
            </a:r>
          </a:p>
          <a:p>
            <a:pPr>
              <a:buFontTx/>
              <a:buChar char="-"/>
            </a:pPr>
            <a:r>
              <a:rPr lang="hr-HR" sz="2000" b="1" dirty="0" smtClean="0"/>
              <a:t>Je li moguće djelovati u svijetu u kojem ništa nije sigurno?</a:t>
            </a:r>
          </a:p>
          <a:p>
            <a:pPr>
              <a:buFont typeface="Wingdings" pitchFamily="2" charset="2"/>
              <a:buChar char="§"/>
            </a:pPr>
            <a:r>
              <a:rPr lang="hr-HR" sz="2000" b="1" dirty="0" smtClean="0"/>
              <a:t>Sudbina </a:t>
            </a:r>
            <a:r>
              <a:rPr lang="hr-HR" sz="2000" b="1" dirty="0" err="1" smtClean="0"/>
              <a:t>vs</a:t>
            </a:r>
            <a:r>
              <a:rPr lang="hr-HR" sz="2000" b="1" dirty="0" smtClean="0"/>
              <a:t>. </a:t>
            </a:r>
            <a:r>
              <a:rPr lang="fi-FI" sz="2000" b="1" dirty="0" smtClean="0"/>
              <a:t>n</a:t>
            </a:r>
            <a:r>
              <a:rPr lang="hr-HR" sz="2000" b="1" dirty="0" err="1" smtClean="0"/>
              <a:t>eovisnosti</a:t>
            </a: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 smtClean="0"/>
              <a:t>   - Imamo li mi kontrolu nad prilikama koje se javljaju u našim</a:t>
            </a:r>
          </a:p>
          <a:p>
            <a:pPr marL="0" indent="0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  životima?</a:t>
            </a:r>
          </a:p>
          <a:p>
            <a:pPr marL="0" indent="0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- Je li naša uloga u životu uvijek predodređena?</a:t>
            </a:r>
          </a:p>
          <a:p>
            <a:pPr>
              <a:buFont typeface="Wingdings" pitchFamily="2" charset="2"/>
              <a:buChar char="§"/>
            </a:pPr>
            <a:r>
              <a:rPr lang="hr-HR" sz="2000" b="1" dirty="0" smtClean="0"/>
              <a:t>Vanjština (forma) </a:t>
            </a:r>
            <a:r>
              <a:rPr lang="hr-HR" sz="2000" b="1" dirty="0" err="1" smtClean="0"/>
              <a:t>vs</a:t>
            </a:r>
            <a:r>
              <a:rPr lang="hr-HR" sz="2000" b="1" dirty="0" smtClean="0"/>
              <a:t>. </a:t>
            </a:r>
            <a:r>
              <a:rPr lang="fi-FI" sz="2000" b="1" dirty="0" smtClean="0"/>
              <a:t>s</a:t>
            </a:r>
            <a:r>
              <a:rPr lang="hr-HR" sz="2000" b="1" dirty="0" smtClean="0"/>
              <a:t>tvarnosti</a:t>
            </a:r>
          </a:p>
          <a:p>
            <a:pPr marL="0" indent="0">
              <a:buNone/>
            </a:pPr>
            <a:r>
              <a:rPr lang="hr-HR" sz="2000" b="1" dirty="0" smtClean="0"/>
              <a:t>   - Je li prijevara jedan od osnovnih načela na kojima funkcionira</a:t>
            </a:r>
          </a:p>
          <a:p>
            <a:pPr marL="0" indent="0">
              <a:buNone/>
            </a:pPr>
            <a:r>
              <a:rPr lang="hr-HR" sz="2000" b="1" dirty="0"/>
              <a:t> </a:t>
            </a:r>
            <a:r>
              <a:rPr lang="hr-HR" sz="2000" b="1" dirty="0" smtClean="0"/>
              <a:t>    društvo?</a:t>
            </a:r>
          </a:p>
          <a:p>
            <a:pPr marL="0" indent="0">
              <a:buNone/>
            </a:pPr>
            <a:r>
              <a:rPr lang="hr-HR" sz="2000" b="1" dirty="0" smtClean="0"/>
              <a:t>   - Je li život niz djelovanja koja činimo kako bi došli do cilja?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22336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Pojmovi i simboli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i-FI" sz="2800" dirty="0" smtClean="0"/>
          </a:p>
          <a:p>
            <a:endParaRPr lang="fi-FI" sz="2800" dirty="0"/>
          </a:p>
          <a:p>
            <a:r>
              <a:rPr lang="hr-HR" sz="2800" b="1" dirty="0" smtClean="0"/>
              <a:t>predstava </a:t>
            </a:r>
            <a:r>
              <a:rPr lang="hr-HR" sz="2800" b="1" dirty="0"/>
              <a:t>u predstavi – pojam koji se odnosi na </a:t>
            </a:r>
            <a:r>
              <a:rPr lang="hr-HR" sz="2800" b="1" dirty="0" smtClean="0"/>
              <a:t>scenu</a:t>
            </a:r>
            <a:r>
              <a:rPr lang="fi-FI" sz="2800" b="1" dirty="0" smtClean="0"/>
              <a:t> </a:t>
            </a:r>
            <a:r>
              <a:rPr lang="hr-HR" sz="2800" b="1" dirty="0" smtClean="0"/>
              <a:t>Mišolovke</a:t>
            </a:r>
            <a:endParaRPr lang="fi-FI" sz="2800" b="1" dirty="0" smtClean="0"/>
          </a:p>
          <a:p>
            <a:r>
              <a:rPr lang="hr-HR" sz="2800" b="1" i="1" dirty="0" smtClean="0"/>
              <a:t>Jer </a:t>
            </a:r>
            <a:r>
              <a:rPr lang="hr-HR" sz="2800" b="1" i="1" dirty="0"/>
              <a:t>sve što je pretjerano protivi se cilju glume kojoj je svrha </a:t>
            </a:r>
            <a:r>
              <a:rPr lang="hr-HR" sz="2800" b="1" i="1" dirty="0" smtClean="0"/>
              <a:t>(…)</a:t>
            </a:r>
            <a:r>
              <a:rPr lang="fi-FI" sz="2800" b="1" i="1" dirty="0" smtClean="0"/>
              <a:t> </a:t>
            </a:r>
            <a:r>
              <a:rPr lang="hr-HR" sz="2800" b="1" i="1" dirty="0" smtClean="0"/>
              <a:t>da </a:t>
            </a:r>
            <a:r>
              <a:rPr lang="hr-HR" sz="2800" b="1" i="1" dirty="0"/>
              <a:t>drži takoreći zrcalo prirodi. </a:t>
            </a:r>
            <a:r>
              <a:rPr lang="hr-HR" sz="2800" b="1" dirty="0"/>
              <a:t>(iz Hamletova razmatranja o glumi</a:t>
            </a:r>
            <a:r>
              <a:rPr lang="hr-HR" sz="2800" b="1" dirty="0" smtClean="0"/>
              <a:t>)</a:t>
            </a:r>
            <a:endParaRPr lang="fi-FI" sz="2800" b="1" dirty="0" smtClean="0"/>
          </a:p>
          <a:p>
            <a:r>
              <a:rPr lang="hr-HR" sz="2800" b="1" i="1" dirty="0" smtClean="0"/>
              <a:t>Nešto </a:t>
            </a:r>
            <a:r>
              <a:rPr lang="hr-HR" sz="2800" b="1" i="1" dirty="0"/>
              <a:t>je trulo u državi Danskoj. </a:t>
            </a:r>
            <a:r>
              <a:rPr lang="hr-HR" sz="2800" b="1" dirty="0"/>
              <a:t>– književni frazem (‘</a:t>
            </a:r>
            <a:r>
              <a:rPr lang="hr-HR" sz="2800" b="1" dirty="0" smtClean="0"/>
              <a:t>prikriveni</a:t>
            </a:r>
            <a:r>
              <a:rPr lang="fi-FI" sz="2800" b="1" dirty="0" smtClean="0"/>
              <a:t> </a:t>
            </a:r>
            <a:r>
              <a:rPr lang="hr-HR" sz="2800" b="1" dirty="0" smtClean="0"/>
              <a:t>problemi’)</a:t>
            </a:r>
            <a:endParaRPr lang="fi-FI" sz="2800" b="1" dirty="0" smtClean="0"/>
          </a:p>
          <a:p>
            <a:r>
              <a:rPr lang="hr-HR" sz="2800" b="1" i="1" dirty="0" smtClean="0"/>
              <a:t>Biti </a:t>
            </a:r>
            <a:r>
              <a:rPr lang="hr-HR" sz="2800" b="1" i="1" dirty="0"/>
              <a:t>ili ne biti. </a:t>
            </a:r>
            <a:r>
              <a:rPr lang="hr-HR" sz="2800" b="1" dirty="0"/>
              <a:t>– književni frazem (‘biti od presudnog značenja’) </a:t>
            </a:r>
            <a:br>
              <a:rPr lang="hr-HR" sz="2800" b="1" dirty="0"/>
            </a:b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788682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Dr</a:t>
            </a:r>
            <a:r>
              <a:rPr lang="hr-HR" dirty="0" smtClean="0"/>
              <a:t>a</a:t>
            </a:r>
            <a:r>
              <a:rPr lang="fi-FI" dirty="0" smtClean="0"/>
              <a:t>mski sukob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hr-HR" sz="3200" dirty="0" smtClean="0"/>
          </a:p>
          <a:p>
            <a:r>
              <a:rPr lang="vi-VN" sz="3200" b="1" dirty="0" smtClean="0"/>
              <a:t>Klaudije</a:t>
            </a:r>
            <a:r>
              <a:rPr lang="fi-FI" sz="3200" b="1" dirty="0" smtClean="0"/>
              <a:t> </a:t>
            </a:r>
            <a:r>
              <a:rPr lang="vi-VN" sz="3200" b="1" dirty="0" smtClean="0"/>
              <a:t>↔ Hamlet</a:t>
            </a:r>
            <a:r>
              <a:rPr lang="fi-FI" sz="3200" b="1" dirty="0" smtClean="0"/>
              <a:t> =</a:t>
            </a:r>
            <a:r>
              <a:rPr lang="vi-VN" sz="3200" b="1" dirty="0" smtClean="0"/>
              <a:t> </a:t>
            </a:r>
            <a:r>
              <a:rPr lang="vi-VN" sz="3200" b="1" dirty="0"/>
              <a:t>unutarnji </a:t>
            </a:r>
            <a:r>
              <a:rPr lang="vi-VN" sz="3200" b="1" dirty="0" smtClean="0"/>
              <a:t>sukob</a:t>
            </a:r>
            <a:endParaRPr lang="fi-FI" sz="3200" b="1" dirty="0" smtClean="0"/>
          </a:p>
          <a:p>
            <a:r>
              <a:rPr lang="vi-VN" sz="3200" b="1" dirty="0" smtClean="0"/>
              <a:t>Hamlet </a:t>
            </a:r>
            <a:r>
              <a:rPr lang="vi-VN" sz="3200" b="1" dirty="0"/>
              <a:t>je ipak tragični junak jer traži istinu i pravdu djelujući </a:t>
            </a:r>
            <a:r>
              <a:rPr lang="vi-VN" sz="3200" b="1" dirty="0" smtClean="0"/>
              <a:t>z</a:t>
            </a:r>
            <a:r>
              <a:rPr lang="fi-FI" sz="3200" b="1" dirty="0" smtClean="0"/>
              <a:t>a </a:t>
            </a:r>
            <a:r>
              <a:rPr lang="vi-VN" sz="3200" b="1" dirty="0" smtClean="0"/>
              <a:t>dobrobit </a:t>
            </a:r>
            <a:r>
              <a:rPr lang="vi-VN" sz="3200" b="1" dirty="0"/>
              <a:t>Danske, u korist cijele zajednice koja se mora iskupiti </a:t>
            </a:r>
            <a:r>
              <a:rPr lang="vi-VN" sz="3200" b="1" dirty="0" smtClean="0"/>
              <a:t>i</a:t>
            </a:r>
            <a:r>
              <a:rPr lang="fi-FI" sz="3200" b="1" dirty="0" smtClean="0"/>
              <a:t> pro</a:t>
            </a:r>
            <a:r>
              <a:rPr lang="hr-HR" sz="3200" b="1" dirty="0" smtClean="0"/>
              <a:t>č</a:t>
            </a:r>
            <a:r>
              <a:rPr lang="fi-FI" sz="3200" b="1" dirty="0" smtClean="0"/>
              <a:t>istiti</a:t>
            </a:r>
            <a:r>
              <a:rPr lang="hr-HR" sz="3200" b="1" dirty="0"/>
              <a:t> </a:t>
            </a:r>
            <a:r>
              <a:rPr lang="vi-VN" sz="3200" b="1" dirty="0" smtClean="0"/>
              <a:t>razotkrivanjem </a:t>
            </a:r>
            <a:r>
              <a:rPr lang="vi-VN" sz="3200" b="1" dirty="0"/>
              <a:t>i kažnjavanjem počinjenih zločina.</a:t>
            </a:r>
            <a:br>
              <a:rPr lang="vi-VN" sz="3200" b="1" dirty="0"/>
            </a:br>
            <a:r>
              <a:rPr lang="vi-VN" sz="3200" b="1" dirty="0"/>
              <a:t>Njegova je tragična krivnja u odgađanju osvete zbog čega i </a:t>
            </a:r>
            <a:r>
              <a:rPr lang="vi-VN" sz="3200" b="1" dirty="0" smtClean="0"/>
              <a:t>sam</a:t>
            </a:r>
            <a:r>
              <a:rPr lang="hr-HR" sz="3200" b="1" dirty="0" smtClean="0"/>
              <a:t> </a:t>
            </a:r>
            <a:r>
              <a:rPr lang="vi-VN" sz="3200" b="1" dirty="0" smtClean="0"/>
              <a:t>stradava</a:t>
            </a:r>
            <a:r>
              <a:rPr lang="vi-VN" sz="3200" b="1" dirty="0"/>
              <a:t>. </a:t>
            </a:r>
            <a:r>
              <a:rPr lang="vi-VN" sz="3200" dirty="0"/>
              <a:t/>
            </a:r>
            <a:br>
              <a:rPr lang="vi-VN" sz="3200" dirty="0"/>
            </a:b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82070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kompozicija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5105400"/>
          </a:xfrm>
        </p:spPr>
        <p:txBody>
          <a:bodyPr>
            <a:noAutofit/>
          </a:bodyPr>
          <a:lstStyle/>
          <a:p>
            <a:r>
              <a:rPr lang="vi-VN" sz="1600" b="1" i="1" dirty="0"/>
              <a:t>Hamlet </a:t>
            </a:r>
            <a:r>
              <a:rPr lang="vi-VN" sz="1600" b="1" dirty="0"/>
              <a:t>je napisan u pet </a:t>
            </a:r>
            <a:r>
              <a:rPr lang="vi-VN" sz="1600" b="1" dirty="0" smtClean="0"/>
              <a:t>činova</a:t>
            </a:r>
            <a:r>
              <a:rPr lang="hr-HR" sz="1600" b="1" dirty="0" smtClean="0"/>
              <a:t> koji se dijele na prizore</a:t>
            </a:r>
          </a:p>
          <a:p>
            <a:r>
              <a:rPr lang="vi-VN" sz="1600" b="1" dirty="0" smtClean="0"/>
              <a:t>faze </a:t>
            </a:r>
            <a:r>
              <a:rPr lang="vi-VN" sz="1600" b="1" dirty="0"/>
              <a:t>dramske kompozicije mogu se vrlo jasno odrediti:</a:t>
            </a:r>
            <a:br>
              <a:rPr lang="vi-VN" sz="1600" b="1" dirty="0"/>
            </a:br>
            <a:r>
              <a:rPr lang="vi-VN" sz="1600" b="1" dirty="0"/>
              <a:t>• uvod – razgovori u prvom činu koji oslikavaju situaciju u Danskoj i na danskom dvoru</a:t>
            </a:r>
            <a:br>
              <a:rPr lang="vi-VN" sz="1600" b="1" dirty="0"/>
            </a:br>
            <a:r>
              <a:rPr lang="vi-VN" sz="1600" b="1" dirty="0"/>
              <a:t>• zaplet – na kraju prvoga čina Duh Hamletova oca otkriva Hamletu da mu je stric ubio oca te </a:t>
            </a:r>
            <a:r>
              <a:rPr lang="vi-VN" sz="1600" b="1" dirty="0" smtClean="0"/>
              <a:t>zahtijeva</a:t>
            </a:r>
            <a:r>
              <a:rPr lang="hr-HR" sz="1600" b="1" dirty="0" smtClean="0"/>
              <a:t> </a:t>
            </a:r>
            <a:r>
              <a:rPr lang="vi-VN" sz="1600" b="1" dirty="0" smtClean="0"/>
              <a:t>osvetu </a:t>
            </a:r>
            <a:r>
              <a:rPr lang="vi-VN" sz="1600" b="1" dirty="0"/>
              <a:t>(pokretač radnje duh je Hamletova oca)</a:t>
            </a:r>
            <a:br>
              <a:rPr lang="vi-VN" sz="1600" b="1" dirty="0"/>
            </a:br>
            <a:r>
              <a:rPr lang="vi-VN" sz="1600" b="1" dirty="0"/>
              <a:t>• vrhunac – izvođenje Mišolovke i razotkrivanje kralja Klaudija kao ubojice</a:t>
            </a:r>
            <a:br>
              <a:rPr lang="vi-VN" sz="1600" b="1" dirty="0"/>
            </a:br>
            <a:r>
              <a:rPr lang="vi-VN" sz="1600" b="1" dirty="0"/>
              <a:t>• peripetija – ubojstvo Polonija i Hamletov odlazak u Englesku; Ofelijino ludilo i sukob s Laertom</a:t>
            </a:r>
            <a:br>
              <a:rPr lang="vi-VN" sz="1600" b="1" dirty="0"/>
            </a:br>
            <a:r>
              <a:rPr lang="vi-VN" sz="1600" b="1" dirty="0"/>
              <a:t>• rasplet – smrt Laerta, kraljice, kralja i Hamleta te dolazak Fortinbrasa na dansko </a:t>
            </a:r>
            <a:r>
              <a:rPr lang="vi-VN" sz="1600" b="1" dirty="0" smtClean="0"/>
              <a:t>prijestolje</a:t>
            </a:r>
            <a:endParaRPr lang="hr-HR" sz="1600" b="1" dirty="0" smtClean="0"/>
          </a:p>
          <a:p>
            <a:r>
              <a:rPr lang="vi-VN" sz="1600" b="1" dirty="0" smtClean="0"/>
              <a:t>Aristotelova </a:t>
            </a:r>
            <a:r>
              <a:rPr lang="vi-VN" sz="1600" b="1" dirty="0"/>
              <a:t>se pravila ne poštuju jer radnju čine višestruki zapleti koji se odvijaju </a:t>
            </a:r>
            <a:r>
              <a:rPr lang="vi-VN" sz="1600" b="1" dirty="0" smtClean="0"/>
              <a:t>nekoliko</a:t>
            </a:r>
            <a:r>
              <a:rPr lang="hr-HR" sz="1600" b="1" dirty="0" smtClean="0"/>
              <a:t> </a:t>
            </a:r>
            <a:r>
              <a:rPr lang="vi-VN" sz="1600" b="1" dirty="0" smtClean="0"/>
              <a:t>mjeseci </a:t>
            </a:r>
            <a:r>
              <a:rPr lang="vi-VN" sz="1600" b="1" dirty="0"/>
              <a:t>i u različitim prostorima u Danskoj: u kraljevskom dvorcu Elsinoreu (svečana </a:t>
            </a:r>
            <a:r>
              <a:rPr lang="vi-VN" sz="1600" b="1" dirty="0" smtClean="0"/>
              <a:t>dvorana,</a:t>
            </a:r>
            <a:r>
              <a:rPr lang="hr-HR" sz="1600" b="1" dirty="0" smtClean="0"/>
              <a:t> </a:t>
            </a:r>
            <a:r>
              <a:rPr lang="vi-VN" sz="1600" b="1" dirty="0" smtClean="0"/>
              <a:t>predvorje</a:t>
            </a:r>
            <a:r>
              <a:rPr lang="vi-VN" sz="1600" b="1" dirty="0"/>
              <a:t>, Polonijeve odaje, kraljičina soba), na zidinama dvorca i u njegovoj blizini (polje </a:t>
            </a:r>
            <a:r>
              <a:rPr lang="vi-VN" sz="1600" b="1" dirty="0" smtClean="0"/>
              <a:t>na</a:t>
            </a:r>
            <a:r>
              <a:rPr lang="hr-HR" sz="1600" b="1" dirty="0" smtClean="0"/>
              <a:t> </a:t>
            </a:r>
            <a:r>
              <a:rPr lang="vi-VN" sz="1600" b="1" dirty="0" smtClean="0"/>
              <a:t>kojemu </a:t>
            </a:r>
            <a:r>
              <a:rPr lang="vi-VN" sz="1600" b="1" dirty="0"/>
              <a:t>Hamlet susreće Fortinbrasovu vojsku nakon iskrcavanja u Danskoj, groblje</a:t>
            </a:r>
            <a:r>
              <a:rPr lang="vi-VN" sz="1600" b="1" dirty="0" smtClean="0"/>
              <a:t>)</a:t>
            </a:r>
            <a:endParaRPr lang="hr-HR" sz="1600" b="1" dirty="0" smtClean="0"/>
          </a:p>
          <a:p>
            <a:r>
              <a:rPr lang="vi-VN" sz="1600" b="1" dirty="0" smtClean="0"/>
              <a:t>u </a:t>
            </a:r>
            <a:r>
              <a:rPr lang="vi-VN" sz="1600" b="1" dirty="0"/>
              <a:t>osnovnu radnju upleteni su različiti prizori: Hamletovi prizori ludila (gluma), </a:t>
            </a:r>
            <a:r>
              <a:rPr lang="vi-VN" sz="1600" b="1" dirty="0" smtClean="0"/>
              <a:t>Hamletovi</a:t>
            </a:r>
            <a:r>
              <a:rPr lang="hr-HR" sz="1600" b="1" dirty="0" smtClean="0"/>
              <a:t> </a:t>
            </a:r>
            <a:r>
              <a:rPr lang="vi-VN" sz="1600" b="1" dirty="0" smtClean="0"/>
              <a:t>monolozi </a:t>
            </a:r>
            <a:r>
              <a:rPr lang="vi-VN" sz="1600" b="1" dirty="0"/>
              <a:t>(općeljudske teme), Ofelijino ludilo, predstava u predstavi (glumci izvode </a:t>
            </a:r>
            <a:r>
              <a:rPr lang="vi-VN" sz="1600" b="1" dirty="0" smtClean="0"/>
              <a:t>Hamletov</a:t>
            </a:r>
            <a:r>
              <a:rPr lang="hr-HR" sz="1600" b="1" dirty="0" smtClean="0"/>
              <a:t> </a:t>
            </a:r>
            <a:r>
              <a:rPr lang="vi-VN" sz="1600" b="1" dirty="0" smtClean="0"/>
              <a:t>tekst</a:t>
            </a:r>
            <a:r>
              <a:rPr lang="vi-VN" sz="1600" b="1" dirty="0"/>
              <a:t>) </a:t>
            </a:r>
            <a:br>
              <a:rPr lang="vi-VN" sz="1600" b="1" dirty="0"/>
            </a:br>
            <a:endParaRPr lang="hr-HR" sz="1600" b="1" dirty="0"/>
          </a:p>
        </p:txBody>
      </p:sp>
    </p:spTree>
    <p:extLst>
      <p:ext uri="{BB962C8B-B14F-4D97-AF65-F5344CB8AC3E}">
        <p14:creationId xmlns:p14="http://schemas.microsoft.com/office/powerpoint/2010/main" val="111114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Predstava u predstavi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hr-HR" b="1" dirty="0" smtClean="0"/>
          </a:p>
          <a:p>
            <a:endParaRPr lang="hr-HR" b="1" dirty="0"/>
          </a:p>
          <a:p>
            <a:r>
              <a:rPr lang="hr-HR" b="1" dirty="0" smtClean="0"/>
              <a:t>predstava </a:t>
            </a:r>
            <a:r>
              <a:rPr lang="hr-HR" b="1" dirty="0"/>
              <a:t>u predstavi: </a:t>
            </a:r>
            <a:r>
              <a:rPr lang="hr-HR" b="1" i="1" dirty="0"/>
              <a:t>Mišolovka </a:t>
            </a:r>
            <a:r>
              <a:rPr lang="hr-HR" b="1" dirty="0"/>
              <a:t>ili </a:t>
            </a:r>
            <a:r>
              <a:rPr lang="hr-HR" b="1" i="1" dirty="0"/>
              <a:t>Ubojstvo </a:t>
            </a:r>
            <a:r>
              <a:rPr lang="hr-HR" b="1" i="1" dirty="0" err="1" smtClean="0"/>
              <a:t>Gonzaga</a:t>
            </a:r>
            <a:endParaRPr lang="hr-HR" b="1" i="1" dirty="0" smtClean="0"/>
          </a:p>
          <a:p>
            <a:r>
              <a:rPr lang="hr-HR" b="1" dirty="0" smtClean="0"/>
              <a:t>cilj</a:t>
            </a:r>
            <a:r>
              <a:rPr lang="hr-HR" b="1" dirty="0"/>
              <a:t>: otkriti očevog </a:t>
            </a:r>
            <a:r>
              <a:rPr lang="hr-HR" b="1" dirty="0" smtClean="0"/>
              <a:t>ubojicu</a:t>
            </a:r>
          </a:p>
          <a:p>
            <a:r>
              <a:rPr lang="hr-HR" b="1" dirty="0" smtClean="0"/>
              <a:t>predstava </a:t>
            </a:r>
            <a:r>
              <a:rPr lang="hr-HR" b="1" dirty="0"/>
              <a:t>u tragediji (a sama je tragedija predstava</a:t>
            </a:r>
            <a:r>
              <a:rPr lang="hr-HR" b="1" dirty="0" smtClean="0"/>
              <a:t>)</a:t>
            </a:r>
          </a:p>
          <a:p>
            <a:r>
              <a:rPr lang="hr-HR" b="1" dirty="0" smtClean="0"/>
              <a:t>kazališna</a:t>
            </a:r>
            <a:r>
              <a:rPr lang="hr-HR" b="1" dirty="0"/>
              <a:t>, teatarska tehnika – cilj: pokazati istinu (probleme: ubojstva, osvete </a:t>
            </a:r>
            <a:r>
              <a:rPr lang="hr-HR" b="1" dirty="0" smtClean="0"/>
              <a:t>i</a:t>
            </a:r>
            <a:r>
              <a:rPr lang="fi-FI" b="1" dirty="0" smtClean="0"/>
              <a:t> </a:t>
            </a:r>
            <a:r>
              <a:rPr lang="hr-HR" b="1" dirty="0" smtClean="0"/>
              <a:t>istine </a:t>
            </a:r>
            <a:r>
              <a:rPr lang="hr-HR" b="1" dirty="0"/>
              <a:t>kao temeljne probleme u djelu</a:t>
            </a:r>
            <a:r>
              <a:rPr lang="hr-HR" b="1" dirty="0" smtClean="0"/>
              <a:t>)</a:t>
            </a:r>
          </a:p>
          <a:p>
            <a:r>
              <a:rPr lang="hr-HR" b="1" dirty="0" smtClean="0"/>
              <a:t>svoju </a:t>
            </a:r>
            <a:r>
              <a:rPr lang="hr-HR" b="1" dirty="0"/>
              <a:t>namjeru da osveti očevu smrt prikriva glumljenim ludilom i traži čvrst </a:t>
            </a:r>
            <a:r>
              <a:rPr lang="hr-HR" b="1" dirty="0" smtClean="0"/>
              <a:t>dokaz </a:t>
            </a:r>
            <a:r>
              <a:rPr lang="hr-HR" b="1" dirty="0" err="1" smtClean="0"/>
              <a:t>Klaudijeva</a:t>
            </a:r>
            <a:r>
              <a:rPr lang="hr-HR" b="1" dirty="0" smtClean="0"/>
              <a:t> </a:t>
            </a:r>
            <a:r>
              <a:rPr lang="hr-HR" b="1" dirty="0"/>
              <a:t>zločina; dolazak glumačke družine na dvor iskorištava za </a:t>
            </a:r>
            <a:r>
              <a:rPr lang="hr-HR" b="1" dirty="0" smtClean="0"/>
              <a:t>postavljanje</a:t>
            </a:r>
            <a:r>
              <a:rPr lang="fi-FI" b="1" dirty="0" smtClean="0"/>
              <a:t> </a:t>
            </a:r>
            <a:r>
              <a:rPr lang="hr-HR" b="1" dirty="0" smtClean="0"/>
              <a:t>zamke </a:t>
            </a:r>
            <a:r>
              <a:rPr lang="hr-HR" b="1" dirty="0"/>
              <a:t>ubojici kojega otkriva njegova reakcija jer glumci izvode predstavu </a:t>
            </a:r>
            <a:r>
              <a:rPr lang="hr-HR" b="1" dirty="0" smtClean="0"/>
              <a:t>prema Hamletovim </a:t>
            </a:r>
            <a:r>
              <a:rPr lang="hr-HR" b="1" dirty="0"/>
              <a:t>uputama, glumeći scenu kraljeva ubojstva u </a:t>
            </a:r>
            <a:r>
              <a:rPr lang="hr-HR" b="1" dirty="0" smtClean="0"/>
              <a:t>predstavi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596496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Zašto je Hamlet jedan od najpoznatijih , ali i najsloženijih likova svjetske književnosti?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24400"/>
          </a:xfrm>
        </p:spPr>
        <p:txBody>
          <a:bodyPr>
            <a:noAutofit/>
          </a:bodyPr>
          <a:lstStyle/>
          <a:p>
            <a:r>
              <a:rPr lang="vi-VN" sz="1800" b="1" dirty="0"/>
              <a:t>Hamletova osobnost satkana je od proturječnosti, i to je ono što ga čini </a:t>
            </a:r>
            <a:r>
              <a:rPr lang="vi-VN" sz="1800" b="1" dirty="0" smtClean="0"/>
              <a:t>zanimljivim</a:t>
            </a:r>
            <a:r>
              <a:rPr lang="hr-HR" sz="1800" b="1" dirty="0"/>
              <a:t> </a:t>
            </a:r>
            <a:r>
              <a:rPr lang="vi-VN" sz="1800" b="1" dirty="0" smtClean="0"/>
              <a:t>on </a:t>
            </a:r>
            <a:r>
              <a:rPr lang="vi-VN" sz="1800" b="1" dirty="0"/>
              <a:t>je istovremeno hrabar i slabić, mlitav i strastven, neodlučan (u osveti) i neumoljiv (</a:t>
            </a:r>
            <a:r>
              <a:rPr lang="vi-VN" sz="1800" b="1" dirty="0" smtClean="0"/>
              <a:t>npr.</a:t>
            </a:r>
            <a:r>
              <a:rPr lang="hr-HR" sz="1800" b="1" dirty="0" smtClean="0"/>
              <a:t> </a:t>
            </a:r>
            <a:r>
              <a:rPr lang="vi-VN" sz="1800" b="1" dirty="0" smtClean="0"/>
              <a:t>prema </a:t>
            </a:r>
            <a:r>
              <a:rPr lang="vi-VN" sz="1800" b="1" dirty="0"/>
              <a:t>Rosencrantzu i Guildensternu, Poloniju</a:t>
            </a:r>
            <a:r>
              <a:rPr lang="vi-VN" sz="1800" b="1" dirty="0" smtClean="0"/>
              <a:t>)</a:t>
            </a:r>
            <a:endParaRPr lang="hr-HR" sz="1800" b="1" dirty="0" smtClean="0"/>
          </a:p>
          <a:p>
            <a:r>
              <a:rPr lang="vi-VN" sz="1800" b="1" dirty="0" smtClean="0"/>
              <a:t>Hamletova </a:t>
            </a:r>
            <a:r>
              <a:rPr lang="vi-VN" sz="1800" b="1" dirty="0"/>
              <a:t>je glavna osobina </a:t>
            </a:r>
            <a:r>
              <a:rPr lang="vi-VN" sz="1800" b="1" dirty="0" smtClean="0"/>
              <a:t>kontemplativnost</a:t>
            </a:r>
            <a:r>
              <a:rPr lang="hr-HR" sz="1800" b="1" dirty="0" smtClean="0"/>
              <a:t> (sklonost misaonom promatranje svijeta)</a:t>
            </a:r>
            <a:r>
              <a:rPr lang="vi-VN" sz="1800" b="1" dirty="0" smtClean="0"/>
              <a:t> </a:t>
            </a:r>
            <a:r>
              <a:rPr lang="vi-VN" sz="1800" b="1" dirty="0"/>
              <a:t>koja vodi u neodlučnost i </a:t>
            </a:r>
            <a:r>
              <a:rPr lang="vi-VN" sz="1800" b="1" dirty="0" smtClean="0"/>
              <a:t>odgađanje</a:t>
            </a:r>
            <a:r>
              <a:rPr lang="hr-HR" sz="1800" b="1" dirty="0" smtClean="0"/>
              <a:t> </a:t>
            </a:r>
            <a:r>
              <a:rPr lang="vi-VN" sz="1800" b="1" dirty="0" smtClean="0"/>
              <a:t>osvete </a:t>
            </a:r>
            <a:r>
              <a:rPr lang="vi-VN" sz="1800" b="1" dirty="0"/>
              <a:t>(kao što sam kaže: </a:t>
            </a:r>
            <a:r>
              <a:rPr lang="vi-VN" sz="1800" b="1" i="1" dirty="0"/>
              <a:t>Razmišljanje nas pravi kukavicama</a:t>
            </a:r>
            <a:r>
              <a:rPr lang="vi-VN" sz="1800" b="1" i="1" dirty="0" smtClean="0"/>
              <a:t>.</a:t>
            </a:r>
            <a:r>
              <a:rPr lang="vi-VN" sz="1800" b="1" dirty="0" smtClean="0"/>
              <a:t>)</a:t>
            </a:r>
            <a:endParaRPr lang="hr-HR" sz="1800" b="1" dirty="0" smtClean="0"/>
          </a:p>
          <a:p>
            <a:r>
              <a:rPr lang="vi-VN" sz="1800" b="1" dirty="0" smtClean="0"/>
              <a:t>Hamlet </a:t>
            </a:r>
            <a:r>
              <a:rPr lang="vi-VN" sz="1800" b="1" dirty="0"/>
              <a:t>je bolno svjestan svoje neodlučnosti i u svojim poznatim monolozima:</a:t>
            </a:r>
            <a:br>
              <a:rPr lang="vi-VN" sz="1800" b="1" dirty="0"/>
            </a:br>
            <a:r>
              <a:rPr lang="vi-VN" sz="1800" b="1" dirty="0"/>
              <a:t>• </a:t>
            </a:r>
            <a:r>
              <a:rPr lang="vi-VN" sz="1800" b="1" i="1" dirty="0"/>
              <a:t>Što </a:t>
            </a:r>
            <a:r>
              <a:rPr lang="hr-HR" sz="1800" b="1" i="1" dirty="0" smtClean="0"/>
              <a:t>je </a:t>
            </a:r>
            <a:r>
              <a:rPr lang="vi-VN" sz="1800" b="1" i="1" dirty="0" smtClean="0"/>
              <a:t>Hekuba njemu</a:t>
            </a:r>
            <a:r>
              <a:rPr lang="vi-VN" sz="1800" b="1" i="1" dirty="0"/>
              <a:t>, što on Hekubi / da za njom plače? </a:t>
            </a:r>
            <a:r>
              <a:rPr lang="vi-VN" sz="1800" b="1" dirty="0"/>
              <a:t>– Hamlet razmišlja što bi </a:t>
            </a:r>
            <a:r>
              <a:rPr lang="vi-VN" sz="1800" b="1" dirty="0" smtClean="0"/>
              <a:t>sve</a:t>
            </a:r>
            <a:r>
              <a:rPr lang="hr-HR" sz="1800" b="1" dirty="0" smtClean="0"/>
              <a:t> </a:t>
            </a:r>
            <a:r>
              <a:rPr lang="vi-VN" sz="1800" b="1" dirty="0" smtClean="0"/>
              <a:t>učinio </a:t>
            </a:r>
            <a:r>
              <a:rPr lang="vi-VN" sz="1800" b="1" dirty="0"/>
              <a:t>glumac koji se toliko uživio u Hekubinu sudbinu da ima njegov povod za patnju</a:t>
            </a:r>
            <a:br>
              <a:rPr lang="vi-VN" sz="1800" b="1" dirty="0"/>
            </a:br>
            <a:r>
              <a:rPr lang="vi-VN" sz="1800" b="1" dirty="0"/>
              <a:t>• </a:t>
            </a:r>
            <a:r>
              <a:rPr lang="vi-VN" sz="1800" b="1" i="1" dirty="0"/>
              <a:t>Kako sve prilike svjedoče protiv mene; / na osvetu me potiču? </a:t>
            </a:r>
            <a:r>
              <a:rPr lang="vi-VN" sz="1800" b="1" dirty="0"/>
              <a:t>– monolog u kojem </a:t>
            </a:r>
            <a:r>
              <a:rPr lang="vi-VN" sz="1800" b="1" dirty="0" smtClean="0"/>
              <a:t>Hamlet</a:t>
            </a:r>
            <a:r>
              <a:rPr lang="hr-HR" sz="1800" b="1" dirty="0" smtClean="0"/>
              <a:t> </a:t>
            </a:r>
            <a:r>
              <a:rPr lang="vi-VN" sz="1800" b="1" dirty="0" smtClean="0"/>
              <a:t>uspoređuje </a:t>
            </a:r>
            <a:r>
              <a:rPr lang="vi-VN" sz="1800" b="1" dirty="0"/>
              <a:t>odlučnost kraljevića Fortinbrasa koji bez kolebanja ide u bitku </a:t>
            </a:r>
            <a:r>
              <a:rPr lang="vi-VN" sz="1800" b="1" i="1" dirty="0"/>
              <a:t>za </a:t>
            </a:r>
            <a:r>
              <a:rPr lang="vi-VN" sz="1800" b="1" i="1" dirty="0" smtClean="0"/>
              <a:t>komad</a:t>
            </a:r>
            <a:r>
              <a:rPr lang="fi-FI" sz="1800" b="1" i="1" dirty="0" smtClean="0"/>
              <a:t> </a:t>
            </a:r>
            <a:r>
              <a:rPr lang="vi-VN" sz="1800" b="1" i="1" dirty="0" smtClean="0"/>
              <a:t>zemlje </a:t>
            </a:r>
            <a:r>
              <a:rPr lang="vi-VN" sz="1800" b="1" i="1" dirty="0"/>
              <a:t>gdje za borbu nema mjesta </a:t>
            </a:r>
            <a:r>
              <a:rPr lang="vi-VN" sz="1800" b="1" dirty="0"/>
              <a:t>i vlastitu neodlučnost unatoč ogromnom povodu </a:t>
            </a:r>
            <a:r>
              <a:rPr lang="vi-VN" sz="1800" b="1" dirty="0" smtClean="0"/>
              <a:t>koji</a:t>
            </a:r>
            <a:r>
              <a:rPr lang="hr-HR" sz="1800" b="1" dirty="0" smtClean="0"/>
              <a:t> </a:t>
            </a:r>
            <a:r>
              <a:rPr lang="vi-VN" sz="1800" b="1" dirty="0" smtClean="0"/>
              <a:t>ga p</a:t>
            </a:r>
            <a:r>
              <a:rPr lang="hr-HR" sz="1800" b="1" dirty="0" err="1" smtClean="0"/>
              <a:t>otiče</a:t>
            </a:r>
            <a:r>
              <a:rPr lang="hr-HR" sz="1800" b="1" dirty="0" smtClean="0"/>
              <a:t> na osvetu</a:t>
            </a:r>
            <a:r>
              <a:rPr lang="vi-VN" sz="1800" b="1" dirty="0"/>
              <a:t/>
            </a:r>
            <a:br>
              <a:rPr lang="vi-VN" sz="1800" b="1" dirty="0"/>
            </a:br>
            <a:endParaRPr lang="hr-HR" sz="1800" b="1" dirty="0"/>
          </a:p>
        </p:txBody>
      </p:sp>
    </p:spTree>
    <p:extLst>
      <p:ext uri="{BB962C8B-B14F-4D97-AF65-F5344CB8AC3E}">
        <p14:creationId xmlns:p14="http://schemas.microsoft.com/office/powerpoint/2010/main" val="82131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       biti, ili ne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609601"/>
            <a:ext cx="4191000" cy="3767328"/>
          </a:xfrm>
        </p:spPr>
        <p:txBody>
          <a:bodyPr>
            <a:noAutofit/>
          </a:bodyPr>
          <a:lstStyle/>
          <a:p>
            <a:endParaRPr lang="hr-HR" sz="2400" b="1" i="1" dirty="0" smtClean="0"/>
          </a:p>
          <a:p>
            <a:endParaRPr lang="hr-HR" sz="2400" b="1" i="1" dirty="0"/>
          </a:p>
          <a:p>
            <a:endParaRPr lang="hr-HR" sz="2400" b="1" i="1" dirty="0" smtClean="0"/>
          </a:p>
          <a:p>
            <a:pPr marL="0" indent="0">
              <a:buNone/>
            </a:pPr>
            <a:r>
              <a:rPr lang="hr-HR" sz="2400" b="1" i="1" dirty="0" smtClean="0"/>
              <a:t>Hamlet:</a:t>
            </a:r>
          </a:p>
          <a:p>
            <a:pPr marL="0" indent="0">
              <a:buNone/>
            </a:pPr>
            <a:r>
              <a:rPr lang="hr-HR" sz="2400" b="1" i="1" dirty="0" smtClean="0"/>
              <a:t>Biti</a:t>
            </a:r>
            <a:r>
              <a:rPr lang="hr-HR" sz="2400" b="1" i="1" dirty="0"/>
              <a:t>, ili ne biti – </a:t>
            </a:r>
            <a:r>
              <a:rPr lang="hr-HR" sz="2400" b="1" i="1" dirty="0" smtClean="0"/>
              <a:t>pitanje je sada.</a:t>
            </a:r>
            <a:r>
              <a:rPr lang="hr-HR" sz="2400" b="1" i="1" dirty="0"/>
              <a:t/>
            </a:r>
            <a:br>
              <a:rPr lang="hr-HR" sz="2400" b="1" i="1" dirty="0"/>
            </a:br>
            <a:r>
              <a:rPr lang="hr-HR" sz="2400" b="1" i="1" dirty="0"/>
              <a:t>Da li je časnije u duši trpjeti</a:t>
            </a:r>
            <a:br>
              <a:rPr lang="hr-HR" sz="2400" b="1" i="1" dirty="0"/>
            </a:br>
            <a:r>
              <a:rPr lang="hr-HR" sz="2400" b="1" i="1" dirty="0"/>
              <a:t>Metke i strelice silovite sudbine</a:t>
            </a:r>
            <a:br>
              <a:rPr lang="hr-HR" sz="2400" b="1" i="1" dirty="0"/>
            </a:br>
            <a:r>
              <a:rPr lang="hr-HR" sz="2400" b="1" i="1" dirty="0" err="1"/>
              <a:t>Il</a:t>
            </a:r>
            <a:r>
              <a:rPr lang="hr-HR" sz="2400" b="1" i="1" dirty="0"/>
              <a:t> pograbit oružje protiv mora jada-,</a:t>
            </a:r>
            <a:br>
              <a:rPr lang="hr-HR" sz="2400" b="1" i="1" dirty="0"/>
            </a:br>
            <a:r>
              <a:rPr lang="hr-HR" sz="2400" b="1" i="1" dirty="0"/>
              <a:t>Oduprijet im se i pobijedit? – Umrijet </a:t>
            </a:r>
            <a:r>
              <a:rPr lang="hr-HR" sz="2400" b="1" i="1" dirty="0" smtClean="0"/>
              <a:t>– usnut </a:t>
            </a:r>
            <a:r>
              <a:rPr lang="hr-HR" sz="2400" b="1" i="1" dirty="0"/>
              <a:t>–</a:t>
            </a:r>
            <a:br>
              <a:rPr lang="hr-HR" sz="2400" b="1" i="1" dirty="0"/>
            </a:br>
            <a:r>
              <a:rPr lang="hr-HR" sz="2400" b="1" i="1" dirty="0"/>
              <a:t>Ništa više; dokončamo li u tom snu</a:t>
            </a:r>
            <a:br>
              <a:rPr lang="hr-HR" sz="2400" b="1" i="1" dirty="0"/>
            </a:br>
            <a:r>
              <a:rPr lang="hr-HR" sz="2400" b="1" i="1" dirty="0"/>
              <a:t>Bol srca i tisuće drugih udaraca</a:t>
            </a:r>
            <a:r>
              <a:rPr lang="hr-HR" sz="2400" b="1" dirty="0"/>
              <a:t> </a:t>
            </a:r>
            <a:br>
              <a:rPr lang="hr-HR" sz="2400" b="1" dirty="0"/>
            </a:br>
            <a:r>
              <a:rPr lang="hr-HR" sz="2400" b="1" dirty="0" smtClean="0"/>
              <a:t>                </a:t>
            </a:r>
            <a:endParaRPr lang="hr-HR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hr-HR" sz="2400" b="1" i="1" dirty="0" smtClean="0"/>
          </a:p>
          <a:p>
            <a:pPr marL="0" indent="0">
              <a:buNone/>
            </a:pPr>
            <a:endParaRPr lang="hr-HR" sz="2400" b="1" i="1" dirty="0"/>
          </a:p>
          <a:p>
            <a:pPr marL="0" indent="0">
              <a:buNone/>
            </a:pPr>
            <a:r>
              <a:rPr lang="hr-HR" sz="2400" b="1" i="1" dirty="0" smtClean="0"/>
              <a:t>Koje </a:t>
            </a:r>
            <a:r>
              <a:rPr lang="hr-HR" sz="2400" b="1" i="1" dirty="0"/>
              <a:t>tijelo baštini, tad je to svršetak</a:t>
            </a:r>
            <a:br>
              <a:rPr lang="hr-HR" sz="2400" b="1" i="1" dirty="0"/>
            </a:br>
            <a:r>
              <a:rPr lang="hr-HR" sz="2400" b="1" i="1" dirty="0"/>
              <a:t>Što pobožno ga treba željet. – Umrijet –</a:t>
            </a:r>
            <a:br>
              <a:rPr lang="hr-HR" sz="2400" b="1" i="1" dirty="0"/>
            </a:br>
            <a:r>
              <a:rPr lang="hr-HR" sz="2400" b="1" i="1" dirty="0"/>
              <a:t>usnut </a:t>
            </a:r>
            <a:r>
              <a:rPr lang="hr-HR" sz="2400" b="1" i="1" dirty="0" smtClean="0"/>
              <a:t>–Usnut</a:t>
            </a:r>
            <a:r>
              <a:rPr lang="hr-HR" sz="2400" b="1" i="1" dirty="0"/>
              <a:t>! I možda sanjat. Da, tu je smetnja;</a:t>
            </a:r>
            <a:br>
              <a:rPr lang="hr-HR" sz="2400" b="1" i="1" dirty="0"/>
            </a:br>
            <a:r>
              <a:rPr lang="hr-HR" sz="2400" b="1" i="1" dirty="0"/>
              <a:t>Jer snovi što nas u snu smrti mogu snaći,</a:t>
            </a:r>
            <a:br>
              <a:rPr lang="hr-HR" sz="2400" b="1" i="1" dirty="0"/>
            </a:br>
            <a:r>
              <a:rPr lang="hr-HR" sz="2400" b="1" i="1" dirty="0"/>
              <a:t>Kad stresemo sa sebe vrtlog taj zemaljski,</a:t>
            </a:r>
            <a:br>
              <a:rPr lang="hr-HR" sz="2400" b="1" i="1" dirty="0"/>
            </a:br>
            <a:r>
              <a:rPr lang="hr-HR" sz="2400" b="1" i="1" dirty="0"/>
              <a:t>Oklijevati nas čine.</a:t>
            </a:r>
            <a:r>
              <a:rPr lang="hr-HR" sz="2400" b="1" dirty="0"/>
              <a:t> </a:t>
            </a:r>
            <a:br>
              <a:rPr lang="hr-HR" sz="2400" b="1" dirty="0"/>
            </a:b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3942815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Biti, ili ne biti- pitanje je sad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hr-HR" sz="2800" b="1" dirty="0" smtClean="0"/>
          </a:p>
          <a:p>
            <a:endParaRPr lang="hr-HR" sz="2800" b="1" dirty="0"/>
          </a:p>
          <a:p>
            <a:r>
              <a:rPr lang="vi-VN" sz="2800" b="1" dirty="0" smtClean="0"/>
              <a:t>pitanje </a:t>
            </a:r>
            <a:r>
              <a:rPr lang="vi-VN" sz="2800" b="1" dirty="0"/>
              <a:t>života ili smrti – trpjeti ili se </a:t>
            </a:r>
            <a:r>
              <a:rPr lang="vi-VN" sz="2800" b="1" dirty="0" smtClean="0"/>
              <a:t>boriti</a:t>
            </a:r>
            <a:endParaRPr lang="hr-HR" sz="2800" b="1" dirty="0" smtClean="0"/>
          </a:p>
          <a:p>
            <a:r>
              <a:rPr lang="vi-VN" sz="2800" b="1" dirty="0" smtClean="0"/>
              <a:t>smrt </a:t>
            </a:r>
            <a:r>
              <a:rPr lang="vi-VN" sz="2800" b="1" dirty="0"/>
              <a:t>kao oslobođenje od </a:t>
            </a:r>
            <a:r>
              <a:rPr lang="vi-VN" sz="2800" b="1" dirty="0" smtClean="0"/>
              <a:t>boli</a:t>
            </a:r>
            <a:endParaRPr lang="hr-HR" sz="2800" b="1" dirty="0" smtClean="0"/>
          </a:p>
          <a:p>
            <a:r>
              <a:rPr lang="vi-VN" sz="2800" b="1" dirty="0" smtClean="0"/>
              <a:t>smrt </a:t>
            </a:r>
            <a:r>
              <a:rPr lang="vi-VN" sz="2800" b="1" dirty="0"/>
              <a:t>kao </a:t>
            </a:r>
            <a:r>
              <a:rPr lang="vi-VN" sz="2800" b="1" dirty="0" smtClean="0"/>
              <a:t>san</a:t>
            </a:r>
            <a:endParaRPr lang="hr-HR" sz="2800" b="1" dirty="0" smtClean="0"/>
          </a:p>
          <a:p>
            <a:r>
              <a:rPr lang="vi-VN" sz="2800" b="1" dirty="0" smtClean="0"/>
              <a:t>životna </a:t>
            </a:r>
            <a:r>
              <a:rPr lang="vi-VN" sz="2800" b="1" dirty="0"/>
              <a:t>zbilja: Hamlet je rastrgan i nemoćan da bi se prilagodio </a:t>
            </a:r>
            <a:r>
              <a:rPr lang="vi-VN" sz="2800" b="1" dirty="0" smtClean="0"/>
              <a:t>toj</a:t>
            </a:r>
            <a:r>
              <a:rPr lang="hr-HR" sz="2800" b="1" dirty="0" smtClean="0"/>
              <a:t> </a:t>
            </a:r>
            <a:r>
              <a:rPr lang="vi-VN" sz="2800" b="1" dirty="0" smtClean="0"/>
              <a:t>zagušljivoj </a:t>
            </a:r>
            <a:r>
              <a:rPr lang="vi-VN" sz="2800" b="1" dirty="0"/>
              <a:t>atmosferi </a:t>
            </a:r>
            <a:r>
              <a:rPr lang="vi-VN" sz="2800" b="1" dirty="0" smtClean="0"/>
              <a:t>stvarnosti</a:t>
            </a:r>
            <a:endParaRPr lang="hr-HR" sz="2800" b="1" dirty="0" smtClean="0"/>
          </a:p>
          <a:p>
            <a:r>
              <a:rPr lang="vi-VN" sz="2800" b="1" dirty="0" smtClean="0"/>
              <a:t>prijezir</a:t>
            </a:r>
            <a:r>
              <a:rPr lang="vi-VN" sz="2800" b="1" dirty="0"/>
              <a:t>, nepravda, sramota, nepostojanje ljubavi, </a:t>
            </a:r>
            <a:r>
              <a:rPr lang="vi-VN" sz="2800" b="1" dirty="0" smtClean="0"/>
              <a:t>uvrede</a:t>
            </a:r>
            <a:endParaRPr lang="hr-HR" sz="2800" b="1" dirty="0" smtClean="0"/>
          </a:p>
          <a:p>
            <a:r>
              <a:rPr lang="vi-VN" sz="2800" b="1" dirty="0" smtClean="0"/>
              <a:t>samoubojstvo </a:t>
            </a:r>
            <a:r>
              <a:rPr lang="vi-VN" sz="2800" b="1" dirty="0"/>
              <a:t>kao </a:t>
            </a:r>
            <a:r>
              <a:rPr lang="vi-VN" sz="2800" b="1" dirty="0" smtClean="0"/>
              <a:t>izlaz</a:t>
            </a:r>
            <a:endParaRPr lang="hr-HR" sz="2800" b="1" dirty="0" smtClean="0"/>
          </a:p>
          <a:p>
            <a:r>
              <a:rPr lang="vi-VN" sz="2800" b="1" dirty="0" smtClean="0"/>
              <a:t>životno </a:t>
            </a:r>
            <a:r>
              <a:rPr lang="vi-VN" sz="2800" b="1" dirty="0"/>
              <a:t>breme, razočaranost svijetom </a:t>
            </a:r>
            <a:br>
              <a:rPr lang="vi-VN" sz="2800" b="1" dirty="0"/>
            </a:b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90598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Shakespearove drame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njegovi su dramski karakteri jaki ljudi koji su se našli u odlučujućim </a:t>
            </a:r>
            <a:r>
              <a:rPr lang="hr-HR" dirty="0" smtClean="0"/>
              <a:t>životnim</a:t>
            </a:r>
            <a:r>
              <a:rPr lang="fi-FI" dirty="0" smtClean="0"/>
              <a:t> </a:t>
            </a:r>
            <a:r>
              <a:rPr lang="hr-HR" dirty="0" smtClean="0"/>
              <a:t>situacijama</a:t>
            </a:r>
            <a:endParaRPr lang="fi-FI" dirty="0" smtClean="0"/>
          </a:p>
          <a:p>
            <a:r>
              <a:rPr lang="hr-HR" dirty="0" smtClean="0"/>
              <a:t>drame </a:t>
            </a:r>
            <a:r>
              <a:rPr lang="hr-HR" dirty="0"/>
              <a:t>su vrlo slojevite: ne možemo ih jasno razgraničiti prema </a:t>
            </a:r>
            <a:r>
              <a:rPr lang="hr-HR" dirty="0" smtClean="0"/>
              <a:t>kriteriju</a:t>
            </a:r>
            <a:r>
              <a:rPr lang="fi-FI" dirty="0" smtClean="0"/>
              <a:t> </a:t>
            </a:r>
            <a:r>
              <a:rPr lang="hr-HR" dirty="0" smtClean="0"/>
              <a:t>književne </a:t>
            </a:r>
            <a:r>
              <a:rPr lang="hr-HR" dirty="0"/>
              <a:t>vrste jer se u pojedinoj drami miješaju značajke različitih </a:t>
            </a:r>
            <a:r>
              <a:rPr lang="hr-HR" dirty="0" smtClean="0"/>
              <a:t>dramskih</a:t>
            </a:r>
            <a:r>
              <a:rPr lang="fi-FI" dirty="0" smtClean="0"/>
              <a:t> </a:t>
            </a:r>
            <a:r>
              <a:rPr lang="hr-HR" dirty="0" smtClean="0"/>
              <a:t>vrsta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• osim toga, u njima se miješa tragično i komično, fantastično </a:t>
            </a:r>
            <a:r>
              <a:rPr lang="hr-HR" dirty="0" smtClean="0"/>
              <a:t>i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</a:t>
            </a:r>
            <a:r>
              <a:rPr lang="hr-HR" dirty="0" smtClean="0"/>
              <a:t> realistično</a:t>
            </a:r>
            <a:endParaRPr lang="fi-FI" dirty="0" smtClean="0"/>
          </a:p>
          <a:p>
            <a:r>
              <a:rPr lang="hr-HR" dirty="0" smtClean="0"/>
              <a:t> </a:t>
            </a:r>
            <a:r>
              <a:rPr lang="hr-HR" dirty="0"/>
              <a:t>ne poštuje se ni Aristotelovo pravilo o trojnome jedinstvu:</a:t>
            </a:r>
            <a:br>
              <a:rPr lang="hr-HR" dirty="0"/>
            </a:br>
            <a:r>
              <a:rPr lang="hr-HR" dirty="0"/>
              <a:t>• vrijeme radnje uglavnom je dulje od jednoga dana</a:t>
            </a:r>
            <a:br>
              <a:rPr lang="hr-HR" dirty="0"/>
            </a:br>
            <a:r>
              <a:rPr lang="hr-HR" dirty="0"/>
              <a:t>• radnja se ne odvija na jednome mjestu</a:t>
            </a:r>
            <a:br>
              <a:rPr lang="hr-HR" dirty="0"/>
            </a:br>
            <a:r>
              <a:rPr lang="hr-HR" dirty="0"/>
              <a:t>• dramska radnja nije jedinstvena, nego se u njoj </a:t>
            </a:r>
            <a:r>
              <a:rPr lang="hr-HR" dirty="0" smtClean="0"/>
              <a:t>pojavljuju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   </a:t>
            </a:r>
            <a:r>
              <a:rPr lang="hr-HR" dirty="0" smtClean="0"/>
              <a:t> </a:t>
            </a:r>
            <a:r>
              <a:rPr lang="hr-HR" dirty="0"/>
              <a:t>višestruki zapleti </a:t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4971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 </a:t>
            </a:r>
            <a:r>
              <a:rPr lang="hr-HR" dirty="0" err="1" smtClean="0"/>
              <a:t>be</a:t>
            </a:r>
            <a:r>
              <a:rPr lang="hr-HR" dirty="0" smtClean="0"/>
              <a:t> or </a:t>
            </a:r>
            <a:r>
              <a:rPr lang="hr-HR" dirty="0" err="1" smtClean="0"/>
              <a:t>not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hr-HR" sz="2800" b="1" dirty="0" smtClean="0"/>
          </a:p>
          <a:p>
            <a:pPr marL="0" indent="0">
              <a:buNone/>
            </a:pPr>
            <a:endParaRPr lang="hr-HR" sz="2800" b="1" dirty="0"/>
          </a:p>
          <a:p>
            <a:pPr marL="0" indent="0">
              <a:buNone/>
            </a:pPr>
            <a:r>
              <a:rPr lang="hr-HR" sz="2800" b="1" dirty="0" smtClean="0"/>
              <a:t>U </a:t>
            </a:r>
            <a:r>
              <a:rPr lang="hr-HR" sz="2800" b="1" dirty="0" smtClean="0"/>
              <a:t>svom </a:t>
            </a:r>
            <a:r>
              <a:rPr lang="hr-HR" sz="2800" b="1" dirty="0"/>
              <a:t>najpoznatijem monologu Hamlet </a:t>
            </a:r>
            <a:r>
              <a:rPr lang="hr-HR" sz="2800" b="1" dirty="0" smtClean="0"/>
              <a:t>odbacuje samoubojstvo </a:t>
            </a:r>
            <a:r>
              <a:rPr lang="hr-HR" sz="2800" b="1" dirty="0"/>
              <a:t>kao izlaz iz svoje tjeskobne situacije. Od toga </a:t>
            </a:r>
            <a:r>
              <a:rPr lang="hr-HR" sz="2800" b="1" dirty="0" smtClean="0"/>
              <a:t>čina odvraća </a:t>
            </a:r>
            <a:r>
              <a:rPr lang="hr-HR" sz="2800" b="1" dirty="0"/>
              <a:t>ga pomisao da će sadašnja zla zamijeniti još strašnijima.</a:t>
            </a:r>
            <a:br>
              <a:rPr lang="hr-HR" sz="2800" b="1" dirty="0"/>
            </a:br>
            <a:r>
              <a:rPr lang="hr-HR" sz="2800" b="1" dirty="0"/>
              <a:t>Hamletovim monolozima iznose se općeljudska pitanja: </a:t>
            </a:r>
            <a:r>
              <a:rPr lang="hr-HR" sz="2800" b="1" dirty="0" smtClean="0"/>
              <a:t>on razmišlja </a:t>
            </a:r>
            <a:r>
              <a:rPr lang="hr-HR" sz="2800" b="1" dirty="0"/>
              <a:t>o čovjeku i njegovim postupcima, o svijetu u kojem </a:t>
            </a:r>
            <a:r>
              <a:rPr lang="hr-HR" sz="2800" b="1" dirty="0" smtClean="0"/>
              <a:t>se čovjek </a:t>
            </a:r>
            <a:r>
              <a:rPr lang="hr-HR" sz="2800" b="1" dirty="0"/>
              <a:t>nalazi, o životu samom. Hamlet je </a:t>
            </a:r>
            <a:r>
              <a:rPr lang="hr-HR" sz="2800" b="1" dirty="0" smtClean="0"/>
              <a:t>opsjednut egzistencijalnom </a:t>
            </a:r>
            <a:r>
              <a:rPr lang="hr-HR" sz="2800" b="1" dirty="0"/>
              <a:t>odlukom osvete. </a:t>
            </a:r>
            <a:br>
              <a:rPr lang="hr-HR" sz="2800" b="1" dirty="0"/>
            </a:b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068965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Hamletovi monolozi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hr-HR" b="1" dirty="0" smtClean="0"/>
          </a:p>
          <a:p>
            <a:endParaRPr lang="hr-HR" b="1" dirty="0"/>
          </a:p>
          <a:p>
            <a:r>
              <a:rPr lang="vi-VN" b="1" dirty="0" smtClean="0"/>
              <a:t>govore </a:t>
            </a:r>
            <a:r>
              <a:rPr lang="vi-VN" b="1" dirty="0"/>
              <a:t>o općeljudskim temama: razmišljanja o čovjeku i svijetu, životu </a:t>
            </a:r>
            <a:r>
              <a:rPr lang="vi-VN" b="1" dirty="0" smtClean="0"/>
              <a:t>i</a:t>
            </a:r>
            <a:r>
              <a:rPr lang="hr-HR" b="1" dirty="0" smtClean="0"/>
              <a:t> </a:t>
            </a:r>
            <a:r>
              <a:rPr lang="vi-VN" b="1" dirty="0" smtClean="0"/>
              <a:t>smrti</a:t>
            </a:r>
            <a:r>
              <a:rPr lang="vi-VN" b="1" dirty="0"/>
              <a:t>, pravdi i nepravdi, problemi vlasti, osvete, prijateljstva, ubojstva, </a:t>
            </a:r>
            <a:r>
              <a:rPr lang="vi-VN" b="1" dirty="0" smtClean="0"/>
              <a:t>izdaje,</a:t>
            </a:r>
            <a:r>
              <a:rPr lang="hr-HR" b="1" dirty="0" smtClean="0"/>
              <a:t> </a:t>
            </a:r>
            <a:r>
              <a:rPr lang="vi-VN" b="1" dirty="0" smtClean="0"/>
              <a:t>ljubavi</a:t>
            </a:r>
            <a:r>
              <a:rPr lang="vi-VN" b="1" dirty="0"/>
              <a:t>, smrti, braka</a:t>
            </a:r>
            <a:r>
              <a:rPr lang="vi-VN" b="1" dirty="0" smtClean="0"/>
              <a:t>…</a:t>
            </a:r>
            <a:endParaRPr lang="hr-HR" b="1" dirty="0" smtClean="0"/>
          </a:p>
          <a:p>
            <a:r>
              <a:rPr lang="vi-VN" b="1" dirty="0" smtClean="0"/>
              <a:t>Hamlet</a:t>
            </a:r>
            <a:r>
              <a:rPr lang="vi-VN" b="1" dirty="0"/>
              <a:t>: simbol za čovjeka razapetog između spoznaje o nužnosti akcije </a:t>
            </a:r>
            <a:r>
              <a:rPr lang="vi-VN" b="1" dirty="0" smtClean="0"/>
              <a:t>i</a:t>
            </a:r>
            <a:r>
              <a:rPr lang="hr-HR" b="1" dirty="0" smtClean="0"/>
              <a:t> vlastitih</a:t>
            </a:r>
            <a:r>
              <a:rPr lang="hr-HR" b="1" dirty="0"/>
              <a:t> </a:t>
            </a:r>
            <a:r>
              <a:rPr lang="vi-VN" b="1" dirty="0" smtClean="0"/>
              <a:t>sumnji </a:t>
            </a:r>
            <a:r>
              <a:rPr lang="vi-VN" b="1" dirty="0"/>
              <a:t>u njezinu svrhovitost; simbol čovjekova tragičnog prava </a:t>
            </a:r>
            <a:r>
              <a:rPr lang="vi-VN" b="1" dirty="0" smtClean="0"/>
              <a:t>da</a:t>
            </a:r>
            <a:r>
              <a:rPr lang="hr-HR" b="1" dirty="0" smtClean="0"/>
              <a:t> </a:t>
            </a:r>
            <a:r>
              <a:rPr lang="vi-VN" b="1" dirty="0" smtClean="0"/>
              <a:t>sumnja </a:t>
            </a:r>
            <a:r>
              <a:rPr lang="vi-VN" b="1" dirty="0"/>
              <a:t>u sve vrijednosti, u svoj zdravi </a:t>
            </a:r>
            <a:r>
              <a:rPr lang="hr-HR" b="1" dirty="0" smtClean="0"/>
              <a:t>razum</a:t>
            </a:r>
          </a:p>
          <a:p>
            <a:r>
              <a:rPr lang="vi-VN" b="1" dirty="0" smtClean="0"/>
              <a:t>Hamletovi </a:t>
            </a:r>
            <a:r>
              <a:rPr lang="vi-VN" b="1" dirty="0"/>
              <a:t>monolozi mogu se razumjeti i izvan konteksta same drame </a:t>
            </a:r>
            <a:r>
              <a:rPr lang="vi-VN" b="1" dirty="0" smtClean="0"/>
              <a:t>jer</a:t>
            </a:r>
            <a:r>
              <a:rPr lang="hr-HR" b="1" dirty="0" smtClean="0"/>
              <a:t> </a:t>
            </a:r>
            <a:r>
              <a:rPr lang="vi-VN" b="1" dirty="0" smtClean="0"/>
              <a:t>govore </a:t>
            </a:r>
            <a:r>
              <a:rPr lang="vi-VN" b="1" dirty="0"/>
              <a:t>o općeljudskim temama: u njima se iznose razmišljanja o čovjeku </a:t>
            </a:r>
            <a:r>
              <a:rPr lang="vi-VN" b="1" dirty="0" smtClean="0"/>
              <a:t>i</a:t>
            </a:r>
            <a:r>
              <a:rPr lang="hr-HR" b="1" dirty="0" smtClean="0"/>
              <a:t> </a:t>
            </a:r>
            <a:r>
              <a:rPr lang="vi-VN" b="1" dirty="0" smtClean="0"/>
              <a:t>njegovim </a:t>
            </a:r>
            <a:r>
              <a:rPr lang="vi-VN" b="1" dirty="0"/>
              <a:t>postupcima, o svijetu koji čovjeka okružuje, o životu </a:t>
            </a:r>
            <a:r>
              <a:rPr lang="vi-VN" dirty="0"/>
              <a:t/>
            </a:r>
            <a:br>
              <a:rPr lang="vi-VN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5900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Zašto Hamlet odlaže izvršenje osvete- pitanje koje stoljećima ne nalazi odgovor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 smtClean="0"/>
              <a:t>1</a:t>
            </a:r>
            <a:r>
              <a:rPr lang="hr-HR" dirty="0" smtClean="0"/>
              <a:t>. </a:t>
            </a:r>
            <a:r>
              <a:rPr lang="hr-HR" b="1" dirty="0" smtClean="0"/>
              <a:t>suviše </a:t>
            </a:r>
            <a:r>
              <a:rPr lang="hr-HR" b="1" dirty="0"/>
              <a:t>je osjetljiv za tako brutalan </a:t>
            </a:r>
            <a:r>
              <a:rPr lang="hr-HR" b="1" dirty="0" smtClean="0"/>
              <a:t>zadatak</a:t>
            </a:r>
          </a:p>
          <a:p>
            <a:pPr marL="0" indent="0">
              <a:buNone/>
            </a:pPr>
            <a:r>
              <a:rPr lang="hr-HR" b="1" dirty="0" smtClean="0"/>
              <a:t>2</a:t>
            </a:r>
            <a:r>
              <a:rPr lang="hr-HR" b="1" dirty="0"/>
              <a:t>. njegova moralna priroda uzdiže se iznad etike krvne osvete</a:t>
            </a:r>
            <a:br>
              <a:rPr lang="hr-HR" b="1" dirty="0"/>
            </a:br>
            <a:r>
              <a:rPr lang="hr-HR" b="1" dirty="0" smtClean="0"/>
              <a:t>3</a:t>
            </a:r>
            <a:r>
              <a:rPr lang="hr-HR" b="1" dirty="0"/>
              <a:t>. paraliziran je navikom razmišljanja</a:t>
            </a:r>
            <a:br>
              <a:rPr lang="hr-HR" b="1" dirty="0"/>
            </a:br>
            <a:r>
              <a:rPr lang="hr-HR" b="1" dirty="0" smtClean="0"/>
              <a:t>4</a:t>
            </a:r>
            <a:r>
              <a:rPr lang="hr-HR" b="1" dirty="0"/>
              <a:t>. sposoban je za naglo i nasilno djelovanje, uzroci su</a:t>
            </a:r>
            <a:br>
              <a:rPr lang="hr-HR" b="1" dirty="0"/>
            </a:br>
            <a:r>
              <a:rPr lang="hr-HR" b="1" dirty="0"/>
              <a:t>oklijevanja:</a:t>
            </a:r>
            <a:br>
              <a:rPr lang="hr-HR" b="1" dirty="0"/>
            </a:br>
            <a:r>
              <a:rPr lang="hr-HR" b="1" dirty="0"/>
              <a:t>• Edipov kompleks – nesposoban je osvetiti se zbog </a:t>
            </a:r>
            <a:r>
              <a:rPr lang="hr-HR" b="1" dirty="0" smtClean="0"/>
              <a:t>podsvjesnih edipovskih </a:t>
            </a:r>
            <a:r>
              <a:rPr lang="hr-HR" b="1" dirty="0"/>
              <a:t>osjećaja (Freud)</a:t>
            </a:r>
            <a:br>
              <a:rPr lang="hr-HR" b="1" dirty="0"/>
            </a:br>
            <a:r>
              <a:rPr lang="hr-HR" b="1" dirty="0"/>
              <a:t>• renesansno uvjerenje da se svijet može nekako popraviti</a:t>
            </a:r>
            <a:br>
              <a:rPr lang="hr-HR" b="1" dirty="0"/>
            </a:br>
            <a:r>
              <a:rPr lang="hr-HR" b="1" dirty="0"/>
              <a:t>• fatalističko prihvaćanje ograničenja neznanja čovjeka i užasne </a:t>
            </a:r>
            <a:r>
              <a:rPr lang="hr-HR" b="1" dirty="0" smtClean="0"/>
              <a:t>činjenice smrtnosti </a:t>
            </a:r>
            <a:r>
              <a:rPr lang="hr-HR" b="1" dirty="0"/>
              <a:t/>
            </a:r>
            <a:br>
              <a:rPr lang="hr-HR" b="1" dirty="0"/>
            </a:b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720352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svevremenost djela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b="1" dirty="0"/>
              <a:t>moralna opravdanost </a:t>
            </a:r>
            <a:r>
              <a:rPr lang="vi-VN" sz="2800" b="1" dirty="0" smtClean="0"/>
              <a:t>osvete</a:t>
            </a:r>
            <a:endParaRPr lang="hr-HR" sz="2800" b="1" dirty="0" smtClean="0"/>
          </a:p>
          <a:p>
            <a:r>
              <a:rPr lang="vi-VN" sz="2800" b="1" dirty="0" smtClean="0"/>
              <a:t>problem samoubojstva</a:t>
            </a:r>
            <a:endParaRPr lang="hr-HR" sz="2800" b="1" dirty="0" smtClean="0"/>
          </a:p>
          <a:p>
            <a:r>
              <a:rPr lang="vi-VN" sz="2800" b="1" dirty="0" smtClean="0"/>
              <a:t>odnos </a:t>
            </a:r>
            <a:r>
              <a:rPr lang="vi-VN" sz="2800" b="1" dirty="0"/>
              <a:t>stvarnosti i </a:t>
            </a:r>
            <a:r>
              <a:rPr lang="vi-VN" sz="2800" b="1" dirty="0" smtClean="0"/>
              <a:t>privida</a:t>
            </a:r>
            <a:endParaRPr lang="hr-HR" sz="2800" b="1" dirty="0" smtClean="0"/>
          </a:p>
          <a:p>
            <a:r>
              <a:rPr lang="vi-VN" sz="2800" b="1" dirty="0" smtClean="0"/>
              <a:t>odanost </a:t>
            </a:r>
            <a:r>
              <a:rPr lang="vi-VN" sz="2800" b="1" dirty="0"/>
              <a:t>i izdaja među </a:t>
            </a:r>
            <a:r>
              <a:rPr lang="vi-VN" sz="2800" b="1" dirty="0" smtClean="0"/>
              <a:t>prijateljima</a:t>
            </a:r>
            <a:endParaRPr lang="hr-HR" sz="2800" b="1" dirty="0" smtClean="0"/>
          </a:p>
          <a:p>
            <a:r>
              <a:rPr lang="vi-VN" sz="2800" b="1" dirty="0" smtClean="0"/>
              <a:t>ambicioznost </a:t>
            </a:r>
            <a:r>
              <a:rPr lang="vi-VN" sz="2800" b="1" dirty="0"/>
              <a:t>i </a:t>
            </a:r>
            <a:r>
              <a:rPr lang="vi-VN" sz="2800" b="1" dirty="0" smtClean="0"/>
              <a:t>karijerizam</a:t>
            </a:r>
            <a:endParaRPr lang="hr-HR" sz="2800" b="1" dirty="0" smtClean="0"/>
          </a:p>
          <a:p>
            <a:r>
              <a:rPr lang="vi-VN" sz="2800" b="1" dirty="0" smtClean="0"/>
              <a:t>težnja </a:t>
            </a:r>
            <a:r>
              <a:rPr lang="vi-VN" sz="2800" b="1" dirty="0"/>
              <a:t>za </a:t>
            </a:r>
            <a:r>
              <a:rPr lang="vi-VN" sz="2800" b="1" dirty="0" smtClean="0"/>
              <a:t>vla</a:t>
            </a:r>
            <a:r>
              <a:rPr lang="hr-HR" sz="2800" b="1" dirty="0" err="1" smtClean="0"/>
              <a:t>šću</a:t>
            </a:r>
            <a:r>
              <a:rPr lang="vi-VN" sz="2800" b="1" dirty="0" smtClean="0"/>
              <a:t> </a:t>
            </a:r>
            <a:r>
              <a:rPr lang="vi-VN" sz="2800" b="1" dirty="0"/>
              <a:t>i moći </a:t>
            </a:r>
            <a:br>
              <a:rPr lang="vi-VN" sz="2800" b="1" dirty="0"/>
            </a:b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237385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17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Hamlet as pop </a:t>
            </a:r>
            <a:r>
              <a:rPr lang="hr-HR" dirty="0" err="1" smtClean="0"/>
              <a:t>culture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9" y="990600"/>
            <a:ext cx="2171700" cy="2609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"/>
            <a:ext cx="45720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2743200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409950"/>
            <a:ext cx="26574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3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Kratko predstavljanje Hamleta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Hamlet je predstava koja fscinira gledatelje od trenutka kad je postvljena (1599.</a:t>
            </a:r>
            <a:r>
              <a:rPr lang="hr-HR" dirty="0" smtClean="0"/>
              <a:t>ili</a:t>
            </a:r>
            <a:r>
              <a:rPr lang="fi-FI" dirty="0" smtClean="0"/>
              <a:t> 1604.)</a:t>
            </a:r>
          </a:p>
          <a:p>
            <a:r>
              <a:rPr lang="fi-FI" dirty="0" smtClean="0"/>
              <a:t>Dramska radn</a:t>
            </a:r>
            <a:r>
              <a:rPr lang="hr-HR" dirty="0" smtClean="0"/>
              <a:t>j</a:t>
            </a:r>
            <a:r>
              <a:rPr lang="fi-FI" dirty="0" smtClean="0"/>
              <a:t>a vrti se oko </a:t>
            </a:r>
            <a:r>
              <a:rPr lang="hr-HR" dirty="0" smtClean="0"/>
              <a:t>H</a:t>
            </a:r>
            <a:r>
              <a:rPr lang="fi-FI" dirty="0" smtClean="0"/>
              <a:t>amletove odluke da li da se osveti ili ne ubojici svoga oca, kralja Danske. Te</a:t>
            </a:r>
            <a:r>
              <a:rPr lang="hr-HR" dirty="0" smtClean="0"/>
              <a:t>ž</a:t>
            </a:r>
            <a:r>
              <a:rPr lang="fi-FI" dirty="0" smtClean="0"/>
              <a:t>ina ove odluke stavlja sve ostale odnose i djelovanja u ve</a:t>
            </a:r>
            <a:r>
              <a:rPr lang="hr-HR" dirty="0" smtClean="0"/>
              <a:t>z</a:t>
            </a:r>
            <a:r>
              <a:rPr lang="fi-FI" dirty="0" smtClean="0"/>
              <a:t>u.</a:t>
            </a:r>
            <a:endParaRPr lang="hr-HR" dirty="0" smtClean="0"/>
          </a:p>
          <a:p>
            <a:r>
              <a:rPr lang="hr-HR" dirty="0" smtClean="0"/>
              <a:t>legenda </a:t>
            </a:r>
            <a:r>
              <a:rPr lang="hr-HR" dirty="0"/>
              <a:t>o Hamletu potječe iz drevnih skandinavskih saga, a izvor je bila</a:t>
            </a:r>
            <a:br>
              <a:rPr lang="hr-HR" dirty="0"/>
            </a:br>
            <a:r>
              <a:rPr lang="hr-HR" dirty="0"/>
              <a:t>starija priča iz latinske književnosti 12. st. </a:t>
            </a:r>
            <a:r>
              <a:rPr lang="hr-HR" i="1" dirty="0" err="1"/>
              <a:t>Ur</a:t>
            </a:r>
            <a:r>
              <a:rPr lang="hr-HR" i="1" dirty="0"/>
              <a:t> – Hamlet </a:t>
            </a:r>
            <a:r>
              <a:rPr lang="hr-HR" dirty="0"/>
              <a:t>(izgubljena</a:t>
            </a:r>
            <a:r>
              <a:rPr lang="hr-HR" dirty="0" smtClean="0"/>
              <a:t>).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3733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6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i što je Hamlet?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b="1" dirty="0"/>
              <a:t>danski kraljević, prijestolonasljednik, student, Ofelijin </a:t>
            </a:r>
            <a:r>
              <a:rPr lang="vi-VN" b="1" dirty="0" smtClean="0"/>
              <a:t>udvarač,</a:t>
            </a:r>
            <a:r>
              <a:rPr lang="hr-HR" b="1" dirty="0" smtClean="0"/>
              <a:t> </a:t>
            </a:r>
            <a:r>
              <a:rPr lang="vi-VN" b="1" dirty="0" smtClean="0"/>
              <a:t>Horacijev </a:t>
            </a:r>
            <a:r>
              <a:rPr lang="vi-VN" b="1" dirty="0"/>
              <a:t>vjerni prijatelj, ali i osvetnik svojega oca</a:t>
            </a:r>
            <a:r>
              <a:rPr lang="vi-VN" b="1" dirty="0" smtClean="0"/>
              <a:t>,</a:t>
            </a:r>
            <a:endParaRPr lang="hr-HR" b="1" dirty="0" smtClean="0"/>
          </a:p>
          <a:p>
            <a:r>
              <a:rPr lang="vi-VN" b="1" dirty="0" smtClean="0"/>
              <a:t> renesansni</a:t>
            </a:r>
            <a:r>
              <a:rPr lang="hr-HR" b="1" dirty="0" smtClean="0"/>
              <a:t> </a:t>
            </a:r>
            <a:r>
              <a:rPr lang="vi-VN" b="1" dirty="0" smtClean="0"/>
              <a:t>svestrani </a:t>
            </a:r>
            <a:r>
              <a:rPr lang="vi-VN" b="1" dirty="0"/>
              <a:t>čovjek (učen, uglađen, ljubitelj kazališta, </a:t>
            </a:r>
            <a:r>
              <a:rPr lang="vi-VN" b="1" dirty="0" smtClean="0"/>
              <a:t>vrstan</a:t>
            </a:r>
            <a:r>
              <a:rPr lang="hr-HR" b="1" dirty="0" smtClean="0"/>
              <a:t> </a:t>
            </a:r>
            <a:r>
              <a:rPr lang="vi-VN" b="1" dirty="0" smtClean="0"/>
              <a:t>mačevalac</a:t>
            </a:r>
            <a:r>
              <a:rPr lang="vi-VN" b="1" dirty="0"/>
              <a:t>) i moderni intelektualac (ironičan, skeptičan, </a:t>
            </a:r>
            <a:r>
              <a:rPr lang="vi-VN" b="1" dirty="0" smtClean="0"/>
              <a:t>ciničan,</a:t>
            </a:r>
            <a:r>
              <a:rPr lang="hr-HR" b="1" dirty="0" smtClean="0"/>
              <a:t> </a:t>
            </a:r>
            <a:r>
              <a:rPr lang="vi-VN" b="1" dirty="0" smtClean="0"/>
              <a:t>pesimističan</a:t>
            </a:r>
            <a:r>
              <a:rPr lang="vi-VN" b="1" dirty="0"/>
              <a:t>) čiji je pesimistični životni svjetonazor u opreci </a:t>
            </a:r>
            <a:r>
              <a:rPr lang="vi-VN" b="1" dirty="0" smtClean="0"/>
              <a:t>s</a:t>
            </a:r>
            <a:r>
              <a:rPr lang="hr-HR" b="1" dirty="0" smtClean="0"/>
              <a:t> </a:t>
            </a:r>
            <a:r>
              <a:rPr lang="vi-VN" b="1" dirty="0" smtClean="0"/>
              <a:t>renesansnim </a:t>
            </a:r>
            <a:r>
              <a:rPr lang="vi-VN" b="1" dirty="0"/>
              <a:t>optimizmom </a:t>
            </a:r>
            <a:br>
              <a:rPr lang="vi-VN" b="1" dirty="0"/>
            </a:b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23064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i što je Hamlet?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72000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smtClean="0"/>
              <a:t>Kritika govori o ovom liku kao:</a:t>
            </a:r>
          </a:p>
          <a:p>
            <a:pPr marL="0" indent="0">
              <a:buNone/>
            </a:pPr>
            <a:r>
              <a:rPr lang="hr-HR" b="1" dirty="0" smtClean="0"/>
              <a:t>a) tragičnoj figuri koja je </a:t>
            </a:r>
            <a:r>
              <a:rPr lang="hr-HR" b="1" dirty="0" err="1" smtClean="0"/>
              <a:t>uvućena</a:t>
            </a:r>
            <a:r>
              <a:rPr lang="hr-HR" b="1" dirty="0" smtClean="0"/>
              <a:t> u neželjeno djelovanje</a:t>
            </a:r>
          </a:p>
          <a:p>
            <a:pPr marL="0" indent="0">
              <a:buNone/>
            </a:pPr>
            <a:r>
              <a:rPr lang="hr-HR" b="1" dirty="0" smtClean="0"/>
              <a:t>b) predstavnika ljudske psihe (Freud i </a:t>
            </a:r>
            <a:r>
              <a:rPr lang="hr-HR" b="1" dirty="0" err="1" smtClean="0"/>
              <a:t>Jung</a:t>
            </a:r>
            <a:r>
              <a:rPr lang="hr-HR" b="1" dirty="0" smtClean="0"/>
              <a:t>)</a:t>
            </a:r>
          </a:p>
          <a:p>
            <a:pPr marL="0" indent="0">
              <a:buNone/>
            </a:pPr>
            <a:r>
              <a:rPr lang="hr-HR" b="1" dirty="0" smtClean="0"/>
              <a:t>c) Moderni </a:t>
            </a:r>
            <a:r>
              <a:rPr lang="hr-HR" b="1" dirty="0" err="1" smtClean="0"/>
              <a:t>individualac</a:t>
            </a:r>
            <a:r>
              <a:rPr lang="hr-HR" b="1" dirty="0" smtClean="0"/>
              <a:t> koji se bori protiv „starih načina” pogleda na svijet i postojanje. </a:t>
            </a:r>
          </a:p>
          <a:p>
            <a:r>
              <a:rPr lang="hr-HR" b="1" dirty="0" smtClean="0"/>
              <a:t> Shakespeare je uzeo nekoliko linija zapleta i sve povezao u jedno.</a:t>
            </a:r>
          </a:p>
          <a:p>
            <a:pPr marL="457200" indent="-457200">
              <a:buAutoNum type="alphaLcParenR"/>
            </a:pPr>
            <a:r>
              <a:rPr lang="hr-HR" b="1" dirty="0" smtClean="0"/>
              <a:t>obiteljska drama- stric je oženio ženu svog brata</a:t>
            </a:r>
          </a:p>
          <a:p>
            <a:pPr marL="457200" indent="-457200">
              <a:buAutoNum type="alphaLcParenR"/>
            </a:pPr>
            <a:r>
              <a:rPr lang="hr-HR" b="1" dirty="0" smtClean="0"/>
              <a:t>ljubavna priča- mladenačka ljubav je prisiljena biti potisnuta i odbačena</a:t>
            </a:r>
          </a:p>
          <a:p>
            <a:pPr marL="457200" indent="-457200">
              <a:buAutoNum type="alphaLcParenR"/>
            </a:pPr>
            <a:r>
              <a:rPr lang="hr-HR" b="1" dirty="0" smtClean="0"/>
              <a:t>ludilo- mladi princ </a:t>
            </a:r>
            <a:r>
              <a:rPr lang="hr-HR" b="1" dirty="0" smtClean="0"/>
              <a:t>možda</a:t>
            </a:r>
            <a:r>
              <a:rPr lang="fi-FI" b="1" dirty="0" smtClean="0"/>
              <a:t> je</a:t>
            </a:r>
            <a:r>
              <a:rPr lang="hr-HR" b="1" dirty="0" smtClean="0"/>
              <a:t>, </a:t>
            </a:r>
            <a:r>
              <a:rPr lang="hr-HR" b="1" dirty="0" smtClean="0"/>
              <a:t>a možda i nije poludio</a:t>
            </a:r>
          </a:p>
          <a:p>
            <a:pPr marL="457200" indent="-457200">
              <a:buAutoNum type="alphaLcParenR"/>
            </a:pPr>
            <a:r>
              <a:rPr lang="hr-HR" b="1" dirty="0" smtClean="0"/>
              <a:t>odnos – muškarac - žena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293541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6784848" cy="1524000"/>
          </a:xfrm>
        </p:spPr>
        <p:txBody>
          <a:bodyPr>
            <a:normAutofit/>
          </a:bodyPr>
          <a:lstStyle/>
          <a:p>
            <a:r>
              <a:rPr lang="hr-HR" dirty="0" smtClean="0"/>
              <a:t>Hamlet- </a:t>
            </a:r>
            <a:r>
              <a:rPr lang="hr-HR" sz="3600" dirty="0" smtClean="0"/>
              <a:t>prvi moderni čovjek (čovjek novog doba)</a:t>
            </a:r>
            <a:endParaRPr lang="hr-HR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66044"/>
            <a:ext cx="2743200" cy="22971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457200"/>
            <a:ext cx="5638800" cy="4419600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AutoNum type="arabicPeriod"/>
            </a:pPr>
            <a:endParaRPr lang="hr-HR" dirty="0" smtClean="0"/>
          </a:p>
          <a:p>
            <a:pPr marL="457200" indent="-457200">
              <a:buAutoNum type="arabicPeriod"/>
            </a:pPr>
            <a:r>
              <a:rPr lang="hr-HR" sz="9600" b="1" dirty="0" smtClean="0"/>
              <a:t>Hamlet se ponaša u skladu s pitanjem „Tko sam ja?”</a:t>
            </a:r>
          </a:p>
          <a:p>
            <a:pPr marL="457200" indent="-457200">
              <a:buAutoNum type="alphaLcParenR"/>
            </a:pPr>
            <a:r>
              <a:rPr lang="hr-HR" sz="9600" b="1" dirty="0" smtClean="0"/>
              <a:t>Prvi zaplet koji se postavlja je „Tko je tko?”</a:t>
            </a:r>
          </a:p>
          <a:p>
            <a:pPr marL="457200" indent="-457200">
              <a:buAutoNum type="alphaLcParenR"/>
            </a:pPr>
            <a:r>
              <a:rPr lang="hr-HR" sz="9600" b="1" dirty="0" smtClean="0"/>
              <a:t>Je li naša uloga određena sudbinom, obitelju, vlastitim izborom. Jesmo li mi uistinu potpuno </a:t>
            </a:r>
            <a:r>
              <a:rPr lang="hr-HR" sz="9600" b="1" dirty="0" smtClean="0"/>
              <a:t>sam</a:t>
            </a:r>
            <a:r>
              <a:rPr lang="fi-FI" sz="9600" b="1" dirty="0" smtClean="0"/>
              <a:t>i</a:t>
            </a:r>
            <a:r>
              <a:rPr lang="hr-HR" sz="9600" b="1" dirty="0" smtClean="0"/>
              <a:t> </a:t>
            </a:r>
            <a:r>
              <a:rPr lang="hr-HR" sz="9600" b="1" dirty="0" smtClean="0"/>
              <a:t>na svijetu ili smo mi neopozivo umorni od drugih.</a:t>
            </a:r>
          </a:p>
          <a:p>
            <a:r>
              <a:rPr lang="hr-HR" sz="9600" b="1" dirty="0" smtClean="0">
                <a:solidFill>
                  <a:srgbClr val="C00000"/>
                </a:solidFill>
              </a:rPr>
              <a:t>2</a:t>
            </a:r>
            <a:r>
              <a:rPr lang="hr-HR" sz="9600" b="1" dirty="0" smtClean="0"/>
              <a:t>. Hamlet se bori s ovim </a:t>
            </a:r>
            <a:r>
              <a:rPr lang="hr-HR" sz="9600" b="1" dirty="0" smtClean="0"/>
              <a:t>egzistencijalnim</a:t>
            </a:r>
            <a:endParaRPr lang="fi-FI" sz="9600" b="1" dirty="0" smtClean="0"/>
          </a:p>
          <a:p>
            <a:r>
              <a:rPr lang="fi-FI" sz="9600" b="1" dirty="0"/>
              <a:t> </a:t>
            </a:r>
            <a:r>
              <a:rPr lang="fi-FI" sz="9600" b="1" dirty="0" smtClean="0"/>
              <a:t>  </a:t>
            </a:r>
            <a:r>
              <a:rPr lang="hr-HR" sz="9600" b="1" dirty="0" smtClean="0"/>
              <a:t> </a:t>
            </a:r>
            <a:r>
              <a:rPr lang="hr-HR" sz="9600" b="1" dirty="0" smtClean="0"/>
              <a:t>pitanjima što ga prema Freudu </a:t>
            </a:r>
            <a:r>
              <a:rPr lang="hr-HR" sz="9600" b="1" dirty="0" smtClean="0"/>
              <a:t>čini</a:t>
            </a:r>
            <a:endParaRPr lang="fi-FI" sz="9600" b="1" dirty="0" smtClean="0"/>
          </a:p>
          <a:p>
            <a:r>
              <a:rPr lang="fi-FI" sz="9600" b="1" dirty="0"/>
              <a:t> </a:t>
            </a:r>
            <a:r>
              <a:rPr lang="fi-FI" sz="9600" b="1" dirty="0" smtClean="0"/>
              <a:t>  </a:t>
            </a:r>
            <a:r>
              <a:rPr lang="hr-HR" sz="9600" b="1" dirty="0" smtClean="0"/>
              <a:t> </a:t>
            </a:r>
            <a:r>
              <a:rPr lang="hr-HR" sz="9600" b="1" dirty="0" smtClean="0"/>
              <a:t>prvim modernim čovjekom</a:t>
            </a:r>
          </a:p>
          <a:p>
            <a:r>
              <a:rPr lang="hr-HR" sz="9600" b="1" dirty="0" smtClean="0">
                <a:solidFill>
                  <a:srgbClr val="C00000"/>
                </a:solidFill>
              </a:rPr>
              <a:t>a)</a:t>
            </a:r>
            <a:r>
              <a:rPr lang="hr-HR" sz="9600" b="1" dirty="0" smtClean="0"/>
              <a:t> On </a:t>
            </a:r>
            <a:r>
              <a:rPr lang="hr-HR" sz="9600" b="1" dirty="0" smtClean="0"/>
              <a:t>je sposoban sukobiti se s glupošću</a:t>
            </a:r>
            <a:r>
              <a:rPr lang="hr-HR" sz="9600" b="1" dirty="0" smtClean="0"/>
              <a:t>,</a:t>
            </a:r>
            <a:endParaRPr lang="fi-FI" sz="9600" b="1" dirty="0" smtClean="0"/>
          </a:p>
          <a:p>
            <a:r>
              <a:rPr lang="fi-FI" sz="9600" b="1" dirty="0" smtClean="0"/>
              <a:t>    </a:t>
            </a:r>
            <a:r>
              <a:rPr lang="hr-HR" sz="9600" b="1" dirty="0" smtClean="0"/>
              <a:t> </a:t>
            </a:r>
            <a:r>
              <a:rPr lang="hr-HR" sz="9600" b="1" dirty="0" smtClean="0"/>
              <a:t>lažnošću, teškoćama </a:t>
            </a:r>
            <a:r>
              <a:rPr lang="hr-HR" sz="9600" b="1" dirty="0" smtClean="0"/>
              <a:t>svakodnevnog</a:t>
            </a:r>
            <a:endParaRPr lang="fi-FI" sz="9600" b="1" dirty="0" smtClean="0"/>
          </a:p>
          <a:p>
            <a:r>
              <a:rPr lang="fi-FI" sz="9600" b="1" dirty="0"/>
              <a:t> </a:t>
            </a:r>
            <a:r>
              <a:rPr lang="fi-FI" sz="9600" b="1" dirty="0" smtClean="0"/>
              <a:t>  </a:t>
            </a:r>
            <a:r>
              <a:rPr lang="hr-HR" sz="9600" b="1" dirty="0" smtClean="0"/>
              <a:t> </a:t>
            </a:r>
            <a:r>
              <a:rPr lang="hr-HR" sz="9600" b="1" dirty="0" smtClean="0"/>
              <a:t>života bez traženja brzog odgovora</a:t>
            </a:r>
          </a:p>
          <a:p>
            <a:endParaRPr lang="hr-HR" sz="9600" dirty="0"/>
          </a:p>
        </p:txBody>
      </p:sp>
    </p:spTree>
    <p:extLst>
      <p:ext uri="{BB962C8B-B14F-4D97-AF65-F5344CB8AC3E}">
        <p14:creationId xmlns:p14="http://schemas.microsoft.com/office/powerpoint/2010/main" val="324814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Hamlet- proturječni lik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hr-HR" b="1" dirty="0" smtClean="0"/>
          </a:p>
          <a:p>
            <a:endParaRPr lang="hr-HR" b="1" dirty="0"/>
          </a:p>
          <a:p>
            <a:endParaRPr lang="hr-HR" b="1" dirty="0" smtClean="0"/>
          </a:p>
          <a:p>
            <a:r>
              <a:rPr lang="hr-HR" b="1" dirty="0" smtClean="0"/>
              <a:t>RENESANSNI </a:t>
            </a:r>
            <a:r>
              <a:rPr lang="hr-HR" b="1" dirty="0"/>
              <a:t>ČOVJEK</a:t>
            </a:r>
            <a:r>
              <a:rPr lang="hr-HR" dirty="0"/>
              <a:t>: </a:t>
            </a:r>
            <a:r>
              <a:rPr lang="hr-HR" b="1" dirty="0"/>
              <a:t>divi se čovjeku, empirijski put do istine za </a:t>
            </a:r>
            <a:r>
              <a:rPr lang="hr-HR" b="1" dirty="0" smtClean="0"/>
              <a:t>kojom traga </a:t>
            </a:r>
            <a:r>
              <a:rPr lang="hr-HR" b="1" dirty="0"/>
              <a:t>(vjeruje </a:t>
            </a:r>
            <a:r>
              <a:rPr lang="hr-HR" b="1" dirty="0" smtClean="0"/>
              <a:t>samo činjenicama</a:t>
            </a:r>
            <a:r>
              <a:rPr lang="hr-HR" b="1" dirty="0"/>
              <a:t>), mislilac, mudar i obrazovan, kritički </a:t>
            </a:r>
            <a:r>
              <a:rPr lang="hr-HR" b="1" dirty="0" smtClean="0"/>
              <a:t>sagledava svijet</a:t>
            </a:r>
            <a:r>
              <a:rPr lang="hr-HR" b="1" dirty="0"/>
              <a:t>; želi živjeti u idealnoj dimenziji života i razotkriti pokvarenost </a:t>
            </a:r>
            <a:r>
              <a:rPr lang="hr-HR" b="1" dirty="0" smtClean="0"/>
              <a:t>društva; tragičnost </a:t>
            </a:r>
            <a:r>
              <a:rPr lang="hr-HR" b="1" dirty="0"/>
              <a:t>izvire iz nemogućnosti ostvarenja te </a:t>
            </a:r>
            <a:r>
              <a:rPr lang="hr-HR" b="1" dirty="0" smtClean="0"/>
              <a:t>dimenzije</a:t>
            </a:r>
          </a:p>
          <a:p>
            <a:r>
              <a:rPr lang="hr-HR" b="1" dirty="0" smtClean="0"/>
              <a:t>SREDNJOVJEKOVNI </a:t>
            </a:r>
            <a:r>
              <a:rPr lang="hr-HR" b="1" dirty="0"/>
              <a:t>SVJETONAZOR: oklijeva, pasivan je, </a:t>
            </a:r>
            <a:r>
              <a:rPr lang="hr-HR" b="1" dirty="0" smtClean="0"/>
              <a:t>melankolik, strahuje </a:t>
            </a:r>
            <a:r>
              <a:rPr lang="hr-HR" b="1" dirty="0"/>
              <a:t>od smrti, nesiguran u pitanje </a:t>
            </a:r>
            <a:r>
              <a:rPr lang="hr-HR" b="1" dirty="0" smtClean="0"/>
              <a:t>vjere</a:t>
            </a:r>
          </a:p>
          <a:p>
            <a:r>
              <a:rPr lang="hr-HR" b="1" dirty="0" smtClean="0"/>
              <a:t>MANIRISTIČKO</a:t>
            </a:r>
            <a:r>
              <a:rPr lang="hr-HR" b="1" dirty="0"/>
              <a:t>: svijet kao labirint u kojemu se čovjek teško </a:t>
            </a:r>
            <a:r>
              <a:rPr lang="hr-HR" b="1" dirty="0" smtClean="0"/>
              <a:t>snalazi (svijet </a:t>
            </a:r>
            <a:r>
              <a:rPr lang="hr-HR" b="1" dirty="0"/>
              <a:t>je zao, pun zapletenih odnosa), spajanje tragičnog i </a:t>
            </a:r>
            <a:r>
              <a:rPr lang="hr-HR" b="1" dirty="0" smtClean="0"/>
              <a:t>komičnog, fantastičnog </a:t>
            </a:r>
            <a:r>
              <a:rPr lang="hr-HR" b="1" dirty="0"/>
              <a:t>i realističkog </a:t>
            </a:r>
            <a:br>
              <a:rPr lang="hr-HR" b="1" dirty="0"/>
            </a:b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06759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likovi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609600" y="612845"/>
            <a:ext cx="762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b="1" dirty="0"/>
              <a:t>Hamlet (sin pokojnog i nećak sadašnjeg kralja</a:t>
            </a:r>
            <a:r>
              <a:rPr lang="hr-HR" b="1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b="1" dirty="0" smtClean="0"/>
              <a:t>duh </a:t>
            </a:r>
            <a:r>
              <a:rPr lang="hr-HR" b="1" dirty="0"/>
              <a:t>Hamletova oca (oblik Hamletove podsvijesti ili intuicije/utjelovljenje glasina koje su kružile o iznenadnoj kraljevoj smrti</a:t>
            </a:r>
            <a:r>
              <a:rPr lang="hr-HR" b="1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b="1" dirty="0" smtClean="0"/>
              <a:t>Gertruda </a:t>
            </a:r>
            <a:r>
              <a:rPr lang="hr-HR" b="1" dirty="0"/>
              <a:t>(danska kraljica, Hamletova majka</a:t>
            </a:r>
            <a:r>
              <a:rPr lang="hr-HR" b="1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b="1" dirty="0" smtClean="0"/>
              <a:t>Klaudije (Hamletov stric, danski </a:t>
            </a:r>
            <a:r>
              <a:rPr lang="hr-HR" b="1" dirty="0"/>
              <a:t>kralj</a:t>
            </a:r>
            <a:r>
              <a:rPr lang="hr-HR" b="1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b="1" dirty="0" err="1" smtClean="0"/>
              <a:t>Horacije</a:t>
            </a:r>
            <a:r>
              <a:rPr lang="hr-HR" b="1" dirty="0" smtClean="0"/>
              <a:t> </a:t>
            </a:r>
            <a:r>
              <a:rPr lang="hr-HR" b="1" dirty="0"/>
              <a:t>(Hamletov prijatelj</a:t>
            </a:r>
            <a:r>
              <a:rPr lang="hr-HR" b="1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b="1" dirty="0" err="1" smtClean="0"/>
              <a:t>Polonije</a:t>
            </a:r>
            <a:r>
              <a:rPr lang="hr-HR" b="1" dirty="0" smtClean="0"/>
              <a:t> </a:t>
            </a:r>
            <a:r>
              <a:rPr lang="hr-HR" b="1" dirty="0"/>
              <a:t>(kraljev komornik i glavni državni tajnik</a:t>
            </a:r>
            <a:r>
              <a:rPr lang="hr-HR" b="1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b="1" dirty="0" smtClean="0"/>
              <a:t>Ofelija </a:t>
            </a:r>
            <a:r>
              <a:rPr lang="hr-HR" b="1" dirty="0"/>
              <a:t>(</a:t>
            </a:r>
            <a:r>
              <a:rPr lang="hr-HR" b="1" dirty="0" err="1"/>
              <a:t>Polonijeva</a:t>
            </a:r>
            <a:r>
              <a:rPr lang="hr-HR" b="1" dirty="0"/>
              <a:t> kći</a:t>
            </a:r>
            <a:r>
              <a:rPr lang="hr-HR" b="1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b="1" dirty="0" err="1" smtClean="0"/>
              <a:t>Laert</a:t>
            </a:r>
            <a:r>
              <a:rPr lang="hr-HR" b="1" dirty="0" smtClean="0"/>
              <a:t> </a:t>
            </a:r>
            <a:r>
              <a:rPr lang="hr-HR" b="1" dirty="0"/>
              <a:t>(</a:t>
            </a:r>
            <a:r>
              <a:rPr lang="hr-HR" b="1" dirty="0" err="1"/>
              <a:t>Polonijev</a:t>
            </a:r>
            <a:r>
              <a:rPr lang="hr-HR" b="1" dirty="0"/>
              <a:t> sin</a:t>
            </a:r>
            <a:r>
              <a:rPr lang="hr-HR" b="1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b="1" dirty="0" err="1" smtClean="0"/>
              <a:t>Rosencrantz</a:t>
            </a:r>
            <a:r>
              <a:rPr lang="hr-HR" b="1" dirty="0" smtClean="0"/>
              <a:t> </a:t>
            </a:r>
            <a:r>
              <a:rPr lang="hr-HR" b="1" dirty="0"/>
              <a:t>i </a:t>
            </a:r>
            <a:r>
              <a:rPr lang="hr-HR" b="1" dirty="0" err="1"/>
              <a:t>Guildenstern</a:t>
            </a:r>
            <a:r>
              <a:rPr lang="hr-HR" b="1" dirty="0"/>
              <a:t> (dvorani, nekadašnji Hamletovi prijatelji na sveučilištu</a:t>
            </a:r>
            <a:r>
              <a:rPr lang="hr-HR" b="1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b="1" dirty="0" err="1" smtClean="0"/>
              <a:t>Osric</a:t>
            </a:r>
            <a:r>
              <a:rPr lang="hr-HR" b="1" dirty="0" smtClean="0"/>
              <a:t> </a:t>
            </a:r>
            <a:r>
              <a:rPr lang="hr-HR" b="1" dirty="0"/>
              <a:t>(smiješni dvoranin</a:t>
            </a:r>
            <a:r>
              <a:rPr lang="hr-HR" b="1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b="1" dirty="0" err="1" smtClean="0"/>
              <a:t>Fortinbras</a:t>
            </a:r>
            <a:r>
              <a:rPr lang="hr-HR" b="1" dirty="0" smtClean="0"/>
              <a:t> </a:t>
            </a:r>
            <a:r>
              <a:rPr lang="hr-HR" b="1" dirty="0"/>
              <a:t>(norveški kraljević</a:t>
            </a:r>
            <a:r>
              <a:rPr lang="hr-HR" b="1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hr-HR" b="1" dirty="0" smtClean="0"/>
              <a:t>ostali </a:t>
            </a:r>
            <a:r>
              <a:rPr lang="hr-HR" b="1" dirty="0"/>
              <a:t>likovi: stražari na zidinama, danski poklisari u Norveškoj, glumci, grobari, različiti plemići, plemkinje, sluge, </a:t>
            </a:r>
            <a:r>
              <a:rPr lang="hr-HR" b="1" dirty="0" smtClean="0"/>
              <a:t>mornari, časnici</a:t>
            </a:r>
            <a:r>
              <a:rPr lang="hr-HR" b="1" dirty="0"/>
              <a:t>, vojnici, glasnici, pratnja </a:t>
            </a:r>
            <a:br>
              <a:rPr lang="hr-HR" b="1" dirty="0"/>
            </a:b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97440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Događaji koji su prethodili radnji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vi-VN" b="1" dirty="0" smtClean="0"/>
              <a:t>Danski </a:t>
            </a:r>
            <a:r>
              <a:rPr lang="vi-VN" b="1" dirty="0"/>
              <a:t>kralj Klaudije došao je na prijestolje podmuklo ubivši svojega brata, </a:t>
            </a:r>
            <a:r>
              <a:rPr lang="vi-VN" b="1" dirty="0" smtClean="0"/>
              <a:t>kralja</a:t>
            </a:r>
            <a:r>
              <a:rPr lang="hr-HR" b="1" dirty="0" smtClean="0"/>
              <a:t> </a:t>
            </a:r>
            <a:r>
              <a:rPr lang="vi-VN" b="1" dirty="0" smtClean="0"/>
              <a:t>Hamleta</a:t>
            </a:r>
            <a:r>
              <a:rPr lang="vi-VN" b="1" dirty="0"/>
              <a:t>. Za nepuna dva mjeseca od kraljeve smrti oženio se njegovom </a:t>
            </a:r>
            <a:r>
              <a:rPr lang="vi-VN" b="1" dirty="0" smtClean="0"/>
              <a:t>udovicom,</a:t>
            </a:r>
            <a:r>
              <a:rPr lang="hr-HR" b="1" dirty="0" smtClean="0"/>
              <a:t> </a:t>
            </a:r>
            <a:r>
              <a:rPr lang="vi-VN" b="1" dirty="0" smtClean="0"/>
              <a:t>kraljicom </a:t>
            </a:r>
            <a:r>
              <a:rPr lang="vi-VN" b="1" dirty="0"/>
              <a:t>Gertrudom. Mladi kraljević Hamlet, zakoniti nasljednik prijestolja, koji </a:t>
            </a:r>
            <a:r>
              <a:rPr lang="vi-VN" b="1" dirty="0" smtClean="0"/>
              <a:t>je</a:t>
            </a:r>
            <a:r>
              <a:rPr lang="hr-HR" b="1" dirty="0" smtClean="0"/>
              <a:t> </a:t>
            </a:r>
            <a:r>
              <a:rPr lang="vi-VN" b="1" dirty="0" smtClean="0"/>
              <a:t>došao </a:t>
            </a:r>
            <a:r>
              <a:rPr lang="vi-VN" b="1" dirty="0"/>
              <a:t>sa sveučilišta u Wittenbergu na očev sprovod, sasvim je neočekivano nazočio </a:t>
            </a:r>
            <a:r>
              <a:rPr lang="vi-VN" b="1" dirty="0" smtClean="0"/>
              <a:t>i</a:t>
            </a:r>
            <a:r>
              <a:rPr lang="hr-HR" b="1" dirty="0" smtClean="0"/>
              <a:t> </a:t>
            </a:r>
            <a:r>
              <a:rPr lang="vi-VN" b="1" dirty="0" smtClean="0"/>
              <a:t>udaji </a:t>
            </a:r>
            <a:r>
              <a:rPr lang="vi-VN" b="1" dirty="0"/>
              <a:t>svoje majke. Ogorčen je takvim razvojem događaja i nepoštivanjem </a:t>
            </a:r>
            <a:r>
              <a:rPr lang="vi-VN" b="1" dirty="0" smtClean="0"/>
              <a:t>pokojnoga</a:t>
            </a:r>
            <a:r>
              <a:rPr lang="hr-HR" b="1" dirty="0" smtClean="0"/>
              <a:t> </a:t>
            </a:r>
            <a:r>
              <a:rPr lang="vi-VN" b="1" dirty="0" smtClean="0"/>
              <a:t>oca</a:t>
            </a:r>
            <a:r>
              <a:rPr lang="vi-VN" b="1" dirty="0"/>
              <a:t>. Osim toga, u Danskoj se osjeća napeta politička atmosfera jer norveški </a:t>
            </a:r>
            <a:r>
              <a:rPr lang="vi-VN" b="1" dirty="0" smtClean="0"/>
              <a:t>kraljević</a:t>
            </a:r>
            <a:r>
              <a:rPr lang="hr-HR" b="1" dirty="0" smtClean="0"/>
              <a:t> </a:t>
            </a:r>
            <a:r>
              <a:rPr lang="vi-VN" b="1" dirty="0" smtClean="0"/>
              <a:t>Fortinbras </a:t>
            </a:r>
            <a:r>
              <a:rPr lang="vi-VN" b="1" dirty="0"/>
              <a:t>okuplja vojsku ne bi li povratio zemlje koje je njegov otac izgubio </a:t>
            </a:r>
            <a:r>
              <a:rPr lang="vi-VN" b="1" dirty="0" smtClean="0"/>
              <a:t>u</a:t>
            </a:r>
            <a:r>
              <a:rPr lang="hr-HR" b="1" dirty="0" smtClean="0"/>
              <a:t> </a:t>
            </a:r>
            <a:r>
              <a:rPr lang="vi-VN" b="1" dirty="0" smtClean="0"/>
              <a:t>dvoboju </a:t>
            </a:r>
            <a:r>
              <a:rPr lang="vi-VN" b="1" dirty="0"/>
              <a:t>s pokojnim kraljem Hamletom. U to vrijeme noću na zidinama </a:t>
            </a:r>
            <a:r>
              <a:rPr lang="vi-VN" b="1" dirty="0" smtClean="0"/>
              <a:t>dvorca</a:t>
            </a:r>
            <a:r>
              <a:rPr lang="hr-HR" b="1" dirty="0" smtClean="0"/>
              <a:t> </a:t>
            </a:r>
            <a:r>
              <a:rPr lang="vi-VN" b="1" dirty="0" smtClean="0"/>
              <a:t>Elsinora </a:t>
            </a:r>
            <a:r>
              <a:rPr lang="vi-VN" b="1" dirty="0"/>
              <a:t>počinje se pojavljivati duh Hamletova oca. </a:t>
            </a:r>
            <a:br>
              <a:rPr lang="vi-VN" b="1" dirty="0"/>
            </a:b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75188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388</TotalTime>
  <Words>1611</Words>
  <Application>Microsoft Office PowerPoint</Application>
  <PresentationFormat>On-screen Show (4:3)</PresentationFormat>
  <Paragraphs>162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NewsPrint</vt:lpstr>
      <vt:lpstr>HAMLET</vt:lpstr>
      <vt:lpstr>Shakespearove drame</vt:lpstr>
      <vt:lpstr>Kratko predstavljanje Hamleta</vt:lpstr>
      <vt:lpstr>Tko i što je Hamlet?</vt:lpstr>
      <vt:lpstr>Tko i što je Hamlet?</vt:lpstr>
      <vt:lpstr>Hamlet- prvi moderni čovjek (čovjek novog doba)</vt:lpstr>
      <vt:lpstr>Hamlet- proturječni lik</vt:lpstr>
      <vt:lpstr>likovi</vt:lpstr>
      <vt:lpstr>Događaji koji su prethodili radnji</vt:lpstr>
      <vt:lpstr>Elementi djela</vt:lpstr>
      <vt:lpstr>Tematika- višeslojna utemeljen na suprotnostima</vt:lpstr>
      <vt:lpstr>Ključna tematska pitanja</vt:lpstr>
      <vt:lpstr>Pojmovi i simboli</vt:lpstr>
      <vt:lpstr>Dramski sukob</vt:lpstr>
      <vt:lpstr>kompozicija</vt:lpstr>
      <vt:lpstr>Predstava u predstavi</vt:lpstr>
      <vt:lpstr>Zašto je Hamlet jedan od najpoznatijih , ali i najsloženijih likova svjetske književnosti?</vt:lpstr>
      <vt:lpstr>         biti, ili ne</vt:lpstr>
      <vt:lpstr>Biti, ili ne biti- pitanje je sad</vt:lpstr>
      <vt:lpstr>To be or not to be</vt:lpstr>
      <vt:lpstr>Hamletovi monolozi</vt:lpstr>
      <vt:lpstr>Zašto Hamlet odlaže izvršenje osvete- pitanje koje stoljećima ne nalazi odgovor</vt:lpstr>
      <vt:lpstr>svevremenost djela</vt:lpstr>
      <vt:lpstr>PowerPoint Presentation</vt:lpstr>
      <vt:lpstr>Hamlet as pop 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HAMLET</dc:title>
  <dc:creator>Aspire7730</dc:creator>
  <cp:lastModifiedBy>Aspire7730</cp:lastModifiedBy>
  <cp:revision>30</cp:revision>
  <dcterms:created xsi:type="dcterms:W3CDTF">2020-07-18T09:57:08Z</dcterms:created>
  <dcterms:modified xsi:type="dcterms:W3CDTF">2020-07-30T06:35:55Z</dcterms:modified>
</cp:coreProperties>
</file>