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5" r:id="rId4"/>
    <p:sldId id="276" r:id="rId5"/>
    <p:sldId id="262" r:id="rId6"/>
    <p:sldId id="264" r:id="rId7"/>
    <p:sldId id="265" r:id="rId8"/>
    <p:sldId id="274" r:id="rId9"/>
    <p:sldId id="278" r:id="rId10"/>
    <p:sldId id="267" r:id="rId11"/>
    <p:sldId id="282" r:id="rId12"/>
    <p:sldId id="269" r:id="rId13"/>
    <p:sldId id="270" r:id="rId14"/>
    <p:sldId id="279" r:id="rId15"/>
  </p:sldIdLst>
  <p:sldSz cx="9144000" cy="5715000" type="screen16x1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35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6559-E8B2-45BA-BBF8-9607D330E8CE}" type="datetimeFigureOut">
              <a:rPr lang="hr-HR" smtClean="0"/>
              <a:pPr/>
              <a:t>16.3.2020.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EAA00-FC22-486E-AC83-9E6A9F8FC8F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gif"/><Relationship Id="rId3" Type="http://schemas.openxmlformats.org/officeDocument/2006/relationships/image" Target="../media/image27.png"/><Relationship Id="rId7" Type="http://schemas.openxmlformats.org/officeDocument/2006/relationships/image" Target="../media/image29.gif"/><Relationship Id="rId12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1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3.gif"/><Relationship Id="rId7" Type="http://schemas.openxmlformats.org/officeDocument/2006/relationships/image" Target="../media/image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 descr="33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41476"/>
            <a:ext cx="3346286" cy="2020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Slika 16" descr="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641476"/>
            <a:ext cx="3433143" cy="20205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aobljeni pravokutnik 2"/>
          <p:cNvSpPr/>
          <p:nvPr/>
        </p:nvSpPr>
        <p:spPr>
          <a:xfrm>
            <a:off x="0" y="841276"/>
            <a:ext cx="694826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792088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perfekte u sljedećim rečenicama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395536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51520" y="175821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Propao sam </a:t>
            </a:r>
            <a:r>
              <a:rPr lang="hr-HR" sz="2800" dirty="0" smtClean="0"/>
              <a:t>ako me pogleda. </a:t>
            </a:r>
            <a:endParaRPr lang="hr-HR" sz="28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4644008" y="1758216"/>
            <a:ext cx="449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Došli</a:t>
            </a:r>
            <a:r>
              <a:rPr lang="hr-HR" sz="28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dirty="0" smtClean="0"/>
              <a:t>divlji pa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istjerali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800" dirty="0" smtClean="0"/>
              <a:t>pitome.  </a:t>
            </a:r>
            <a:endParaRPr lang="hr-HR" sz="2800" dirty="0"/>
          </a:p>
        </p:txBody>
      </p:sp>
      <p:sp>
        <p:nvSpPr>
          <p:cNvPr id="7" name="TextBox 7"/>
          <p:cNvSpPr txBox="1"/>
          <p:nvPr/>
        </p:nvSpPr>
        <p:spPr>
          <a:xfrm>
            <a:off x="0" y="4884003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kojoj se rečenici izražava radnja koja će se dogoditi </a:t>
            </a:r>
          </a:p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skoroj budućnosti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koje se vrijeme događaju radnje u drugoj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3" name="Slika 22" descr="Untitled-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705372"/>
            <a:ext cx="1944216" cy="602744"/>
          </a:xfrm>
          <a:prstGeom prst="rect">
            <a:avLst/>
          </a:prstGeom>
        </p:spPr>
      </p:pic>
      <p:pic>
        <p:nvPicPr>
          <p:cNvPr id="24" name="Slika 23" descr="Untitled-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7380"/>
            <a:ext cx="864096" cy="530736"/>
          </a:xfrm>
          <a:prstGeom prst="rect">
            <a:avLst/>
          </a:prstGeom>
        </p:spPr>
      </p:pic>
      <p:pic>
        <p:nvPicPr>
          <p:cNvPr id="25" name="Slika 24" descr="Untitled-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705372"/>
            <a:ext cx="1224136" cy="602744"/>
          </a:xfrm>
          <a:prstGeom prst="rect">
            <a:avLst/>
          </a:prstGeom>
        </p:spPr>
      </p:pic>
      <p:pic>
        <p:nvPicPr>
          <p:cNvPr id="30" name="Slika 29" descr="strelica 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97831" flipV="1">
            <a:off x="1359016" y="2260230"/>
            <a:ext cx="800687" cy="622221"/>
          </a:xfrm>
          <a:prstGeom prst="rect">
            <a:avLst/>
          </a:prstGeom>
        </p:spPr>
      </p:pic>
      <p:pic>
        <p:nvPicPr>
          <p:cNvPr id="31" name="Slika 30" descr="strelica 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97831" flipV="1">
            <a:off x="5179324" y="2255861"/>
            <a:ext cx="731007" cy="568072"/>
          </a:xfrm>
          <a:prstGeom prst="rect">
            <a:avLst/>
          </a:prstGeom>
        </p:spPr>
      </p:pic>
      <p:pic>
        <p:nvPicPr>
          <p:cNvPr id="32" name="Slika 31" descr="strelica b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97831">
            <a:off x="6746612" y="2340735"/>
            <a:ext cx="679421" cy="466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7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OVA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921396"/>
            <a:ext cx="1230144" cy="263602"/>
          </a:xfrm>
          <a:prstGeom prst="rect">
            <a:avLst/>
          </a:prstGeom>
        </p:spPr>
      </p:pic>
      <p:pic>
        <p:nvPicPr>
          <p:cNvPr id="3" name="Slika 2" descr="ovako 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921396"/>
            <a:ext cx="1625548" cy="23431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2051720" y="21798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Jesu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hr-HR" sz="2400" dirty="0" smtClean="0"/>
              <a:t>li stigli nalazi?</a:t>
            </a:r>
            <a:endParaRPr lang="hr-HR" sz="24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5292080" y="217981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Da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400" dirty="0" smtClean="0"/>
              <a:t>li su stigli nalazi?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2051720" y="25822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Jesi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</a:rPr>
              <a:t> </a:t>
            </a:r>
            <a:r>
              <a:rPr lang="hr-HR" sz="2400" dirty="0" smtClean="0"/>
              <a:t>li ozdravila?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292080" y="258224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Da</a:t>
            </a:r>
            <a:r>
              <a:rPr lang="hr-HR" sz="2400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hr-HR" sz="2400" dirty="0" smtClean="0"/>
              <a:t>li su ozdravila?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051720" y="30439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gledao sam </a:t>
            </a:r>
            <a:endParaRPr lang="hr-HR" sz="24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292080" y="304390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sam gledao</a:t>
            </a:r>
            <a:endParaRPr lang="hr-HR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051720" y="337433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stigli su</a:t>
            </a:r>
            <a:endParaRPr lang="hr-HR" sz="2400" b="1" dirty="0">
              <a:ln>
                <a:solidFill>
                  <a:srgbClr val="00CC00"/>
                </a:solidFill>
              </a:ln>
              <a:solidFill>
                <a:srgbClr val="00CC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5292080" y="337433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su stigli</a:t>
            </a:r>
            <a:endParaRPr lang="hr-HR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2051720" y="3835995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izgovara se zajedno (</a:t>
            </a:r>
            <a:r>
              <a:rPr lang="hr-HR" sz="2400" i="1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stiglisu</a:t>
            </a:r>
            <a:r>
              <a:rPr lang="hr-HR" sz="2400" dirty="0" smtClean="0"/>
              <a:t>)</a:t>
            </a:r>
            <a:endParaRPr lang="hr-HR" sz="24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2051720" y="4443417"/>
            <a:ext cx="2088232" cy="646331"/>
          </a:xfrm>
          <a:prstGeom prst="rect">
            <a:avLst/>
          </a:prstGeom>
          <a:solidFill>
            <a:srgbClr val="00CC00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kratica </a:t>
            </a:r>
          </a:p>
          <a:p>
            <a:r>
              <a:rPr lang="hr-HR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pf</a:t>
            </a:r>
            <a:r>
              <a:rPr lang="hr-H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- perfekt</a:t>
            </a:r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Zaobljeni pravokutnik 13"/>
          <p:cNvSpPr/>
          <p:nvPr/>
        </p:nvSpPr>
        <p:spPr>
          <a:xfrm>
            <a:off x="1979712" y="3115915"/>
            <a:ext cx="5832648" cy="1224136"/>
          </a:xfrm>
          <a:prstGeom prst="round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TekstniOkvir 14"/>
          <p:cNvSpPr txBox="1"/>
          <p:nvPr/>
        </p:nvSpPr>
        <p:spPr>
          <a:xfrm>
            <a:off x="395536" y="-2282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Perfekt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6" name="Slika 15" descr="hrvatska krijesnic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0"/>
            <a:ext cx="2619571" cy="10360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RVATSKA KRIJESNIC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0" y="265212"/>
            <a:ext cx="2098074" cy="7200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Što je perfekt?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561356"/>
            <a:ext cx="7453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Perfekt je složeno glagolsko vrijeme koje izriče radnju koja se dogodila u prošlosti.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899592" y="2539851"/>
            <a:ext cx="43559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Od čega se tvori perfekt?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331640" y="3270384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Perfekt se tvori od glagolskoga pridjeva radnog i nenaglašenoga prezenta pomoćnoga glagola biti.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9592" y="913284"/>
            <a:ext cx="77048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Kako se zove perfekt koji je izrečen samo glagolskim pridjevom radnim?</a:t>
            </a:r>
            <a:endParaRPr lang="hr-HR" sz="24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67136" y="1833706"/>
            <a:ext cx="7453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Perfekt izrečen samo glagolskim pridjevom radnim zove se krnji perfekt. On se najčešće rabi u </a:t>
            </a:r>
          </a:p>
          <a:p>
            <a:r>
              <a:rPr lang="hr-HR" sz="2800" dirty="0" smtClean="0">
                <a:ln>
                  <a:solidFill>
                    <a:srgbClr val="00CC00"/>
                  </a:solidFill>
                </a:ln>
              </a:rPr>
              <a:t>3. os. jd. povratnih glagola te u rečenicama u kojima su izrečena dva i više perfekata zaredom. </a:t>
            </a:r>
            <a:endParaRPr lang="hr-HR" sz="2800" dirty="0">
              <a:ln>
                <a:solidFill>
                  <a:srgbClr val="00CC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jeni pravokutnik 1"/>
          <p:cNvSpPr/>
          <p:nvPr/>
        </p:nvSpPr>
        <p:spPr>
          <a:xfrm>
            <a:off x="0" y="841276"/>
            <a:ext cx="377991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95536" y="19320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Perfektom se izriču prošle radnje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381642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sljedeću rečenicu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907704" y="1592318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Stajao sam </a:t>
            </a:r>
            <a:r>
              <a:rPr lang="hr-HR" sz="2800" dirty="0" smtClean="0"/>
              <a:t>metar od njezina kreveta. </a:t>
            </a:r>
            <a:endParaRPr lang="hr-HR" sz="2800" dirty="0"/>
          </a:p>
        </p:txBody>
      </p:sp>
      <p:sp>
        <p:nvSpPr>
          <p:cNvPr id="10" name="TextBox 7"/>
          <p:cNvSpPr txBox="1"/>
          <p:nvPr/>
        </p:nvSpPr>
        <p:spPr>
          <a:xfrm>
            <a:off x="0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vrijeme radnje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izriče istaknuti glagol u rečenici?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7" name="Slika 16" descr="zaključak 0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959837"/>
            <a:ext cx="8604449" cy="1755163"/>
          </a:xfrm>
          <a:prstGeom prst="rect">
            <a:avLst/>
          </a:prstGeom>
        </p:spPr>
      </p:pic>
      <p:sp>
        <p:nvSpPr>
          <p:cNvPr id="18" name="TekstniOkvir 17"/>
          <p:cNvSpPr txBox="1"/>
          <p:nvPr/>
        </p:nvSpPr>
        <p:spPr>
          <a:xfrm>
            <a:off x="827584" y="444167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Perfekt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0033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je glagolsko vrijeme koje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izriče radnju koja se dogodila u prošlosti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.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pic>
        <p:nvPicPr>
          <p:cNvPr id="13" name="Slika 12" descr="up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21196"/>
            <a:ext cx="1872208" cy="1557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Slika 13" descr="g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240" y="2137422"/>
            <a:ext cx="825600" cy="240000"/>
          </a:xfrm>
          <a:prstGeom prst="rect">
            <a:avLst/>
          </a:prstGeom>
        </p:spPr>
      </p:pic>
      <p:pic>
        <p:nvPicPr>
          <p:cNvPr id="16" name="Slika 15" descr="prošlo vrije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2353444"/>
            <a:ext cx="2088232" cy="1739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Slika 11" descr="1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145596"/>
            <a:ext cx="1266286" cy="28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5" name="Slika 14" descr="Untitled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557412" y="2639840"/>
            <a:ext cx="432048" cy="147289"/>
          </a:xfrm>
          <a:prstGeom prst="rect">
            <a:avLst/>
          </a:prstGeom>
        </p:spPr>
      </p:pic>
      <p:sp>
        <p:nvSpPr>
          <p:cNvPr id="19" name="Zaobljeni pravokutnik 18"/>
          <p:cNvSpPr/>
          <p:nvPr/>
        </p:nvSpPr>
        <p:spPr>
          <a:xfrm>
            <a:off x="1907704" y="3001580"/>
            <a:ext cx="1728192" cy="57600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/>
      <p:bldP spid="10" grpId="1"/>
      <p:bldP spid="18" grpId="0"/>
      <p:bldP spid="18" grpId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ka 17" descr="2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0368" y="1273325"/>
            <a:ext cx="2007554" cy="115212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Perfekt je složeno glagolsko vrijeme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41276"/>
            <a:ext cx="6300192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820891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sljedećoj rečenici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979712" y="1614200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Osjetio sam </a:t>
            </a:r>
            <a:r>
              <a:rPr lang="hr-HR" sz="2800" dirty="0" smtClean="0"/>
              <a:t>kako mi se srce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širi</a:t>
            </a:r>
            <a:r>
              <a:rPr lang="hr-HR" sz="2800" dirty="0" smtClean="0"/>
              <a:t>. 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kojemu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glagolskome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vremenu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događaju radnje?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2" name="Slika 11" descr="Untitled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488568" y="2348644"/>
            <a:ext cx="422447" cy="144016"/>
          </a:xfrm>
          <a:prstGeom prst="rect">
            <a:avLst/>
          </a:prstGeom>
        </p:spPr>
      </p:pic>
      <p:sp>
        <p:nvSpPr>
          <p:cNvPr id="14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Od koliko se riječi sastoji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perfekt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Slika 14" descr="zaključak 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959837"/>
            <a:ext cx="8604449" cy="1755163"/>
          </a:xfrm>
          <a:prstGeom prst="rect">
            <a:avLst/>
          </a:prstGeom>
        </p:spPr>
      </p:pic>
      <p:sp>
        <p:nvSpPr>
          <p:cNvPr id="16" name="TekstniOkvir 15"/>
          <p:cNvSpPr txBox="1"/>
          <p:nvPr/>
        </p:nvSpPr>
        <p:spPr>
          <a:xfrm>
            <a:off x="899592" y="465770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Perfekt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složeno glagolsko vrijeme. </a:t>
            </a:r>
            <a:endParaRPr lang="hr-H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" name="Slika 19" descr="perfekt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713484"/>
            <a:ext cx="2381714" cy="1366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Slika 21" descr="strela 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782261">
            <a:off x="6205080" y="2355145"/>
            <a:ext cx="426680" cy="149165"/>
          </a:xfrm>
          <a:prstGeom prst="rect">
            <a:avLst/>
          </a:prstGeom>
        </p:spPr>
      </p:pic>
      <p:pic>
        <p:nvPicPr>
          <p:cNvPr id="17" name="Slika 16" descr="2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2281436"/>
            <a:ext cx="1945600" cy="1133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6" grpId="1"/>
      <p:bldP spid="14" grpId="0"/>
      <p:bldP spid="14" grpId="1"/>
      <p:bldP spid="16" grpId="0"/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ka 22" descr="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71703"/>
            <a:ext cx="2243437" cy="1397228"/>
          </a:xfrm>
          <a:prstGeom prst="rect">
            <a:avLst/>
          </a:prstGeom>
          <a:effectLst/>
        </p:spPr>
      </p:pic>
      <p:pic>
        <p:nvPicPr>
          <p:cNvPr id="21" name="Slika 20" descr="gklagolski pridj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20869"/>
            <a:ext cx="2376264" cy="1296144"/>
          </a:xfrm>
          <a:prstGeom prst="rect">
            <a:avLst/>
          </a:prstGeom>
          <a:effectLst/>
        </p:spPr>
      </p:pic>
      <p:pic>
        <p:nvPicPr>
          <p:cNvPr id="6" name="Slika 5" descr="kru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7" y="1633364"/>
            <a:ext cx="1940388" cy="1021833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Tvorba perfekta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41276"/>
            <a:ext cx="4716016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489654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od čega je složen perfekt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059832" y="19213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Stajao sam </a:t>
            </a:r>
            <a:r>
              <a:rPr lang="hr-HR" sz="2800" dirty="0" smtClean="0"/>
              <a:t>pored nje. </a:t>
            </a:r>
            <a:endParaRPr lang="hr-H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Od čega je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složen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perfekt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Slika 14" descr="dječa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076853"/>
            <a:ext cx="1008112" cy="1580847"/>
          </a:xfrm>
          <a:prstGeom prst="rect">
            <a:avLst/>
          </a:prstGeom>
        </p:spPr>
      </p:pic>
      <p:pic>
        <p:nvPicPr>
          <p:cNvPr id="16" name="Slika 15" descr="djevojčic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072784"/>
            <a:ext cx="1152128" cy="1512908"/>
          </a:xfrm>
          <a:prstGeom prst="rect">
            <a:avLst/>
          </a:prstGeom>
        </p:spPr>
      </p:pic>
      <p:pic>
        <p:nvPicPr>
          <p:cNvPr id="17" name="Slika 16" descr="Untitled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193203"/>
            <a:ext cx="2536506" cy="2569101"/>
          </a:xfrm>
          <a:prstGeom prst="rect">
            <a:avLst/>
          </a:prstGeom>
        </p:spPr>
      </p:pic>
      <p:sp>
        <p:nvSpPr>
          <p:cNvPr id="18" name="Pravokutnik 17"/>
          <p:cNvSpPr/>
          <p:nvPr/>
        </p:nvSpPr>
        <p:spPr>
          <a:xfrm>
            <a:off x="7740352" y="1129309"/>
            <a:ext cx="432048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 descr="strelica b1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001742">
            <a:off x="5796832" y="2251328"/>
            <a:ext cx="856377" cy="665498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1880" y="3793604"/>
            <a:ext cx="38153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kstniOkvir 21"/>
          <p:cNvSpPr txBox="1"/>
          <p:nvPr/>
        </p:nvSpPr>
        <p:spPr>
          <a:xfrm>
            <a:off x="3059832" y="1921396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Stajao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sam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pored nje. </a:t>
            </a:r>
            <a:endParaRPr lang="hr-HR" sz="2800" dirty="0"/>
          </a:p>
        </p:txBody>
      </p:sp>
      <p:pic>
        <p:nvPicPr>
          <p:cNvPr id="24" name="Slika 23" descr="2b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783615">
            <a:off x="2517853" y="2285608"/>
            <a:ext cx="792088" cy="1029650"/>
          </a:xfrm>
          <a:prstGeom prst="rect">
            <a:avLst/>
          </a:prstGeom>
        </p:spPr>
      </p:pic>
      <p:pic>
        <p:nvPicPr>
          <p:cNvPr id="25" name="Slika 24" descr="2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283968" y="2353444"/>
            <a:ext cx="912102" cy="8640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8" grpId="1"/>
      <p:bldP spid="18" grpId="0" animBg="1"/>
      <p:bldP spid="18" grpId="1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jeni pravokutnik 3"/>
          <p:cNvSpPr/>
          <p:nvPr/>
        </p:nvSpPr>
        <p:spPr>
          <a:xfrm>
            <a:off x="0" y="841276"/>
            <a:ext cx="622818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35496" y="841276"/>
            <a:ext cx="727280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glagol u perfektu u sljedećoj rečenici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Slika 24" descr="kr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561356"/>
            <a:ext cx="1944216" cy="1021833"/>
          </a:xfrm>
          <a:prstGeom prst="rect">
            <a:avLst/>
          </a:prstGeom>
        </p:spPr>
      </p:pic>
      <p:pic>
        <p:nvPicPr>
          <p:cNvPr id="28" name="Slika 27" descr="Untitled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8730" y="2209428"/>
            <a:ext cx="2995270" cy="3033761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Niječne rečenice u perfektu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547664" y="18493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Djevojčica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nije spustila </a:t>
            </a:r>
            <a:r>
              <a:rPr lang="hr-HR" sz="2800" dirty="0" smtClean="0"/>
              <a:t>pogled. </a:t>
            </a:r>
            <a:endParaRPr lang="hr-HR" sz="2800" dirty="0"/>
          </a:p>
        </p:txBody>
      </p:sp>
      <p:sp>
        <p:nvSpPr>
          <p:cNvPr id="18" name="TextBox 7"/>
          <p:cNvSpPr txBox="1"/>
          <p:nvPr/>
        </p:nvSpPr>
        <p:spPr>
          <a:xfrm>
            <a:off x="0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Je li radnja izrečena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perfektom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zanijekana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0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Koja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riječ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u rečenici određuje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zanijekanu </a:t>
            </a:r>
            <a:r>
              <a:rPr lang="hr-HR" sz="2400" dirty="0" smtClean="0">
                <a:latin typeface="Comic Sans MS" pitchFamily="66" charset="0"/>
              </a:rPr>
              <a:t>radnju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Pravokutnik 26"/>
          <p:cNvSpPr/>
          <p:nvPr/>
        </p:nvSpPr>
        <p:spPr>
          <a:xfrm>
            <a:off x="8316416" y="3289548"/>
            <a:ext cx="503595" cy="1656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0000FF"/>
                </a:solidFill>
              </a:ln>
            </a:endParaRPr>
          </a:p>
        </p:txBody>
      </p:sp>
      <p:sp>
        <p:nvSpPr>
          <p:cNvPr id="30" name="TekstniOkvir 29"/>
          <p:cNvSpPr txBox="1"/>
          <p:nvPr/>
        </p:nvSpPr>
        <p:spPr>
          <a:xfrm>
            <a:off x="1547664" y="184938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Djevojčica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nije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spustila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pogled. </a:t>
            </a:r>
            <a:endParaRPr lang="hr-HR" sz="2800" dirty="0"/>
          </a:p>
        </p:txBody>
      </p:sp>
      <p:pic>
        <p:nvPicPr>
          <p:cNvPr id="16" name="Slika 15" descr="pom g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7460"/>
            <a:ext cx="2939532" cy="1413578"/>
          </a:xfrm>
          <a:prstGeom prst="rect">
            <a:avLst/>
          </a:prstGeom>
        </p:spPr>
      </p:pic>
      <p:pic>
        <p:nvPicPr>
          <p:cNvPr id="17" name="Slika 16" descr="strelica b 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2699792" y="2353444"/>
            <a:ext cx="790575" cy="614363"/>
          </a:xfrm>
          <a:prstGeom prst="rect">
            <a:avLst/>
          </a:prstGeom>
        </p:spPr>
      </p:pic>
      <p:pic>
        <p:nvPicPr>
          <p:cNvPr id="21" name="Slika 20" descr="s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785492"/>
            <a:ext cx="2797714" cy="21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Slika 21" descr="dječa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505573"/>
            <a:ext cx="1010235" cy="15841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8" grpId="0"/>
      <p:bldP spid="18" grpId="1"/>
      <p:bldP spid="19" grpId="0"/>
      <p:bldP spid="19" grpId="1"/>
      <p:bldP spid="27" grpId="0" animBg="1"/>
      <p:bldP spid="27" grpId="1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lika 32" descr="gklagolski pridj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865612"/>
            <a:ext cx="2232248" cy="1217590"/>
          </a:xfrm>
          <a:prstGeom prst="rect">
            <a:avLst/>
          </a:prstGeom>
        </p:spPr>
      </p:pic>
      <p:pic>
        <p:nvPicPr>
          <p:cNvPr id="32" name="Slika 31" descr="naglaše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721596"/>
            <a:ext cx="2232247" cy="1316336"/>
          </a:xfrm>
          <a:prstGeom prst="rect">
            <a:avLst/>
          </a:prstGeom>
        </p:spPr>
      </p:pic>
      <p:sp>
        <p:nvSpPr>
          <p:cNvPr id="3" name="Zaobljeni pravokutnik 2"/>
          <p:cNvSpPr/>
          <p:nvPr/>
        </p:nvSpPr>
        <p:spPr>
          <a:xfrm>
            <a:off x="0" y="841276"/>
            <a:ext cx="608416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648072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glagol u perfektu u sljedećoj rečenici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25" name="Slika 24" descr="kru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417340"/>
            <a:ext cx="1440160" cy="1021833"/>
          </a:xfrm>
          <a:prstGeom prst="rect">
            <a:avLst/>
          </a:prstGeom>
        </p:spPr>
      </p:pic>
      <p:pic>
        <p:nvPicPr>
          <p:cNvPr id="24" name="Slika 23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21196"/>
            <a:ext cx="3109278" cy="3149234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Upitne rečenice u perfektu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1979712" y="17053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Stigli su </a:t>
            </a:r>
            <a:r>
              <a:rPr lang="hr-HR" sz="2800" dirty="0" smtClean="0"/>
              <a:t>nalazi iz Zagreba. </a:t>
            </a:r>
            <a:endParaRPr lang="hr-HR" sz="2800" dirty="0"/>
          </a:p>
        </p:txBody>
      </p:sp>
      <p:sp>
        <p:nvSpPr>
          <p:cNvPr id="10" name="TextBox 7"/>
          <p:cNvSpPr txBox="1"/>
          <p:nvPr/>
        </p:nvSpPr>
        <p:spPr>
          <a:xfrm>
            <a:off x="-1016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Kako se tvori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upitni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oblik perfekta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1" name="Slika 10" descr="Untitled-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1777380"/>
            <a:ext cx="516155" cy="432048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6876256" y="1273324"/>
            <a:ext cx="504000" cy="1728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 descr="Untitled-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2713484"/>
            <a:ext cx="1100970" cy="344027"/>
          </a:xfrm>
          <a:prstGeom prst="rect">
            <a:avLst/>
          </a:prstGeom>
        </p:spPr>
      </p:pic>
      <p:sp>
        <p:nvSpPr>
          <p:cNvPr id="17" name="TekstniOkvir 16"/>
          <p:cNvSpPr txBox="1"/>
          <p:nvPr/>
        </p:nvSpPr>
        <p:spPr>
          <a:xfrm>
            <a:off x="2699792" y="3065973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Jesu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li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stigli</a:t>
            </a:r>
            <a:r>
              <a:rPr lang="hr-HR" sz="28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hr-HR" sz="2800" dirty="0" smtClean="0"/>
              <a:t>nalazi iz Zagreba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?</a:t>
            </a:r>
            <a:endParaRPr lang="hr-HR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" name="Slika 19" descr="sterela 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730901">
            <a:off x="3312251" y="3691667"/>
            <a:ext cx="547964" cy="191564"/>
          </a:xfrm>
          <a:prstGeom prst="rect">
            <a:avLst/>
          </a:prstGeom>
        </p:spPr>
      </p:pic>
      <p:pic>
        <p:nvPicPr>
          <p:cNvPr id="22" name="Slika 21" descr="Untitled-6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 rot="3126679">
            <a:off x="4251701" y="3687214"/>
            <a:ext cx="552391" cy="188315"/>
          </a:xfrm>
          <a:prstGeom prst="rect">
            <a:avLst/>
          </a:prstGeom>
        </p:spPr>
      </p:pic>
      <p:sp>
        <p:nvSpPr>
          <p:cNvPr id="26" name="TextBox 7"/>
          <p:cNvSpPr txBox="1"/>
          <p:nvPr/>
        </p:nvSpPr>
        <p:spPr>
          <a:xfrm>
            <a:off x="0" y="494573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glagolsku osobu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istaknutom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perfektu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u rečenici?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1907704" y="23534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3. os. </a:t>
            </a:r>
            <a:r>
              <a:rPr lang="hr-HR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mn</a:t>
            </a:r>
            <a:r>
              <a:rPr lang="hr-HR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Segoe Print" pitchFamily="2" charset="0"/>
              </a:rPr>
              <a:t>.</a:t>
            </a:r>
            <a:endParaRPr lang="hr-HR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Segoe Print" pitchFamily="2" charset="0"/>
            </a:endParaRPr>
          </a:p>
        </p:txBody>
      </p:sp>
      <p:sp>
        <p:nvSpPr>
          <p:cNvPr id="28" name="TekstniOkvir 27"/>
          <p:cNvSpPr txBox="1"/>
          <p:nvPr/>
        </p:nvSpPr>
        <p:spPr>
          <a:xfrm>
            <a:off x="1979712" y="1705372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</a:rPr>
              <a:t>Stigli 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su</a:t>
            </a:r>
            <a:r>
              <a:rPr lang="hr-HR" sz="2800" b="1" dirty="0" smtClean="0">
                <a:ln>
                  <a:solidFill>
                    <a:srgbClr val="0000FF"/>
                  </a:solidFill>
                </a:ln>
                <a:solidFill>
                  <a:srgbClr val="00CC00"/>
                </a:solidFill>
              </a:rPr>
              <a:t> </a:t>
            </a:r>
            <a:r>
              <a:rPr lang="hr-HR" sz="2800" dirty="0" smtClean="0"/>
              <a:t>nalazi iz Zagreba. </a:t>
            </a:r>
            <a:endParaRPr lang="hr-HR" sz="2800" dirty="0"/>
          </a:p>
        </p:txBody>
      </p:sp>
      <p:pic>
        <p:nvPicPr>
          <p:cNvPr id="31" name="Slika 30" descr="čestic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99792" y="4081636"/>
            <a:ext cx="1839340" cy="941698"/>
          </a:xfrm>
          <a:prstGeom prst="rect">
            <a:avLst/>
          </a:prstGeom>
        </p:spPr>
      </p:pic>
      <p:cxnSp>
        <p:nvCxnSpPr>
          <p:cNvPr id="34" name="Ravni poveznik 33"/>
          <p:cNvCxnSpPr/>
          <p:nvPr/>
        </p:nvCxnSpPr>
        <p:spPr>
          <a:xfrm>
            <a:off x="6876256" y="1777380"/>
            <a:ext cx="432048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Slika 34" descr="Untitled-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1705372"/>
            <a:ext cx="516155" cy="432048"/>
          </a:xfrm>
          <a:prstGeom prst="rect">
            <a:avLst/>
          </a:prstGeom>
        </p:spPr>
      </p:pic>
      <p:pic>
        <p:nvPicPr>
          <p:cNvPr id="36" name="Slika 35" descr="Untitled-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1705372"/>
            <a:ext cx="516155" cy="432048"/>
          </a:xfrm>
          <a:prstGeom prst="rect">
            <a:avLst/>
          </a:prstGeom>
        </p:spPr>
      </p:pic>
      <p:pic>
        <p:nvPicPr>
          <p:cNvPr id="37" name="Slika 36" descr="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4878993"/>
            <a:ext cx="504056" cy="786819"/>
          </a:xfrm>
          <a:prstGeom prst="rect">
            <a:avLst/>
          </a:prstGeom>
        </p:spPr>
      </p:pic>
      <p:pic>
        <p:nvPicPr>
          <p:cNvPr id="38" name="Slika 37" descr="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7864" y="4768407"/>
            <a:ext cx="546032" cy="825397"/>
          </a:xfrm>
          <a:prstGeom prst="rect">
            <a:avLst/>
          </a:prstGeom>
        </p:spPr>
      </p:pic>
      <p:pic>
        <p:nvPicPr>
          <p:cNvPr id="39" name="Slika 38" descr="3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4801716"/>
            <a:ext cx="571429" cy="850794"/>
          </a:xfrm>
          <a:prstGeom prst="rect">
            <a:avLst/>
          </a:prstGeom>
        </p:spPr>
      </p:pic>
      <p:pic>
        <p:nvPicPr>
          <p:cNvPr id="40" name="Slika 39" descr="strela 6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805121">
            <a:off x="2739905" y="2506420"/>
            <a:ext cx="657296" cy="229786"/>
          </a:xfrm>
          <a:prstGeom prst="rect">
            <a:avLst/>
          </a:prstGeom>
        </p:spPr>
      </p:pic>
      <p:pic>
        <p:nvPicPr>
          <p:cNvPr id="41" name="Slika 40" descr="strela 6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8284399">
            <a:off x="2401761" y="3713605"/>
            <a:ext cx="581069" cy="2031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0" grpId="1"/>
      <p:bldP spid="14" grpId="0" animBg="1"/>
      <p:bldP spid="14" grpId="1" animBg="1"/>
      <p:bldP spid="17" grpId="0"/>
      <p:bldP spid="26" grpId="0"/>
      <p:bldP spid="26" grpId="1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jeni pravokutnik 2"/>
          <p:cNvSpPr/>
          <p:nvPr/>
        </p:nvSpPr>
        <p:spPr>
          <a:xfrm>
            <a:off x="0" y="811659"/>
            <a:ext cx="637220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11659"/>
            <a:ext cx="777686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istaknute glagole u sljedećoj rečenici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-1016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Po čemu se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razlikuju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ova dva perfekta?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9" name="Slika 28" descr="krnj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4380" y="3001516"/>
            <a:ext cx="2109707" cy="108012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Krnji perfekt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899592" y="184938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Gledao sam </a:t>
            </a:r>
            <a:r>
              <a:rPr lang="hr-HR" sz="2800" dirty="0" smtClean="0"/>
              <a:t>u pod i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vidio</a:t>
            </a:r>
            <a:r>
              <a:rPr lang="hr-HR" sz="2800" dirty="0" smtClean="0"/>
              <a:t> da krevet ima kotačiće. 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-1016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U kojemu su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glagolskome vremenu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istaknuti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glagoli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u rečenici?  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0" y="4873724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Što nedostaje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drugomu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perfektu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5" name="Slika 14" descr="znak za umetan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561354"/>
            <a:ext cx="1079365" cy="685714"/>
          </a:xfrm>
          <a:prstGeom prst="rect">
            <a:avLst/>
          </a:prstGeom>
        </p:spPr>
      </p:pic>
      <p:pic>
        <p:nvPicPr>
          <p:cNvPr id="17" name="Slika 16" descr="Untitled-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1465445" y="2795701"/>
            <a:ext cx="467998" cy="159545"/>
          </a:xfrm>
          <a:prstGeom prst="rect">
            <a:avLst/>
          </a:prstGeom>
        </p:spPr>
      </p:pic>
      <p:pic>
        <p:nvPicPr>
          <p:cNvPr id="19" name="Slika 18" descr="zaključak 01 cop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20" name="TekstniOkvir 19"/>
          <p:cNvSpPr txBox="1"/>
          <p:nvPr/>
        </p:nvSpPr>
        <p:spPr>
          <a:xfrm>
            <a:off x="899592" y="4208809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Kad su u jednoj rečenici izrečena dva perfekta</a:t>
            </a:r>
            <a:r>
              <a:rPr lang="hr-HR" sz="2800" dirty="0" smtClean="0">
                <a:solidFill>
                  <a:srgbClr val="003300"/>
                </a:solidFill>
              </a:rPr>
              <a:t>,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drugi se perfekt može izreći bez pomoćnoga glagola biti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21" name="TekstniOkvir 20"/>
          <p:cNvSpPr txBox="1"/>
          <p:nvPr/>
        </p:nvSpPr>
        <p:spPr>
          <a:xfrm>
            <a:off x="827584" y="4441676"/>
            <a:ext cx="698477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Perfekt izrečen samo glagolskim pridjevom radnim zove se </a:t>
            </a:r>
            <a:r>
              <a:rPr lang="hr-HR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krnji perfekt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endParaRPr lang="hr-HR" sz="2800" dirty="0">
              <a:solidFill>
                <a:srgbClr val="003300"/>
              </a:solidFill>
            </a:endParaRPr>
          </a:p>
        </p:txBody>
      </p:sp>
      <p:pic>
        <p:nvPicPr>
          <p:cNvPr id="28" name="Slika 27" descr="Untitled-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5400000">
            <a:off x="4057733" y="2795702"/>
            <a:ext cx="467998" cy="159545"/>
          </a:xfrm>
          <a:prstGeom prst="rect">
            <a:avLst/>
          </a:prstGeom>
        </p:spPr>
      </p:pic>
      <p:pic>
        <p:nvPicPr>
          <p:cNvPr id="23" name="Slika 22" descr="cjel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217540"/>
            <a:ext cx="1443725" cy="648072"/>
          </a:xfrm>
          <a:prstGeom prst="rect">
            <a:avLst/>
          </a:prstGeom>
        </p:spPr>
      </p:pic>
      <p:pic>
        <p:nvPicPr>
          <p:cNvPr id="22" name="Slika 21" descr="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2353444"/>
            <a:ext cx="1033143" cy="251429"/>
          </a:xfrm>
          <a:prstGeom prst="rect">
            <a:avLst/>
          </a:prstGeom>
        </p:spPr>
      </p:pic>
      <p:pic>
        <p:nvPicPr>
          <p:cNvPr id="30" name="Slika 29" descr="p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54881" y="2353444"/>
            <a:ext cx="1033143" cy="251429"/>
          </a:xfrm>
          <a:prstGeom prst="rect">
            <a:avLst/>
          </a:prstGeom>
        </p:spPr>
      </p:pic>
      <p:pic>
        <p:nvPicPr>
          <p:cNvPr id="33" name="Slika 32" descr="sa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1548332"/>
            <a:ext cx="625737" cy="178011"/>
          </a:xfrm>
          <a:prstGeom prst="rect">
            <a:avLst/>
          </a:prstGeom>
        </p:spPr>
      </p:pic>
      <p:pic>
        <p:nvPicPr>
          <p:cNvPr id="25" name="Slika 24" descr="1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04048" y="0"/>
            <a:ext cx="1829774" cy="1522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4" grpId="0"/>
      <p:bldP spid="24" grpId="1"/>
      <p:bldP spid="5" grpId="0"/>
      <p:bldP spid="6" grpId="0"/>
      <p:bldP spid="6" grpId="1"/>
      <p:bldP spid="12" grpId="0"/>
      <p:bldP spid="12" grpId="1"/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395536" y="19320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Perfekt pomoćnih glagola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19" name="Zaobljeni pravokutnik 18"/>
          <p:cNvSpPr/>
          <p:nvPr/>
        </p:nvSpPr>
        <p:spPr>
          <a:xfrm>
            <a:off x="0" y="913284"/>
            <a:ext cx="6444208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35496" y="913284"/>
            <a:ext cx="7848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sprezanje pomoćnih glagola u perfektu</a:t>
            </a:r>
            <a:r>
              <a:rPr lang="hr-HR" sz="2400" dirty="0" smtClean="0">
                <a:solidFill>
                  <a:schemeClr val="bg1"/>
                </a:solidFill>
              </a:rPr>
              <a:t>.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21" name="Slika 20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93404"/>
            <a:ext cx="7724261" cy="18722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2" name="Slika 21" descr="kr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345332"/>
            <a:ext cx="731521" cy="9479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4139952" y="2209428"/>
            <a:ext cx="1224136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2195736" y="2209428"/>
            <a:ext cx="792088" cy="370800"/>
          </a:xfrm>
          <a:prstGeom prst="hexagon">
            <a:avLst>
              <a:gd name="adj" fmla="val 0"/>
              <a:gd name="vf" fmla="val 115470"/>
            </a:avLst>
          </a:prstGeom>
          <a:gradFill rotWithShape="1">
            <a:gsLst>
              <a:gs pos="0">
                <a:srgbClr val="6666FF"/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>
            <a:noFill/>
            <a:miter lim="800000"/>
            <a:headEnd/>
            <a:tailEnd/>
          </a:ln>
        </p:spPr>
        <p:txBody>
          <a:bodyPr/>
          <a:lstStyle/>
          <a:p>
            <a:endParaRPr lang="sr-Latn-CS">
              <a:latin typeface="Calibri" pitchFamily="34" charset="0"/>
            </a:endParaRPr>
          </a:p>
        </p:txBody>
      </p:sp>
      <p:pic>
        <p:nvPicPr>
          <p:cNvPr id="42" name="Slika 41" descr="subjekt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273324"/>
            <a:ext cx="1806655" cy="86069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5536" y="193204"/>
            <a:ext cx="874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DOBRO JE ZNATI</a:t>
            </a:r>
            <a:endParaRPr lang="hr-HR" sz="2800" b="1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" name="Zaobljeni pravokutnik 2"/>
          <p:cNvSpPr/>
          <p:nvPr/>
        </p:nvSpPr>
        <p:spPr>
          <a:xfrm>
            <a:off x="0" y="841276"/>
            <a:ext cx="3707904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5496" y="841276"/>
            <a:ext cx="388843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Promotri sljedeću rečenicu</a:t>
            </a:r>
            <a:r>
              <a:rPr lang="hr-HR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</a:t>
            </a:r>
            <a:endParaRPr lang="hr-H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2123728" y="21374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Rekla je i nije spustila pogled. </a:t>
            </a:r>
            <a:endParaRPr lang="hr-HR" sz="2800" dirty="0"/>
          </a:p>
        </p:txBody>
      </p:sp>
      <p:sp>
        <p:nvSpPr>
          <p:cNvPr id="6" name="TextBox 7"/>
          <p:cNvSpPr txBox="1"/>
          <p:nvPr/>
        </p:nvSpPr>
        <p:spPr>
          <a:xfrm>
            <a:off x="0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predikate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Comic Sans MS" pitchFamily="66" charset="0"/>
              </a:rPr>
              <a:t>u rečenici. </a:t>
            </a:r>
          </a:p>
        </p:txBody>
      </p:sp>
      <p:sp>
        <p:nvSpPr>
          <p:cNvPr id="8" name="TekstniOkvir 7"/>
          <p:cNvSpPr txBox="1"/>
          <p:nvPr/>
        </p:nvSpPr>
        <p:spPr>
          <a:xfrm>
            <a:off x="2123728" y="21374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Rekla je </a:t>
            </a:r>
            <a:r>
              <a:rPr lang="hr-HR" sz="2800" dirty="0" smtClean="0"/>
              <a:t>i nije spustila pogled. </a:t>
            </a:r>
            <a:endParaRPr lang="hr-HR" sz="2800" dirty="0"/>
          </a:p>
        </p:txBody>
      </p:sp>
      <p:cxnSp>
        <p:nvCxnSpPr>
          <p:cNvPr id="10" name="Ravni poveznik 9"/>
          <p:cNvCxnSpPr/>
          <p:nvPr/>
        </p:nvCxnSpPr>
        <p:spPr>
          <a:xfrm>
            <a:off x="2195736" y="2641476"/>
            <a:ext cx="115212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2339752" y="192139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3" name="TekstniOkvir 12"/>
          <p:cNvSpPr txBox="1"/>
          <p:nvPr/>
        </p:nvSpPr>
        <p:spPr>
          <a:xfrm>
            <a:off x="2123728" y="21374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Rekla je </a:t>
            </a:r>
            <a:r>
              <a:rPr lang="hr-HR" sz="2800" dirty="0" smtClean="0"/>
              <a:t>i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nije spustila </a:t>
            </a:r>
            <a:r>
              <a:rPr lang="hr-HR" sz="2800" dirty="0" smtClean="0"/>
              <a:t>pogled. </a:t>
            </a:r>
            <a:endParaRPr lang="hr-HR" sz="2800" dirty="0"/>
          </a:p>
        </p:txBody>
      </p:sp>
      <p:cxnSp>
        <p:nvCxnSpPr>
          <p:cNvPr id="14" name="Ravni poveznik 13"/>
          <p:cNvCxnSpPr/>
          <p:nvPr/>
        </p:nvCxnSpPr>
        <p:spPr>
          <a:xfrm>
            <a:off x="3563888" y="2641476"/>
            <a:ext cx="1800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niOkvir 14"/>
          <p:cNvSpPr txBox="1"/>
          <p:nvPr/>
        </p:nvSpPr>
        <p:spPr>
          <a:xfrm>
            <a:off x="4427984" y="1921396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egoe Print" pitchFamily="2" charset="0"/>
              </a:rPr>
              <a:t>P</a:t>
            </a:r>
            <a:endParaRPr lang="hr-HR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Koje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vrijeme radnje 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izriču predikati u rečenici?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4" name="TextBox 7"/>
          <p:cNvSpPr txBox="1"/>
          <p:nvPr/>
        </p:nvSpPr>
        <p:spPr>
          <a:xfrm>
            <a:off x="0" y="4844107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prstClr val="black"/>
                </a:solidFill>
                <a:latin typeface="Comic Sans MS" pitchFamily="66" charset="0"/>
              </a:rPr>
              <a:t>Odredi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vršitelja radnje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dirty="0">
                <a:solidFill>
                  <a:prstClr val="black"/>
                </a:solidFill>
                <a:latin typeface="Comic Sans MS" pitchFamily="66" charset="0"/>
              </a:rPr>
              <a:t>u rečenici. </a:t>
            </a:r>
          </a:p>
        </p:txBody>
      </p:sp>
      <p:pic>
        <p:nvPicPr>
          <p:cNvPr id="30" name="Slika 29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48309" flipH="1">
            <a:off x="2841424" y="1704430"/>
            <a:ext cx="164044" cy="575378"/>
          </a:xfrm>
          <a:prstGeom prst="rect">
            <a:avLst/>
          </a:prstGeom>
        </p:spPr>
      </p:pic>
      <p:pic>
        <p:nvPicPr>
          <p:cNvPr id="31" name="Slika 30" descr="streelica 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59338">
            <a:off x="4250089" y="1719860"/>
            <a:ext cx="196963" cy="621604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-1016" y="4801716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Po čemu možeš odrediti </a:t>
            </a:r>
            <a:r>
              <a:rPr lang="hr-HR" sz="2400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Comic Sans MS" pitchFamily="66" charset="0"/>
              </a:rPr>
              <a:t>rod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hr-HR" sz="2400" b="1" dirty="0" smtClean="0">
                <a:solidFill>
                  <a:prstClr val="black"/>
                </a:solidFill>
                <a:latin typeface="Comic Sans MS" pitchFamily="66" charset="0"/>
              </a:rPr>
              <a:t>vršitelju radnje</a:t>
            </a:r>
            <a:r>
              <a:rPr lang="hr-HR" sz="2400" dirty="0" smtClean="0">
                <a:solidFill>
                  <a:prstClr val="black"/>
                </a:solidFill>
                <a:latin typeface="Comic Sans MS" pitchFamily="66" charset="0"/>
              </a:rPr>
              <a:t>? </a:t>
            </a:r>
            <a:endParaRPr lang="hr-HR" sz="24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33" name="Slika 32" descr="zaključak 0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1" y="3959837"/>
            <a:ext cx="8604449" cy="1755163"/>
          </a:xfrm>
          <a:prstGeom prst="rect">
            <a:avLst/>
          </a:prstGeom>
        </p:spPr>
      </p:pic>
      <p:sp>
        <p:nvSpPr>
          <p:cNvPr id="34" name="TekstniOkvir 33"/>
          <p:cNvSpPr txBox="1"/>
          <p:nvPr/>
        </p:nvSpPr>
        <p:spPr>
          <a:xfrm>
            <a:off x="1115616" y="4441676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Predikat izrečen perfektom slaže se </a:t>
            </a:r>
          </a:p>
          <a:p>
            <a:pPr algn="ctr"/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u rodu sa subjektom</a:t>
            </a:r>
            <a:r>
              <a:rPr lang="hr-HR" sz="2800" dirty="0" smtClean="0">
                <a:solidFill>
                  <a:srgbClr val="003300"/>
                </a:solidFill>
              </a:rPr>
              <a:t>.</a:t>
            </a:r>
            <a:r>
              <a:rPr lang="hr-HR" sz="2800" dirty="0" smtClean="0">
                <a:ln>
                  <a:solidFill>
                    <a:srgbClr val="003300"/>
                  </a:solidFill>
                </a:ln>
                <a:solidFill>
                  <a:srgbClr val="003300"/>
                </a:solidFill>
              </a:rPr>
              <a:t> </a:t>
            </a:r>
            <a:endParaRPr lang="hr-HR" sz="2800" dirty="0">
              <a:ln>
                <a:solidFill>
                  <a:srgbClr val="003300"/>
                </a:solidFill>
              </a:ln>
              <a:solidFill>
                <a:srgbClr val="003300"/>
              </a:solidFill>
            </a:endParaRPr>
          </a:p>
        </p:txBody>
      </p:sp>
      <p:sp>
        <p:nvSpPr>
          <p:cNvPr id="38" name="TekstniOkvir 37"/>
          <p:cNvSpPr txBox="1"/>
          <p:nvPr/>
        </p:nvSpPr>
        <p:spPr>
          <a:xfrm>
            <a:off x="2123728" y="213742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Rekla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je </a:t>
            </a:r>
            <a:r>
              <a:rPr lang="hr-HR" sz="2800" dirty="0" smtClean="0"/>
              <a:t>i </a:t>
            </a:r>
            <a:r>
              <a:rPr lang="hr-HR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nije 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spustila</a:t>
            </a:r>
            <a:r>
              <a:rPr lang="hr-HR" sz="28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hr-HR" sz="2800" dirty="0" smtClean="0"/>
              <a:t>pogled. </a:t>
            </a:r>
            <a:endParaRPr lang="hr-HR" sz="2800" dirty="0"/>
          </a:p>
        </p:txBody>
      </p:sp>
      <p:pic>
        <p:nvPicPr>
          <p:cNvPr id="39" name="Slika 38" descr="1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5" y="539965"/>
            <a:ext cx="1944216" cy="1520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Slika 39" descr="2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53244"/>
            <a:ext cx="1735668" cy="1335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Slika 36" descr="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7704" y="3361556"/>
            <a:ext cx="1266286" cy="288000"/>
          </a:xfrm>
          <a:prstGeom prst="rect">
            <a:avLst/>
          </a:prstGeom>
          <a:noFill/>
        </p:spPr>
      </p:pic>
      <p:pic>
        <p:nvPicPr>
          <p:cNvPr id="41" name="Slika 40" descr="Untitled-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2341388" y="2855800"/>
            <a:ext cx="432048" cy="147289"/>
          </a:xfrm>
          <a:prstGeom prst="rect">
            <a:avLst/>
          </a:prstGeom>
          <a:noFill/>
        </p:spPr>
      </p:pic>
      <p:sp>
        <p:nvSpPr>
          <p:cNvPr id="45" name="Zaobljeni pravokutnik 44"/>
          <p:cNvSpPr/>
          <p:nvPr/>
        </p:nvSpPr>
        <p:spPr>
          <a:xfrm>
            <a:off x="1691680" y="3217540"/>
            <a:ext cx="1728192" cy="57600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6" name="Slika 45" descr="1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9952" y="3361556"/>
            <a:ext cx="1266286" cy="288000"/>
          </a:xfrm>
          <a:prstGeom prst="rect">
            <a:avLst/>
          </a:prstGeom>
          <a:noFill/>
        </p:spPr>
      </p:pic>
      <p:pic>
        <p:nvPicPr>
          <p:cNvPr id="47" name="Slika 46" descr="Untitled-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4573636" y="2855800"/>
            <a:ext cx="432048" cy="147289"/>
          </a:xfrm>
          <a:prstGeom prst="rect">
            <a:avLst/>
          </a:prstGeom>
          <a:noFill/>
        </p:spPr>
      </p:pic>
      <p:sp>
        <p:nvSpPr>
          <p:cNvPr id="48" name="Zaobljeni pravokutnik 47"/>
          <p:cNvSpPr/>
          <p:nvPr/>
        </p:nvSpPr>
        <p:spPr>
          <a:xfrm>
            <a:off x="3923928" y="3217540"/>
            <a:ext cx="1728192" cy="576000"/>
          </a:xfrm>
          <a:prstGeom prst="roundRect">
            <a:avLst/>
          </a:prstGeom>
          <a:noFill/>
          <a:ln w="127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00"/>
                            </p:stCondLst>
                            <p:childTnLst>
                              <p:par>
                                <p:cTn id="19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3" grpId="0" animBg="1"/>
      <p:bldP spid="43" grpId="1" animBg="1"/>
      <p:bldP spid="3" grpId="0" animBg="1"/>
      <p:bldP spid="4" grpId="0"/>
      <p:bldP spid="5" grpId="0"/>
      <p:bldP spid="6" grpId="0"/>
      <p:bldP spid="6" grpId="1"/>
      <p:bldP spid="8" grpId="0"/>
      <p:bldP spid="12" grpId="0"/>
      <p:bldP spid="13" grpId="0"/>
      <p:bldP spid="15" grpId="0"/>
      <p:bldP spid="19" grpId="0"/>
      <p:bldP spid="19" grpId="1"/>
      <p:bldP spid="24" grpId="0"/>
      <p:bldP spid="24" grpId="1"/>
      <p:bldP spid="32" grpId="0"/>
      <p:bldP spid="32" grpId="1"/>
      <p:bldP spid="34" grpId="0"/>
      <p:bldP spid="38" grpId="0"/>
      <p:bldP spid="45" grpId="0" animBg="1"/>
      <p:bldP spid="48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523</Words>
  <Application>Microsoft Office PowerPoint</Application>
  <PresentationFormat>On-screen Show (16:10)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Marin</dc:creator>
  <cp:lastModifiedBy>Aspire7730</cp:lastModifiedBy>
  <cp:revision>134</cp:revision>
  <dcterms:created xsi:type="dcterms:W3CDTF">2015-02-05T16:15:07Z</dcterms:created>
  <dcterms:modified xsi:type="dcterms:W3CDTF">2020-03-16T06:03:18Z</dcterms:modified>
</cp:coreProperties>
</file>