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82" r:id="rId4"/>
    <p:sldId id="262" r:id="rId5"/>
    <p:sldId id="263" r:id="rId6"/>
    <p:sldId id="279" r:id="rId7"/>
    <p:sldId id="257" r:id="rId8"/>
    <p:sldId id="264" r:id="rId9"/>
    <p:sldId id="280" r:id="rId10"/>
    <p:sldId id="266" r:id="rId11"/>
    <p:sldId id="267" r:id="rId12"/>
    <p:sldId id="268" r:id="rId13"/>
    <p:sldId id="269" r:id="rId14"/>
    <p:sldId id="281" r:id="rId15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099" y="43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C7D4-1EC6-4E6B-9A0A-C5ED1F31C7EE}" type="datetimeFigureOut">
              <a:rPr lang="hr-HR" smtClean="0"/>
              <a:pPr/>
              <a:t>3.11.2021.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7570-FB0E-4AE5-8798-2F7842DCAB6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7DEB0-6C03-4783-9559-FC07F982E512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3.11.2021.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3B08-7B4E-42F1-BA87-4805004D4273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3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8.jpeg"/><Relationship Id="rId7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8575D1-EC65-46C0-8681-23E7A549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49DC0B-C587-4002-B46E-27EB99651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dirty="0"/>
              <a:t>  </a:t>
            </a:r>
            <a:r>
              <a:rPr lang="hr-HR" sz="6500" dirty="0">
                <a:solidFill>
                  <a:schemeClr val="accent2">
                    <a:lumMod val="75000"/>
                  </a:schemeClr>
                </a:solidFill>
              </a:rPr>
              <a:t>PODJELA GLASOVA</a:t>
            </a:r>
          </a:p>
          <a:p>
            <a:pPr marL="0" indent="0">
              <a:buNone/>
            </a:pPr>
            <a:r>
              <a:rPr lang="hr-HR" sz="6500" dirty="0">
                <a:solidFill>
                  <a:schemeClr val="accent2">
                    <a:lumMod val="75000"/>
                  </a:schemeClr>
                </a:solidFill>
              </a:rPr>
              <a:t> PO MJESTU TVORBE</a:t>
            </a:r>
          </a:p>
          <a:p>
            <a:pPr marL="0" indent="0">
              <a:buNone/>
            </a:pPr>
            <a:r>
              <a:rPr lang="hr-HR" sz="6500" dirty="0">
                <a:solidFill>
                  <a:schemeClr val="accent2">
                    <a:lumMod val="75000"/>
                  </a:schemeClr>
                </a:solidFill>
              </a:rPr>
              <a:t>  I ZVUČNOSTI</a:t>
            </a:r>
          </a:p>
        </p:txBody>
      </p:sp>
    </p:spTree>
    <p:extLst>
      <p:ext uri="{BB962C8B-B14F-4D97-AF65-F5344CB8AC3E}">
        <p14:creationId xmlns:p14="http://schemas.microsoft.com/office/powerpoint/2010/main" val="16503636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77380"/>
            <a:ext cx="4254526" cy="2736304"/>
          </a:xfrm>
          <a:prstGeom prst="rect">
            <a:avLst/>
          </a:prstGeom>
          <a:noFill/>
          <a:ln w="19050">
            <a:solidFill>
              <a:srgbClr val="00CC00"/>
            </a:solidFill>
            <a:prstDash val="sysDash"/>
            <a:miter lim="800000"/>
            <a:headEnd/>
            <a:tailEnd/>
          </a:ln>
        </p:spPr>
      </p:pic>
      <p:sp>
        <p:nvSpPr>
          <p:cNvPr id="2" name="Right Brace 1"/>
          <p:cNvSpPr/>
          <p:nvPr/>
        </p:nvSpPr>
        <p:spPr>
          <a:xfrm>
            <a:off x="3995936" y="2766328"/>
            <a:ext cx="216024" cy="936104"/>
          </a:xfrm>
          <a:prstGeom prst="rightBrace">
            <a:avLst/>
          </a:prstGeom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2987824" y="2766328"/>
            <a:ext cx="93610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683568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RAZLIKUJ par i parnjak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3284"/>
            <a:ext cx="1475656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Promotri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Oval 6"/>
          <p:cNvSpPr/>
          <p:nvPr/>
        </p:nvSpPr>
        <p:spPr>
          <a:xfrm>
            <a:off x="3203848" y="2766328"/>
            <a:ext cx="432048" cy="432048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Oval 7"/>
          <p:cNvSpPr/>
          <p:nvPr/>
        </p:nvSpPr>
        <p:spPr>
          <a:xfrm>
            <a:off x="3203848" y="3270384"/>
            <a:ext cx="432048" cy="432048"/>
          </a:xfrm>
          <a:prstGeom prst="ellipse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419872" y="2262272"/>
            <a:ext cx="0" cy="432048"/>
          </a:xfrm>
          <a:prstGeom prst="straightConnector1">
            <a:avLst/>
          </a:prstGeom>
          <a:ln w="44450" cmpd="dbl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43808" y="188132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parnjak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9872" y="3774440"/>
            <a:ext cx="0" cy="432048"/>
          </a:xfrm>
          <a:prstGeom prst="straightConnector1">
            <a:avLst/>
          </a:prstGeom>
          <a:ln w="44450" cmpd="dbl">
            <a:solidFill>
              <a:srgbClr val="0000FF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418558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Segoe Print" pitchFamily="2" charset="0"/>
                <a:cs typeface="Times New Roman" pitchFamily="18" charset="0"/>
              </a:rPr>
              <a:t>parnjak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4081636"/>
            <a:ext cx="864096" cy="461665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hr-HR" sz="2400" b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  <a:cs typeface="Times New Roman" pitchFamily="18" charset="0"/>
              </a:rPr>
              <a:t>par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187624" y="2766328"/>
          <a:ext cx="2736304" cy="926584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zvučni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bezvučni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2800" b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 descr="dječa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577580"/>
            <a:ext cx="1296144" cy="1792276"/>
          </a:xfrm>
          <a:prstGeom prst="rect">
            <a:avLst/>
          </a:prstGeom>
        </p:spPr>
      </p:pic>
      <p:pic>
        <p:nvPicPr>
          <p:cNvPr id="16" name="Picture 15" descr="djevojčic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835696" y="1129308"/>
            <a:ext cx="1088107" cy="176048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320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MALE JEZIČNE TAJNE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038136"/>
            <a:ext cx="2987824" cy="308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3568" y="1110144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Kako ćeš osjetiti titranje glasnica pri izgovoru zvučnih glasova?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2407449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28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Stavi dlan na tjeme glave i izgovaraj zvučne glasove</a:t>
            </a:r>
            <a:r>
              <a:rPr lang="hr-HR" sz="28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3568" y="4134480"/>
            <a:ext cx="5089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>
                <a:ln>
                  <a:solidFill>
                    <a:schemeClr val="tx1"/>
                  </a:solidFill>
                </a:ln>
                <a:solidFill>
                  <a:prstClr val="black"/>
                </a:solidFill>
                <a:latin typeface="Segoe Print" pitchFamily="2" charset="0"/>
                <a:cs typeface="Times New Roman" pitchFamily="18" charset="0"/>
              </a:rPr>
              <a:t>Provjeri što je s bezvučnim glasovima!</a:t>
            </a:r>
            <a:endParaRPr lang="hr-HR" sz="2000">
              <a:ln>
                <a:solidFill>
                  <a:schemeClr val="tx1"/>
                </a:solidFill>
              </a:ln>
              <a:latin typeface="Segoe Print" pitchFamily="2" charset="0"/>
            </a:endParaRPr>
          </a:p>
        </p:txBody>
      </p:sp>
      <p:pic>
        <p:nvPicPr>
          <p:cNvPr id="7" name="Picture 6" descr="DJEVOJČI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7420"/>
            <a:ext cx="749623" cy="14155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rižaljka 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57300"/>
            <a:ext cx="7856278" cy="4306233"/>
          </a:xfrm>
          <a:prstGeom prst="rect">
            <a:avLst/>
          </a:prstGeom>
        </p:spPr>
      </p:pic>
      <p:sp>
        <p:nvSpPr>
          <p:cNvPr id="3" name="Donut 2"/>
          <p:cNvSpPr/>
          <p:nvPr/>
        </p:nvSpPr>
        <p:spPr>
          <a:xfrm>
            <a:off x="4644008" y="1273324"/>
            <a:ext cx="3888432" cy="3888432"/>
          </a:xfrm>
          <a:prstGeom prst="donut">
            <a:avLst>
              <a:gd name="adj" fmla="val 14494"/>
            </a:avLst>
          </a:prstGeom>
          <a:solidFill>
            <a:srgbClr val="FFFF00"/>
          </a:solidFill>
          <a:ln>
            <a:solidFill>
              <a:srgbClr val="0033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3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1201316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" name="TextBox 4"/>
          <p:cNvSpPr txBox="1"/>
          <p:nvPr/>
        </p:nvSpPr>
        <p:spPr>
          <a:xfrm rot="2565813">
            <a:off x="7116797" y="1571302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547265" y="2453612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 rot="7711179">
            <a:off x="7179443" y="3155853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</p:txBody>
      </p:sp>
      <p:sp>
        <p:nvSpPr>
          <p:cNvPr id="8" name="TextBox 7"/>
          <p:cNvSpPr txBox="1"/>
          <p:nvPr/>
        </p:nvSpPr>
        <p:spPr>
          <a:xfrm rot="10800000">
            <a:off x="6233408" y="3505572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Učk</a:t>
            </a:r>
          </a:p>
        </p:txBody>
      </p:sp>
      <p:sp>
        <p:nvSpPr>
          <p:cNvPr id="9" name="TextBox 8"/>
          <p:cNvSpPr txBox="1"/>
          <p:nvPr/>
        </p:nvSpPr>
        <p:spPr>
          <a:xfrm rot="14002604">
            <a:off x="5409851" y="3065921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čaš</a:t>
            </a:r>
          </a:p>
        </p:txBody>
      </p:sp>
      <p:sp>
        <p:nvSpPr>
          <p:cNvPr id="10" name="TextBox 9"/>
          <p:cNvSpPr txBox="1"/>
          <p:nvPr/>
        </p:nvSpPr>
        <p:spPr>
          <a:xfrm rot="16382747">
            <a:off x="5209288" y="2278617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NAS</a:t>
            </a:r>
          </a:p>
        </p:txBody>
      </p:sp>
      <p:sp>
        <p:nvSpPr>
          <p:cNvPr id="11" name="TextBox 10"/>
          <p:cNvSpPr txBox="1"/>
          <p:nvPr/>
        </p:nvSpPr>
        <p:spPr>
          <a:xfrm rot="18645679">
            <a:off x="5508959" y="1519805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igl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2200" y="1201316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r>
              <a:rPr lang="hr-HR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3568" y="1740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MALA JEZIČNA IGRA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7664" y="487372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bezvučni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985292"/>
            <a:ext cx="2699792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Riješi ispunjaljku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13684"/>
            <a:ext cx="5086649" cy="553998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hr-HR" sz="30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Kako pjesnik doživljava riječi?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513684"/>
            <a:ext cx="7308304" cy="954107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800">
                <a:solidFill>
                  <a:prstClr val="white"/>
                </a:solidFill>
                <a:latin typeface="Segoe Print" pitchFamily="2" charset="0"/>
                <a:cs typeface="Times New Roman" pitchFamily="18" charset="0"/>
              </a:rPr>
              <a:t>Zašto pjesnik neke riječi doživljava kao bodež i požar, a neke kao rosu? </a:t>
            </a:r>
          </a:p>
        </p:txBody>
      </p:sp>
      <p:pic>
        <p:nvPicPr>
          <p:cNvPr id="4" name="Picture 3" descr="Hrvatska krijesnica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4873724"/>
            <a:ext cx="1296144" cy="5639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535235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O hrvatskome jeziku</a:t>
            </a:r>
          </a:p>
          <a:p>
            <a:r>
              <a:rPr lang="it-IT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Hoćemo li govoriti o riječi moramo početi od </a:t>
            </a:r>
            <a:r>
              <a:rPr lang="hr-H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it-IT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jezika.</a:t>
            </a:r>
            <a:r>
              <a:rPr lang="hr-H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U našem jeziku ima otprilike jednaki                                                           broj riječi energičnog zvuka </a:t>
            </a:r>
            <a:r>
              <a:rPr lang="pl-PL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onih mekoga                                       zvuka ili – drukčije rečeno – u njemu je                                         podjednako zastupan muški i ženski element,                                               kao što je to i u latinskom i u </a:t>
            </a:r>
            <a:r>
              <a:rPr lang="hr-H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španjolskom jeziku. Sa svoja četiri naglaska, koji mu daju naročito izražajne mogućnosti, on je neobično sposoban za sugestivno kazivanje poetskih sadržaja…</a:t>
            </a:r>
          </a:p>
          <a:p>
            <a:r>
              <a:rPr lang="hr-H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 može zvučati zapovjedno i nježno, gnjevno i blago, tvrdo i meko, </a:t>
            </a:r>
            <a:r>
              <a:rPr lang="pl-PL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 to u svim nijansama. Ukratko, to je instrument na kojemu se da </a:t>
            </a:r>
            <a:r>
              <a:rPr lang="hr-HR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veoma dobro umjetnički svirati.</a:t>
            </a:r>
          </a:p>
          <a:p>
            <a:pPr algn="r"/>
            <a:r>
              <a:rPr lang="hr-HR" sz="1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Dobriša Cesarić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KVIR 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153644"/>
            <a:ext cx="8783997" cy="14400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19320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Podsjeti</a:t>
            </a:r>
            <a:r>
              <a:rPr lang="hr-HR" sz="2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se – </a:t>
            </a:r>
            <a:r>
              <a:rPr lang="hr-HR" sz="28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glasovi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36512" y="883667"/>
            <a:ext cx="3275856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Kako nastaju glasovi? </a:t>
            </a:r>
            <a:endParaRPr kumimoji="0" lang="hr-HR" sz="2400" b="1" i="0" u="none" strike="noStrike" cap="none" normalizeH="0" baseline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32616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700" dirty="0">
                <a:latin typeface="Times New Roman" pitchFamily="18" charset="0"/>
                <a:cs typeface="Times New Roman" pitchFamily="18" charset="0"/>
              </a:rPr>
              <a:t>Glasovi nastaju prolaskom zračne struje kroz govorne organe.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963787"/>
            <a:ext cx="6732240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Kako</a:t>
            </a:r>
            <a:r>
              <a:rPr kumimoji="0" lang="hr-HR" sz="2400" b="1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se glasovi dijele po otvoru govornih organa?</a:t>
            </a:r>
            <a:endParaRPr kumimoji="0" lang="hr-HR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153644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Pri izgovoru samoglasnika govorni su organi otvoreni,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a pri izgovoru suglasnika govorni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su organi potpuno ili djelomično zatvoreni. </a:t>
            </a:r>
          </a:p>
        </p:txBody>
      </p:sp>
      <p:pic>
        <p:nvPicPr>
          <p:cNvPr id="13" name="Picture 12" descr="samog cop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713484"/>
            <a:ext cx="4427984" cy="12258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suglas copy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497460"/>
            <a:ext cx="4176464" cy="15853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DJEČAK 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44408" y="3809286"/>
            <a:ext cx="899592" cy="17256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animBg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3204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Times New Roman" pitchFamily="18" charset="0"/>
              </a:rPr>
              <a:t>Podjela glasova po mjestu tvorbe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512" y="913284"/>
            <a:ext cx="3491880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Izgovori sljedeće glasove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088" y="1417340"/>
            <a:ext cx="1091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12" y="44608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  <a:cs typeface="Courier New" pitchFamily="49" charset="0"/>
              </a:rPr>
              <a:t>Kojoj skupini po otvoru govornih organa </a:t>
            </a:r>
          </a:p>
          <a:p>
            <a:pPr algn="ctr"/>
            <a:r>
              <a:rPr lang="hr-HR" sz="2400">
                <a:latin typeface="Comic Sans MS" pitchFamily="66" charset="0"/>
                <a:cs typeface="Courier New" pitchFamily="49" charset="0"/>
              </a:rPr>
              <a:t>pripadaju </a:t>
            </a:r>
            <a:r>
              <a:rPr lang="hr-HR" sz="2400" b="1">
                <a:latin typeface="Comic Sans MS" pitchFamily="66" charset="0"/>
                <a:cs typeface="Courier New" pitchFamily="49" charset="0"/>
              </a:rPr>
              <a:t>glasovi </a:t>
            </a:r>
            <a:r>
              <a:rPr lang="hr-HR" sz="2400" b="1">
                <a:solidFill>
                  <a:srgbClr val="0033CC"/>
                </a:solidFill>
                <a:latin typeface="Comic Sans MS" pitchFamily="66" charset="0"/>
                <a:cs typeface="Courier New" pitchFamily="49" charset="0"/>
              </a:rPr>
              <a:t>b</a:t>
            </a:r>
            <a:r>
              <a:rPr lang="hr-HR" sz="2400" b="1">
                <a:latin typeface="Comic Sans MS" pitchFamily="66" charset="0"/>
                <a:cs typeface="Courier New" pitchFamily="49" charset="0"/>
              </a:rPr>
              <a:t> </a:t>
            </a:r>
            <a:r>
              <a:rPr lang="hr-HR" sz="2400">
                <a:latin typeface="Comic Sans MS" pitchFamily="66" charset="0"/>
                <a:cs typeface="Courier New" pitchFamily="49" charset="0"/>
              </a:rPr>
              <a:t>i </a:t>
            </a:r>
            <a:r>
              <a:rPr lang="hr-HR" sz="2400" b="1">
                <a:solidFill>
                  <a:srgbClr val="0033CC"/>
                </a:solidFill>
                <a:latin typeface="Comic Sans MS" pitchFamily="66" charset="0"/>
                <a:cs typeface="Courier New" pitchFamily="49" charset="0"/>
              </a:rPr>
              <a:t>n</a:t>
            </a:r>
            <a:r>
              <a:rPr lang="hr-HR" sz="2400">
                <a:latin typeface="Comic Sans MS" pitchFamily="66" charset="0"/>
                <a:cs typeface="Courier New" pitchFamily="49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088" y="199340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hr-HR" sz="3000">
              <a:ln>
                <a:solidFill>
                  <a:srgbClr val="0033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99340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+mj-lt"/>
                <a:cs typeface="Times New Roman" pitchFamily="18" charset="0"/>
              </a:rPr>
              <a:t>kad izgovaraš </a:t>
            </a:r>
            <a:r>
              <a:rPr lang="hr-HR" sz="28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b</a:t>
            </a:r>
            <a:r>
              <a:rPr lang="hr-HR" sz="2800">
                <a:latin typeface="+mj-lt"/>
                <a:cs typeface="Times New Roman" pitchFamily="18" charset="0"/>
              </a:rPr>
              <a:t>,</a:t>
            </a:r>
            <a:r>
              <a:rPr lang="hr-HR" sz="2800" b="1">
                <a:latin typeface="+mj-lt"/>
                <a:cs typeface="Times New Roman" pitchFamily="18" charset="0"/>
              </a:rPr>
              <a:t> </a:t>
            </a:r>
            <a:r>
              <a:rPr lang="hr-HR" sz="2800" b="1">
                <a:ln>
                  <a:solidFill>
                    <a:schemeClr val="tx1"/>
                  </a:solidFill>
                </a:ln>
                <a:latin typeface="+mj-lt"/>
                <a:cs typeface="Times New Roman" pitchFamily="18" charset="0"/>
              </a:rPr>
              <a:t>usne su čvrsto zatvorene </a:t>
            </a:r>
          </a:p>
          <a:p>
            <a:r>
              <a:rPr lang="hr-HR" sz="2800">
                <a:latin typeface="+mj-lt"/>
                <a:cs typeface="Times New Roman" pitchFamily="18" charset="0"/>
              </a:rPr>
              <a:t>i zračna se struja mora probiti kroz njih</a:t>
            </a:r>
          </a:p>
        </p:txBody>
      </p:sp>
      <p:sp>
        <p:nvSpPr>
          <p:cNvPr id="8" name="Rectangle 7"/>
          <p:cNvSpPr/>
          <p:nvPr/>
        </p:nvSpPr>
        <p:spPr>
          <a:xfrm>
            <a:off x="792088" y="307352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hr-HR" sz="3000">
              <a:ln>
                <a:solidFill>
                  <a:srgbClr val="0033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073524"/>
            <a:ext cx="6228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>
                <a:latin typeface="+mj-lt"/>
                <a:cs typeface="Times New Roman" pitchFamily="18" charset="0"/>
              </a:rPr>
              <a:t>kad izgovaraš </a:t>
            </a:r>
            <a:r>
              <a:rPr lang="hr-HR" sz="28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+mj-lt"/>
                <a:cs typeface="Times New Roman" pitchFamily="18" charset="0"/>
              </a:rPr>
              <a:t>n</a:t>
            </a:r>
            <a:r>
              <a:rPr lang="hr-HR" sz="2800">
                <a:latin typeface="+mj-lt"/>
                <a:cs typeface="Times New Roman" pitchFamily="18" charset="0"/>
              </a:rPr>
              <a:t>,</a:t>
            </a:r>
            <a:r>
              <a:rPr lang="hr-HR" sz="2800" b="1">
                <a:latin typeface="+mj-lt"/>
                <a:cs typeface="Times New Roman" pitchFamily="18" charset="0"/>
              </a:rPr>
              <a:t> </a:t>
            </a:r>
            <a:r>
              <a:rPr lang="hr-HR" sz="2800" b="1">
                <a:ln>
                  <a:solidFill>
                    <a:schemeClr val="tx1"/>
                  </a:solidFill>
                </a:ln>
                <a:latin typeface="+mj-lt"/>
                <a:cs typeface="Times New Roman" pitchFamily="18" charset="0"/>
              </a:rPr>
              <a:t>zubi su približeni</a:t>
            </a:r>
            <a:r>
              <a:rPr lang="hr-HR" sz="2800">
                <a:latin typeface="+mj-lt"/>
                <a:cs typeface="Times New Roman" pitchFamily="18" charset="0"/>
              </a:rPr>
              <a:t>, a dio zračne struje izlazi kroz </a:t>
            </a:r>
            <a:r>
              <a:rPr lang="hr-HR" sz="2800" b="1">
                <a:ln>
                  <a:solidFill>
                    <a:schemeClr val="tx1"/>
                  </a:solidFill>
                </a:ln>
                <a:latin typeface="+mj-lt"/>
                <a:cs typeface="Times New Roman" pitchFamily="18" charset="0"/>
              </a:rPr>
              <a:t>nosnu šupljinu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4096" y="43168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8032" y="446084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>
                <a:solidFill>
                  <a:prstClr val="black"/>
                </a:solidFill>
                <a:latin typeface="Comic Sans MS" pitchFamily="66" charset="0"/>
                <a:cs typeface="Courier New" pitchFamily="49" charset="0"/>
              </a:rPr>
              <a:t>Opiši razlike pri izgovoru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  <a:cs typeface="Courier New" pitchFamily="49" charset="0"/>
              </a:rPr>
              <a:t>. Obrati pozornost na govorne organe u usnoj šupljini.</a:t>
            </a:r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664296" y="14173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zatvornici</a:t>
            </a:r>
            <a:r>
              <a:rPr lang="hr-HR" sz="2800" dirty="0">
                <a:ln>
                  <a:solidFill>
                    <a:srgbClr val="0033CC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suglasnici</a:t>
            </a:r>
            <a:r>
              <a:rPr lang="hr-HR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0" y="2209428"/>
            <a:ext cx="256923" cy="2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0" y="3289548"/>
            <a:ext cx="256923" cy="2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KVIR 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81636"/>
            <a:ext cx="8460432" cy="15121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3568" y="4136801"/>
            <a:ext cx="79928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Kada se govori o mjestu tvorbe </a:t>
            </a:r>
            <a:r>
              <a:rPr lang="hr-HR" sz="2600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zatvornika</a:t>
            </a:r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(suglasnika), misli se na mjesto u usnoj šupljini na kojemu govorni organi čine zapreku zračnoj struji.</a:t>
            </a:r>
          </a:p>
        </p:txBody>
      </p:sp>
      <p:pic>
        <p:nvPicPr>
          <p:cNvPr id="19" name="Picture 18" descr="strela 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60509">
            <a:off x="1917611" y="1620681"/>
            <a:ext cx="525091" cy="183568"/>
          </a:xfrm>
          <a:prstGeom prst="rect">
            <a:avLst/>
          </a:prstGeom>
          <a:effectLst/>
        </p:spPr>
      </p:pic>
      <p:sp>
        <p:nvSpPr>
          <p:cNvPr id="20" name="Rounded Rectangle 19"/>
          <p:cNvSpPr/>
          <p:nvPr/>
        </p:nvSpPr>
        <p:spPr>
          <a:xfrm>
            <a:off x="2635771" y="1417340"/>
            <a:ext cx="3456384" cy="576064"/>
          </a:xfrm>
          <a:prstGeom prst="roundRect">
            <a:avLst/>
          </a:prstGeom>
          <a:noFill/>
          <a:ln>
            <a:solidFill>
              <a:srgbClr val="00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1" name="Picture 20" descr="DJEČAK 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2745" y="3865612"/>
            <a:ext cx="907767" cy="17413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5" grpId="1"/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7" grpId="0"/>
      <p:bldP spid="17" grpId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85292"/>
            <a:ext cx="57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podjela suglasnika po mjestu tvorbe</a:t>
            </a:r>
            <a:endParaRPr lang="hr-HR" sz="2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93204"/>
            <a:ext cx="5253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Podjela glasova po mjestu tvorbe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913284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800">
                <a:ln>
                  <a:solidFill>
                    <a:schemeClr val="tx1"/>
                  </a:solidFill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Ovisno o mjestu gdje se tvore, glasovi su podijeljeni u skupine</a:t>
            </a:r>
            <a:r>
              <a:rPr kumimoji="0" lang="hr-HR" sz="2800" i="0" u="none" strike="noStrike" cap="none" normalizeH="0" baseline="0">
                <a:ln>
                  <a:solidFill>
                    <a:schemeClr val="tx1"/>
                  </a:solidFill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r-HR" sz="2800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rvatska krijesnica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873724"/>
            <a:ext cx="1372792" cy="597350"/>
          </a:xfrm>
          <a:prstGeom prst="rect">
            <a:avLst/>
          </a:prstGeom>
        </p:spPr>
      </p:pic>
      <p:pic>
        <p:nvPicPr>
          <p:cNvPr id="7" name="Slika 6" descr="3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065412"/>
            <a:ext cx="5508105" cy="3042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k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12927"/>
            <a:ext cx="3024336" cy="37359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193204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Podjela glasova po zvučnosti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32448"/>
            <a:ext cx="3707904" cy="46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Izgovori sljedeće glasove</a:t>
            </a:r>
            <a:r>
              <a:rPr lang="hr-HR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616" y="1633364"/>
            <a:ext cx="10919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sz="300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2497460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hr-HR" sz="3000">
              <a:ln>
                <a:solidFill>
                  <a:srgbClr val="0033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61185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glasnice titraju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6" y="3073524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hr-HR" sz="3000">
              <a:ln>
                <a:solidFill>
                  <a:srgbClr val="0033CC"/>
                </a:solidFill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3259931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>
                <a:ln>
                  <a:solidFill>
                    <a:schemeClr val="tx1"/>
                  </a:solidFill>
                </a:ln>
                <a:latin typeface="Segoe Print" pitchFamily="2" charset="0"/>
                <a:cs typeface="Times New Roman" pitchFamily="18" charset="0"/>
              </a:rPr>
              <a:t>glasnice ne titraju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713484"/>
            <a:ext cx="256923" cy="2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361556"/>
            <a:ext cx="256923" cy="21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6768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>
                <a:latin typeface="Comic Sans MS" pitchFamily="66" charset="0"/>
              </a:rPr>
              <a:t>Utvrdi koji </a:t>
            </a:r>
            <a:r>
              <a:rPr lang="hr-HR" sz="2400" b="1">
                <a:latin typeface="Comic Sans MS" pitchFamily="66" charset="0"/>
              </a:rPr>
              <a:t>govorni organ </a:t>
            </a:r>
            <a:r>
              <a:rPr lang="hr-HR" sz="2400">
                <a:latin typeface="Comic Sans MS" pitchFamily="66" charset="0"/>
              </a:rPr>
              <a:t>sudjeluje pri njihovu izgovoru.</a:t>
            </a:r>
          </a:p>
        </p:txBody>
      </p:sp>
      <p:pic>
        <p:nvPicPr>
          <p:cNvPr id="14" name="Picture 13" descr="glasnic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262838"/>
            <a:ext cx="1676400" cy="1714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6948264" y="1849388"/>
            <a:ext cx="648072" cy="576064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Picture 19" descr="strelica crn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88683">
            <a:off x="4921081" y="2407212"/>
            <a:ext cx="2299612" cy="7107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20114813">
            <a:off x="4018922" y="103419"/>
            <a:ext cx="2960737" cy="290739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1067026"/>
              </a:avLst>
            </a:prstTxWarp>
            <a:spAutoFit/>
          </a:bodyPr>
          <a:lstStyle/>
          <a:p>
            <a:pPr algn="ctr"/>
            <a:r>
              <a:rPr lang="hr-HR" sz="2400">
                <a:latin typeface="Segoe Print" pitchFamily="2" charset="0"/>
                <a:cs typeface="Times New Roman" pitchFamily="18" charset="0"/>
              </a:rPr>
              <a:t>glasnice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657700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Titraju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li glasnice pri izgovoru </a:t>
            </a:r>
            <a:r>
              <a:rPr lang="hr-HR" sz="2400" b="1">
                <a:solidFill>
                  <a:prstClr val="black"/>
                </a:solidFill>
                <a:latin typeface="Comic Sans MS" pitchFamily="66" charset="0"/>
              </a:rPr>
              <a:t>glas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b="1" i="1">
                <a:solidFill>
                  <a:prstClr val="black"/>
                </a:solidFill>
                <a:latin typeface="Comic Sans MS" pitchFamily="66" charset="0"/>
              </a:rPr>
              <a:t>b 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i</a:t>
            </a:r>
            <a:r>
              <a:rPr lang="hr-HR" sz="2400" b="1" i="1">
                <a:solidFill>
                  <a:prstClr val="black"/>
                </a:solidFill>
                <a:latin typeface="Comic Sans MS" pitchFamily="66" charset="0"/>
              </a:rPr>
              <a:t> p</a:t>
            </a:r>
            <a:r>
              <a:rPr lang="hr-HR" sz="240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21" name="Picture 20" descr="OKVIR 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153644"/>
            <a:ext cx="8532440" cy="1440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9632" y="4369668"/>
            <a:ext cx="7056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Kada se govori o zvučnosti glasova, misli se na titranje glasnica pri njihovu izgovoru.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592" y="4225652"/>
            <a:ext cx="7488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Ako pri izgovoru glasova one titraju nastaju zvučni glasovi, ako glasnice ne titraju, </a:t>
            </a:r>
          </a:p>
          <a:p>
            <a:pPr algn="ctr"/>
            <a:r>
              <a:rPr lang="hr-HR" sz="2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glasovi su bezvučni. </a:t>
            </a:r>
          </a:p>
        </p:txBody>
      </p:sp>
      <p:pic>
        <p:nvPicPr>
          <p:cNvPr id="24" name="Picture 23" descr="DJEČAK 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172400" y="3877379"/>
            <a:ext cx="864096" cy="165759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2" grpId="0"/>
      <p:bldP spid="12" grpId="1"/>
      <p:bldP spid="15" grpId="0" animBg="1"/>
      <p:bldP spid="17" grpId="0"/>
      <p:bldP spid="22" grpId="0"/>
      <p:bldP spid="22" grpId="1"/>
      <p:bldP spid="19" grpId="0"/>
      <p:bldP spid="19" grpId="1"/>
      <p:bldP spid="19" grpId="2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blica 2 cop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73724"/>
            <a:ext cx="8258175" cy="885825"/>
          </a:xfrm>
          <a:prstGeom prst="rect">
            <a:avLst/>
          </a:prstGeom>
          <a:ln w="19050">
            <a:solidFill>
              <a:srgbClr val="C00000"/>
            </a:solidFill>
            <a:prstDash val="sysDash"/>
          </a:ln>
          <a:effectLst/>
        </p:spPr>
      </p:pic>
      <p:sp>
        <p:nvSpPr>
          <p:cNvPr id="2" name="Rectangle 1"/>
          <p:cNvSpPr/>
          <p:nvPr/>
        </p:nvSpPr>
        <p:spPr>
          <a:xfrm>
            <a:off x="683568" y="174040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Podjela glasova po zvučnosti</a:t>
            </a:r>
            <a:endParaRPr lang="hr-HR" sz="28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10949" y="2414999"/>
            <a:ext cx="1350050" cy="553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hr-HR" sz="3000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zvučni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67099" y="2414999"/>
            <a:ext cx="1734770" cy="5539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hr-HR" sz="3000" b="1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bezvučni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6488" y="3033454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glasnice titraju </a:t>
            </a:r>
          </a:p>
        </p:txBody>
      </p:sp>
      <p:sp>
        <p:nvSpPr>
          <p:cNvPr id="6" name="Rectangle 5"/>
          <p:cNvSpPr/>
          <p:nvPr/>
        </p:nvSpPr>
        <p:spPr>
          <a:xfrm>
            <a:off x="5512952" y="3033454"/>
            <a:ext cx="2515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>
                <a:ln>
                  <a:solidFill>
                    <a:srgbClr val="0033CC"/>
                  </a:solidFill>
                </a:ln>
                <a:solidFill>
                  <a:srgbClr val="0000FF"/>
                </a:solidFill>
                <a:latin typeface="Segoe Print" pitchFamily="2" charset="0"/>
                <a:cs typeface="Times New Roman" pitchFamily="18" charset="0"/>
              </a:rPr>
              <a:t>glasnice ne titraju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164288" y="3973724"/>
            <a:ext cx="1620000" cy="90000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  <a:ln w="38100">
            <a:solidFill>
              <a:srgbClr val="C0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20664" y="974839"/>
            <a:ext cx="3600400" cy="1152128"/>
          </a:xfrm>
          <a:prstGeom prst="ellipse">
            <a:avLst/>
          </a:prstGeom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GLASOVI PO ZVUČNOSTI</a:t>
            </a:r>
          </a:p>
        </p:txBody>
      </p:sp>
      <p:pic>
        <p:nvPicPr>
          <p:cNvPr id="16" name="Picture 15" descr="strelica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097051">
            <a:off x="2350966" y="2094712"/>
            <a:ext cx="833245" cy="237489"/>
          </a:xfrm>
          <a:prstGeom prst="rect">
            <a:avLst/>
          </a:prstGeom>
          <a:effectLst/>
        </p:spPr>
      </p:pic>
      <p:pic>
        <p:nvPicPr>
          <p:cNvPr id="17" name="Picture 16" descr="strelica plava 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36787" flipV="1">
            <a:off x="6208051" y="2097555"/>
            <a:ext cx="759572" cy="294752"/>
          </a:xfrm>
          <a:prstGeom prst="rect">
            <a:avLst/>
          </a:prstGeom>
          <a:effectLst/>
        </p:spPr>
      </p:pic>
      <p:sp>
        <p:nvSpPr>
          <p:cNvPr id="21" name="TextBox 20"/>
          <p:cNvSpPr txBox="1"/>
          <p:nvPr/>
        </p:nvSpPr>
        <p:spPr>
          <a:xfrm>
            <a:off x="7092280" y="35775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nemaju parnjaka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 animBg="1"/>
      <p:bldP spid="15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475</Words>
  <Application>Microsoft Office PowerPoint</Application>
  <PresentationFormat>Prikaz na zaslonu (16:10)</PresentationFormat>
  <Paragraphs>87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Segoe Print</vt:lpstr>
      <vt:lpstr>Times New Roman</vt:lpstr>
      <vt:lpstr>Office Theme</vt:lpstr>
      <vt:lpstr>3_Office Theme</vt:lpstr>
      <vt:lpstr>4_Office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P</dc:creator>
  <cp:lastModifiedBy>Zdenka Blaslov</cp:lastModifiedBy>
  <cp:revision>38</cp:revision>
  <dcterms:created xsi:type="dcterms:W3CDTF">2014-02-17T19:20:05Z</dcterms:created>
  <dcterms:modified xsi:type="dcterms:W3CDTF">2021-11-03T09:43:10Z</dcterms:modified>
</cp:coreProperties>
</file>