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sldIdLst>
    <p:sldId id="258" r:id="rId2"/>
    <p:sldId id="259" r:id="rId3"/>
    <p:sldId id="260" r:id="rId4"/>
    <p:sldId id="294" r:id="rId5"/>
    <p:sldId id="262" r:id="rId6"/>
    <p:sldId id="271" r:id="rId7"/>
    <p:sldId id="264" r:id="rId8"/>
    <p:sldId id="297" r:id="rId9"/>
    <p:sldId id="298" r:id="rId10"/>
    <p:sldId id="265" r:id="rId11"/>
    <p:sldId id="266" r:id="rId12"/>
    <p:sldId id="272" r:id="rId13"/>
    <p:sldId id="276" r:id="rId14"/>
    <p:sldId id="273" r:id="rId15"/>
    <p:sldId id="280" r:id="rId16"/>
    <p:sldId id="281" r:id="rId17"/>
    <p:sldId id="282" r:id="rId18"/>
    <p:sldId id="283" r:id="rId19"/>
    <p:sldId id="290" r:id="rId20"/>
    <p:sldId id="284" r:id="rId21"/>
    <p:sldId id="287" r:id="rId22"/>
    <p:sldId id="299" r:id="rId23"/>
    <p:sldId id="291" r:id="rId24"/>
    <p:sldId id="285" r:id="rId25"/>
    <p:sldId id="286" r:id="rId26"/>
    <p:sldId id="268" r:id="rId27"/>
    <p:sldId id="269" r:id="rId28"/>
    <p:sldId id="292"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92" d="100"/>
          <a:sy n="92" d="100"/>
        </p:scale>
        <p:origin x="9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E9F87-50F6-46E2-86F8-D5D85667966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5F66930D-0350-4302-B42B-CE3814710A74}">
      <dgm:prSet phldrT="[Text]"/>
      <dgm:spPr/>
      <dgm:t>
        <a:bodyPr/>
        <a:lstStyle/>
        <a:p>
          <a:r>
            <a:rPr lang="hr-BA" dirty="0" smtClean="0"/>
            <a:t>Egzistencijalna određenost</a:t>
          </a:r>
          <a:endParaRPr lang="en-GB" dirty="0"/>
        </a:p>
      </dgm:t>
    </dgm:pt>
    <dgm:pt modelId="{2A167FE3-FDB7-47DC-AD81-72CEC8B387F0}" type="parTrans" cxnId="{39BEBABD-504E-4CF2-8345-61831E15C55A}">
      <dgm:prSet/>
      <dgm:spPr/>
      <dgm:t>
        <a:bodyPr/>
        <a:lstStyle/>
        <a:p>
          <a:endParaRPr lang="en-GB"/>
        </a:p>
      </dgm:t>
    </dgm:pt>
    <dgm:pt modelId="{2B151762-747E-40D0-BD27-322EB4654AE8}" type="sibTrans" cxnId="{39BEBABD-504E-4CF2-8345-61831E15C55A}">
      <dgm:prSet/>
      <dgm:spPr/>
      <dgm:t>
        <a:bodyPr/>
        <a:lstStyle/>
        <a:p>
          <a:endParaRPr lang="en-GB"/>
        </a:p>
      </dgm:t>
    </dgm:pt>
    <dgm:pt modelId="{CBA865DE-1C8A-4548-BA95-407D3338ADFF}">
      <dgm:prSet phldrT="[Text]"/>
      <dgm:spPr/>
      <dgm:t>
        <a:bodyPr/>
        <a:lstStyle/>
        <a:p>
          <a:r>
            <a:rPr lang="hr-BA" dirty="0" smtClean="0"/>
            <a:t>Pustoš života</a:t>
          </a:r>
          <a:endParaRPr lang="en-GB" dirty="0"/>
        </a:p>
      </dgm:t>
    </dgm:pt>
    <dgm:pt modelId="{938652A5-3046-4C9F-9EEB-6C644006000C}" type="parTrans" cxnId="{E0EEB24C-F446-45BF-B6C8-D06EBA284660}">
      <dgm:prSet/>
      <dgm:spPr/>
      <dgm:t>
        <a:bodyPr/>
        <a:lstStyle/>
        <a:p>
          <a:endParaRPr lang="en-GB"/>
        </a:p>
      </dgm:t>
    </dgm:pt>
    <dgm:pt modelId="{0FA8CF05-4BF7-46D6-96CB-179C0843D765}" type="sibTrans" cxnId="{E0EEB24C-F446-45BF-B6C8-D06EBA284660}">
      <dgm:prSet/>
      <dgm:spPr/>
      <dgm:t>
        <a:bodyPr/>
        <a:lstStyle/>
        <a:p>
          <a:endParaRPr lang="en-GB"/>
        </a:p>
      </dgm:t>
    </dgm:pt>
    <dgm:pt modelId="{A4293F25-2FFF-4912-9B79-9938BDEE0EE3}">
      <dgm:prSet phldrT="[Text]"/>
      <dgm:spPr/>
      <dgm:t>
        <a:bodyPr/>
        <a:lstStyle/>
        <a:p>
          <a:r>
            <a:rPr lang="hr-BA" dirty="0" smtClean="0"/>
            <a:t>Tamni ambis noći</a:t>
          </a:r>
          <a:endParaRPr lang="en-GB" dirty="0"/>
        </a:p>
      </dgm:t>
    </dgm:pt>
    <dgm:pt modelId="{17D5048D-4AF3-481D-9B40-7E5D649C7B4D}" type="parTrans" cxnId="{4E43A602-BDBB-4F73-86D8-D5FBEE86B85E}">
      <dgm:prSet/>
      <dgm:spPr/>
      <dgm:t>
        <a:bodyPr/>
        <a:lstStyle/>
        <a:p>
          <a:endParaRPr lang="en-GB"/>
        </a:p>
      </dgm:t>
    </dgm:pt>
    <dgm:pt modelId="{80E51FE4-5D34-4974-BD20-33161B32093B}" type="sibTrans" cxnId="{4E43A602-BDBB-4F73-86D8-D5FBEE86B85E}">
      <dgm:prSet/>
      <dgm:spPr/>
      <dgm:t>
        <a:bodyPr/>
        <a:lstStyle/>
        <a:p>
          <a:endParaRPr lang="en-GB"/>
        </a:p>
      </dgm:t>
    </dgm:pt>
    <dgm:pt modelId="{6AD50FCA-7936-4B08-846A-D59AAB105BD2}">
      <dgm:prSet phldrT="[Text]"/>
      <dgm:spPr/>
      <dgm:t>
        <a:bodyPr/>
        <a:lstStyle/>
        <a:p>
          <a:r>
            <a:rPr lang="hr-BA" dirty="0" smtClean="0"/>
            <a:t>Egzistencijalna određenost</a:t>
          </a:r>
          <a:endParaRPr lang="en-GB" dirty="0"/>
        </a:p>
      </dgm:t>
    </dgm:pt>
    <dgm:pt modelId="{56D8E54F-4404-4158-8595-0590730F6117}" type="parTrans" cxnId="{4603E820-045F-4801-B6F5-6D03800B010F}">
      <dgm:prSet/>
      <dgm:spPr/>
      <dgm:t>
        <a:bodyPr/>
        <a:lstStyle/>
        <a:p>
          <a:endParaRPr lang="en-GB"/>
        </a:p>
      </dgm:t>
    </dgm:pt>
    <dgm:pt modelId="{1F830AF5-9B3A-4C0D-947D-C233EBC4CA12}" type="sibTrans" cxnId="{4603E820-045F-4801-B6F5-6D03800B010F}">
      <dgm:prSet/>
      <dgm:spPr/>
      <dgm:t>
        <a:bodyPr/>
        <a:lstStyle/>
        <a:p>
          <a:endParaRPr lang="en-GB"/>
        </a:p>
      </dgm:t>
    </dgm:pt>
    <dgm:pt modelId="{8F0A576A-C989-4B7C-8D48-AD715C378B56}">
      <dgm:prSet phldrT="[Text]"/>
      <dgm:spPr/>
      <dgm:t>
        <a:bodyPr/>
        <a:lstStyle/>
        <a:p>
          <a:r>
            <a:rPr lang="hr-BA" dirty="0" smtClean="0"/>
            <a:t>Trajanje života</a:t>
          </a:r>
          <a:endParaRPr lang="en-GB" dirty="0"/>
        </a:p>
      </dgm:t>
    </dgm:pt>
    <dgm:pt modelId="{A8853170-1105-43D5-814E-CC1857D43727}" type="parTrans" cxnId="{87A493F4-D92C-40C9-A392-93D178D3AE9A}">
      <dgm:prSet/>
      <dgm:spPr/>
      <dgm:t>
        <a:bodyPr/>
        <a:lstStyle/>
        <a:p>
          <a:endParaRPr lang="en-GB"/>
        </a:p>
      </dgm:t>
    </dgm:pt>
    <dgm:pt modelId="{3EE1324D-4D69-4BF8-9A99-D12CC136E638}" type="sibTrans" cxnId="{87A493F4-D92C-40C9-A392-93D178D3AE9A}">
      <dgm:prSet/>
      <dgm:spPr/>
      <dgm:t>
        <a:bodyPr/>
        <a:lstStyle/>
        <a:p>
          <a:endParaRPr lang="en-GB"/>
        </a:p>
      </dgm:t>
    </dgm:pt>
    <dgm:pt modelId="{267DE011-61D4-477E-9007-0A494ABA8CF6}">
      <dgm:prSet phldrT="[Text]"/>
      <dgm:spPr/>
      <dgm:t>
        <a:bodyPr/>
        <a:lstStyle/>
        <a:p>
          <a:r>
            <a:rPr lang="hr-BA" dirty="0" smtClean="0"/>
            <a:t>Nada i vjera u ćovjeka</a:t>
          </a:r>
          <a:endParaRPr lang="en-GB" dirty="0"/>
        </a:p>
      </dgm:t>
    </dgm:pt>
    <dgm:pt modelId="{B6F7C5A7-41A6-44AC-B6B5-5EE57D65428E}" type="parTrans" cxnId="{392C7271-1A3D-482B-B168-0A35926A91F2}">
      <dgm:prSet/>
      <dgm:spPr/>
      <dgm:t>
        <a:bodyPr/>
        <a:lstStyle/>
        <a:p>
          <a:endParaRPr lang="en-GB"/>
        </a:p>
      </dgm:t>
    </dgm:pt>
    <dgm:pt modelId="{964555B9-832B-4C33-803D-24BAFC79402A}" type="sibTrans" cxnId="{392C7271-1A3D-482B-B168-0A35926A91F2}">
      <dgm:prSet/>
      <dgm:spPr/>
      <dgm:t>
        <a:bodyPr/>
        <a:lstStyle/>
        <a:p>
          <a:endParaRPr lang="en-GB"/>
        </a:p>
      </dgm:t>
    </dgm:pt>
    <dgm:pt modelId="{C4B9824C-4E97-4DA5-97AC-C8A5876374AA}">
      <dgm:prSet phldrT="[Text]"/>
      <dgm:spPr/>
      <dgm:t>
        <a:bodyPr/>
        <a:lstStyle/>
        <a:p>
          <a:r>
            <a:rPr lang="hr-BA" dirty="0" smtClean="0"/>
            <a:t>Podjeljenost svijeta</a:t>
          </a:r>
          <a:endParaRPr lang="en-GB" dirty="0"/>
        </a:p>
      </dgm:t>
    </dgm:pt>
    <dgm:pt modelId="{7A9A887D-5B90-47F4-8C78-7A5086820CBE}" type="parTrans" cxnId="{D74F8E74-0888-4A01-9B4D-ACABFD78AE27}">
      <dgm:prSet/>
      <dgm:spPr/>
      <dgm:t>
        <a:bodyPr/>
        <a:lstStyle/>
        <a:p>
          <a:endParaRPr lang="en-GB"/>
        </a:p>
      </dgm:t>
    </dgm:pt>
    <dgm:pt modelId="{5947A5ED-E33A-4034-BDD4-306702E397E8}" type="sibTrans" cxnId="{D74F8E74-0888-4A01-9B4D-ACABFD78AE27}">
      <dgm:prSet/>
      <dgm:spPr/>
      <dgm:t>
        <a:bodyPr/>
        <a:lstStyle/>
        <a:p>
          <a:endParaRPr lang="en-GB"/>
        </a:p>
      </dgm:t>
    </dgm:pt>
    <dgm:pt modelId="{10EFF261-724D-4B2B-9679-2A5F2ACBF508}">
      <dgm:prSet phldrT="[Text]"/>
      <dgm:spPr/>
      <dgm:t>
        <a:bodyPr/>
        <a:lstStyle/>
        <a:p>
          <a:r>
            <a:rPr lang="hr-BA" dirty="0" smtClean="0"/>
            <a:t>Dobro - zlo</a:t>
          </a:r>
          <a:endParaRPr lang="en-GB" dirty="0"/>
        </a:p>
      </dgm:t>
    </dgm:pt>
    <dgm:pt modelId="{5F843A83-7121-46A2-90AA-8DE67FEF49AF}" type="parTrans" cxnId="{5A02B214-B838-4DA2-B204-07B7043AFF35}">
      <dgm:prSet/>
      <dgm:spPr/>
      <dgm:t>
        <a:bodyPr/>
        <a:lstStyle/>
        <a:p>
          <a:endParaRPr lang="en-GB"/>
        </a:p>
      </dgm:t>
    </dgm:pt>
    <dgm:pt modelId="{A46D5306-0DD5-492A-BB25-43D3ADA86244}" type="sibTrans" cxnId="{5A02B214-B838-4DA2-B204-07B7043AFF35}">
      <dgm:prSet/>
      <dgm:spPr/>
      <dgm:t>
        <a:bodyPr/>
        <a:lstStyle/>
        <a:p>
          <a:endParaRPr lang="en-GB"/>
        </a:p>
      </dgm:t>
    </dgm:pt>
    <dgm:pt modelId="{BD90128B-FA10-497A-A26A-5B0C80D0D330}">
      <dgm:prSet phldrT="[Text]"/>
      <dgm:spPr/>
      <dgm:t>
        <a:bodyPr/>
        <a:lstStyle/>
        <a:p>
          <a:r>
            <a:rPr lang="hr-BA" dirty="0" smtClean="0"/>
            <a:t>Otuđena vlast</a:t>
          </a:r>
          <a:endParaRPr lang="en-GB" dirty="0"/>
        </a:p>
      </dgm:t>
    </dgm:pt>
    <dgm:pt modelId="{BEF4B1AE-E8C3-4A8E-A02C-0665CCFB8CFA}" type="parTrans" cxnId="{98C68100-13F9-4D5F-89EC-8A93E852707A}">
      <dgm:prSet/>
      <dgm:spPr/>
      <dgm:t>
        <a:bodyPr/>
        <a:lstStyle/>
        <a:p>
          <a:endParaRPr lang="en-GB"/>
        </a:p>
      </dgm:t>
    </dgm:pt>
    <dgm:pt modelId="{2A3C8A41-AFBE-4B46-ACDD-09FB25DD74F9}" type="sibTrans" cxnId="{98C68100-13F9-4D5F-89EC-8A93E852707A}">
      <dgm:prSet/>
      <dgm:spPr/>
      <dgm:t>
        <a:bodyPr/>
        <a:lstStyle/>
        <a:p>
          <a:endParaRPr lang="en-GB"/>
        </a:p>
      </dgm:t>
    </dgm:pt>
    <dgm:pt modelId="{B0BDB9C2-A693-4A67-AF15-8281F7BD528A}" type="pres">
      <dgm:prSet presAssocID="{286E9F87-50F6-46E2-86F8-D5D856679665}" presName="Name0" presStyleCnt="0">
        <dgm:presLayoutVars>
          <dgm:chPref val="3"/>
          <dgm:dir/>
          <dgm:animLvl val="lvl"/>
          <dgm:resizeHandles/>
        </dgm:presLayoutVars>
      </dgm:prSet>
      <dgm:spPr/>
      <dgm:t>
        <a:bodyPr/>
        <a:lstStyle/>
        <a:p>
          <a:endParaRPr lang="en-GB"/>
        </a:p>
      </dgm:t>
    </dgm:pt>
    <dgm:pt modelId="{0CBAC811-B64D-48B2-8522-2E8E10BEB3DD}" type="pres">
      <dgm:prSet presAssocID="{5F66930D-0350-4302-B42B-CE3814710A74}" presName="horFlow" presStyleCnt="0"/>
      <dgm:spPr/>
    </dgm:pt>
    <dgm:pt modelId="{85981A10-B70C-4925-8C62-0292FD3F1498}" type="pres">
      <dgm:prSet presAssocID="{5F66930D-0350-4302-B42B-CE3814710A74}" presName="bigChev" presStyleLbl="node1" presStyleIdx="0" presStyleCnt="3"/>
      <dgm:spPr/>
      <dgm:t>
        <a:bodyPr/>
        <a:lstStyle/>
        <a:p>
          <a:endParaRPr lang="en-GB"/>
        </a:p>
      </dgm:t>
    </dgm:pt>
    <dgm:pt modelId="{FFA4A90D-8236-430C-95B2-1A54F380D87D}" type="pres">
      <dgm:prSet presAssocID="{938652A5-3046-4C9F-9EEB-6C644006000C}" presName="parTrans" presStyleCnt="0"/>
      <dgm:spPr/>
    </dgm:pt>
    <dgm:pt modelId="{37BB0B24-FEBA-4033-8069-130F2A33FA5E}" type="pres">
      <dgm:prSet presAssocID="{CBA865DE-1C8A-4548-BA95-407D3338ADFF}" presName="node" presStyleLbl="alignAccFollowNode1" presStyleIdx="0" presStyleCnt="6">
        <dgm:presLayoutVars>
          <dgm:bulletEnabled val="1"/>
        </dgm:presLayoutVars>
      </dgm:prSet>
      <dgm:spPr/>
      <dgm:t>
        <a:bodyPr/>
        <a:lstStyle/>
        <a:p>
          <a:endParaRPr lang="en-GB"/>
        </a:p>
      </dgm:t>
    </dgm:pt>
    <dgm:pt modelId="{54203720-D441-4B45-81B3-9C49486BD1A7}" type="pres">
      <dgm:prSet presAssocID="{0FA8CF05-4BF7-46D6-96CB-179C0843D765}" presName="sibTrans" presStyleCnt="0"/>
      <dgm:spPr/>
    </dgm:pt>
    <dgm:pt modelId="{D360F80D-D76C-433B-98A8-99ADD3968BE3}" type="pres">
      <dgm:prSet presAssocID="{A4293F25-2FFF-4912-9B79-9938BDEE0EE3}" presName="node" presStyleLbl="alignAccFollowNode1" presStyleIdx="1" presStyleCnt="6">
        <dgm:presLayoutVars>
          <dgm:bulletEnabled val="1"/>
        </dgm:presLayoutVars>
      </dgm:prSet>
      <dgm:spPr/>
      <dgm:t>
        <a:bodyPr/>
        <a:lstStyle/>
        <a:p>
          <a:endParaRPr lang="en-GB"/>
        </a:p>
      </dgm:t>
    </dgm:pt>
    <dgm:pt modelId="{382B5540-F94F-4FB7-9962-491BAA1FF07F}" type="pres">
      <dgm:prSet presAssocID="{5F66930D-0350-4302-B42B-CE3814710A74}" presName="vSp" presStyleCnt="0"/>
      <dgm:spPr/>
    </dgm:pt>
    <dgm:pt modelId="{8E06D271-6427-4CD0-944C-BB12CF1EAAFC}" type="pres">
      <dgm:prSet presAssocID="{6AD50FCA-7936-4B08-846A-D59AAB105BD2}" presName="horFlow" presStyleCnt="0"/>
      <dgm:spPr/>
    </dgm:pt>
    <dgm:pt modelId="{91C6FAB3-899F-4C4B-8A1B-E70F1D1A607F}" type="pres">
      <dgm:prSet presAssocID="{6AD50FCA-7936-4B08-846A-D59AAB105BD2}" presName="bigChev" presStyleLbl="node1" presStyleIdx="1" presStyleCnt="3" custLinFactNeighborX="-50975" custLinFactNeighborY="1657"/>
      <dgm:spPr/>
      <dgm:t>
        <a:bodyPr/>
        <a:lstStyle/>
        <a:p>
          <a:endParaRPr lang="en-GB"/>
        </a:p>
      </dgm:t>
    </dgm:pt>
    <dgm:pt modelId="{E370345F-7C53-453E-9969-66C8BC48F2AB}" type="pres">
      <dgm:prSet presAssocID="{A8853170-1105-43D5-814E-CC1857D43727}" presName="parTrans" presStyleCnt="0"/>
      <dgm:spPr/>
    </dgm:pt>
    <dgm:pt modelId="{185D300F-FC8B-4140-BA40-01A27122BD4C}" type="pres">
      <dgm:prSet presAssocID="{8F0A576A-C989-4B7C-8D48-AD715C378B56}" presName="node" presStyleLbl="alignAccFollowNode1" presStyleIdx="2" presStyleCnt="6">
        <dgm:presLayoutVars>
          <dgm:bulletEnabled val="1"/>
        </dgm:presLayoutVars>
      </dgm:prSet>
      <dgm:spPr/>
      <dgm:t>
        <a:bodyPr/>
        <a:lstStyle/>
        <a:p>
          <a:endParaRPr lang="en-GB"/>
        </a:p>
      </dgm:t>
    </dgm:pt>
    <dgm:pt modelId="{AEC6DFB8-9935-4135-8271-830E8720A53A}" type="pres">
      <dgm:prSet presAssocID="{3EE1324D-4D69-4BF8-9A99-D12CC136E638}" presName="sibTrans" presStyleCnt="0"/>
      <dgm:spPr/>
    </dgm:pt>
    <dgm:pt modelId="{CCE0BE77-BB41-4A2B-87A8-A1E75EDBFB36}" type="pres">
      <dgm:prSet presAssocID="{267DE011-61D4-477E-9007-0A494ABA8CF6}" presName="node" presStyleLbl="alignAccFollowNode1" presStyleIdx="3" presStyleCnt="6">
        <dgm:presLayoutVars>
          <dgm:bulletEnabled val="1"/>
        </dgm:presLayoutVars>
      </dgm:prSet>
      <dgm:spPr/>
      <dgm:t>
        <a:bodyPr/>
        <a:lstStyle/>
        <a:p>
          <a:endParaRPr lang="en-GB"/>
        </a:p>
      </dgm:t>
    </dgm:pt>
    <dgm:pt modelId="{31F368CA-087B-4B3A-BCFB-893487F68283}" type="pres">
      <dgm:prSet presAssocID="{6AD50FCA-7936-4B08-846A-D59AAB105BD2}" presName="vSp" presStyleCnt="0"/>
      <dgm:spPr/>
    </dgm:pt>
    <dgm:pt modelId="{BC19A0CC-735A-4F3E-9D28-7BF3AE350C19}" type="pres">
      <dgm:prSet presAssocID="{C4B9824C-4E97-4DA5-97AC-C8A5876374AA}" presName="horFlow" presStyleCnt="0"/>
      <dgm:spPr/>
    </dgm:pt>
    <dgm:pt modelId="{22FCCD3E-9902-4E0F-9C22-6CF9B24A26D3}" type="pres">
      <dgm:prSet presAssocID="{C4B9824C-4E97-4DA5-97AC-C8A5876374AA}" presName="bigChev" presStyleLbl="node1" presStyleIdx="2" presStyleCnt="3"/>
      <dgm:spPr/>
      <dgm:t>
        <a:bodyPr/>
        <a:lstStyle/>
        <a:p>
          <a:endParaRPr lang="en-GB"/>
        </a:p>
      </dgm:t>
    </dgm:pt>
    <dgm:pt modelId="{32997433-E098-4CA7-B6F6-9FCF16A8EE85}" type="pres">
      <dgm:prSet presAssocID="{5F843A83-7121-46A2-90AA-8DE67FEF49AF}" presName="parTrans" presStyleCnt="0"/>
      <dgm:spPr/>
    </dgm:pt>
    <dgm:pt modelId="{D8AE53CC-8EC5-4AB4-ACEF-721F9CF5F419}" type="pres">
      <dgm:prSet presAssocID="{10EFF261-724D-4B2B-9679-2A5F2ACBF508}" presName="node" presStyleLbl="alignAccFollowNode1" presStyleIdx="4" presStyleCnt="6">
        <dgm:presLayoutVars>
          <dgm:bulletEnabled val="1"/>
        </dgm:presLayoutVars>
      </dgm:prSet>
      <dgm:spPr/>
      <dgm:t>
        <a:bodyPr/>
        <a:lstStyle/>
        <a:p>
          <a:endParaRPr lang="en-GB"/>
        </a:p>
      </dgm:t>
    </dgm:pt>
    <dgm:pt modelId="{74D5BF02-20BE-4E09-A4B7-CA5A7CA65E0B}" type="pres">
      <dgm:prSet presAssocID="{A46D5306-0DD5-492A-BB25-43D3ADA86244}" presName="sibTrans" presStyleCnt="0"/>
      <dgm:spPr/>
    </dgm:pt>
    <dgm:pt modelId="{457DE01E-145A-4371-8C04-60301D4E276B}" type="pres">
      <dgm:prSet presAssocID="{BD90128B-FA10-497A-A26A-5B0C80D0D330}" presName="node" presStyleLbl="alignAccFollowNode1" presStyleIdx="5" presStyleCnt="6">
        <dgm:presLayoutVars>
          <dgm:bulletEnabled val="1"/>
        </dgm:presLayoutVars>
      </dgm:prSet>
      <dgm:spPr/>
      <dgm:t>
        <a:bodyPr/>
        <a:lstStyle/>
        <a:p>
          <a:endParaRPr lang="en-GB"/>
        </a:p>
      </dgm:t>
    </dgm:pt>
  </dgm:ptLst>
  <dgm:cxnLst>
    <dgm:cxn modelId="{4E43A602-BDBB-4F73-86D8-D5FBEE86B85E}" srcId="{5F66930D-0350-4302-B42B-CE3814710A74}" destId="{A4293F25-2FFF-4912-9B79-9938BDEE0EE3}" srcOrd="1" destOrd="0" parTransId="{17D5048D-4AF3-481D-9B40-7E5D649C7B4D}" sibTransId="{80E51FE4-5D34-4974-BD20-33161B32093B}"/>
    <dgm:cxn modelId="{0A95D9DD-6EE1-4D0A-B283-54E2225C09F6}" type="presOf" srcId="{6AD50FCA-7936-4B08-846A-D59AAB105BD2}" destId="{91C6FAB3-899F-4C4B-8A1B-E70F1D1A607F}" srcOrd="0" destOrd="0" presId="urn:microsoft.com/office/officeart/2005/8/layout/lProcess3"/>
    <dgm:cxn modelId="{57C1FBD5-18C4-448F-8A8D-619695A8A2BE}" type="presOf" srcId="{5F66930D-0350-4302-B42B-CE3814710A74}" destId="{85981A10-B70C-4925-8C62-0292FD3F1498}" srcOrd="0" destOrd="0" presId="urn:microsoft.com/office/officeart/2005/8/layout/lProcess3"/>
    <dgm:cxn modelId="{27E44840-8273-4D9C-8710-301EB8E3A253}" type="presOf" srcId="{CBA865DE-1C8A-4548-BA95-407D3338ADFF}" destId="{37BB0B24-FEBA-4033-8069-130F2A33FA5E}" srcOrd="0" destOrd="0" presId="urn:microsoft.com/office/officeart/2005/8/layout/lProcess3"/>
    <dgm:cxn modelId="{98C68100-13F9-4D5F-89EC-8A93E852707A}" srcId="{C4B9824C-4E97-4DA5-97AC-C8A5876374AA}" destId="{BD90128B-FA10-497A-A26A-5B0C80D0D330}" srcOrd="1" destOrd="0" parTransId="{BEF4B1AE-E8C3-4A8E-A02C-0665CCFB8CFA}" sibTransId="{2A3C8A41-AFBE-4B46-ACDD-09FB25DD74F9}"/>
    <dgm:cxn modelId="{314DE8FD-D6A5-4DE4-B025-EE1D26512149}" type="presOf" srcId="{C4B9824C-4E97-4DA5-97AC-C8A5876374AA}" destId="{22FCCD3E-9902-4E0F-9C22-6CF9B24A26D3}" srcOrd="0" destOrd="0" presId="urn:microsoft.com/office/officeart/2005/8/layout/lProcess3"/>
    <dgm:cxn modelId="{59B0AAE3-6951-44D4-9124-A1E6A8BC257D}" type="presOf" srcId="{286E9F87-50F6-46E2-86F8-D5D856679665}" destId="{B0BDB9C2-A693-4A67-AF15-8281F7BD528A}" srcOrd="0" destOrd="0" presId="urn:microsoft.com/office/officeart/2005/8/layout/lProcess3"/>
    <dgm:cxn modelId="{4603E820-045F-4801-B6F5-6D03800B010F}" srcId="{286E9F87-50F6-46E2-86F8-D5D856679665}" destId="{6AD50FCA-7936-4B08-846A-D59AAB105BD2}" srcOrd="1" destOrd="0" parTransId="{56D8E54F-4404-4158-8595-0590730F6117}" sibTransId="{1F830AF5-9B3A-4C0D-947D-C233EBC4CA12}"/>
    <dgm:cxn modelId="{65B3EF6E-E0FA-41D3-8F06-3F427FCD1579}" type="presOf" srcId="{10EFF261-724D-4B2B-9679-2A5F2ACBF508}" destId="{D8AE53CC-8EC5-4AB4-ACEF-721F9CF5F419}" srcOrd="0" destOrd="0" presId="urn:microsoft.com/office/officeart/2005/8/layout/lProcess3"/>
    <dgm:cxn modelId="{0E0251ED-5327-4EC7-A688-E8EE8123C477}" type="presOf" srcId="{267DE011-61D4-477E-9007-0A494ABA8CF6}" destId="{CCE0BE77-BB41-4A2B-87A8-A1E75EDBFB36}" srcOrd="0" destOrd="0" presId="urn:microsoft.com/office/officeart/2005/8/layout/lProcess3"/>
    <dgm:cxn modelId="{D74F8E74-0888-4A01-9B4D-ACABFD78AE27}" srcId="{286E9F87-50F6-46E2-86F8-D5D856679665}" destId="{C4B9824C-4E97-4DA5-97AC-C8A5876374AA}" srcOrd="2" destOrd="0" parTransId="{7A9A887D-5B90-47F4-8C78-7A5086820CBE}" sibTransId="{5947A5ED-E33A-4034-BDD4-306702E397E8}"/>
    <dgm:cxn modelId="{5A02B214-B838-4DA2-B204-07B7043AFF35}" srcId="{C4B9824C-4E97-4DA5-97AC-C8A5876374AA}" destId="{10EFF261-724D-4B2B-9679-2A5F2ACBF508}" srcOrd="0" destOrd="0" parTransId="{5F843A83-7121-46A2-90AA-8DE67FEF49AF}" sibTransId="{A46D5306-0DD5-492A-BB25-43D3ADA86244}"/>
    <dgm:cxn modelId="{C3A54F39-6B6A-47F6-BB2C-D3182D36DAEB}" type="presOf" srcId="{BD90128B-FA10-497A-A26A-5B0C80D0D330}" destId="{457DE01E-145A-4371-8C04-60301D4E276B}" srcOrd="0" destOrd="0" presId="urn:microsoft.com/office/officeart/2005/8/layout/lProcess3"/>
    <dgm:cxn modelId="{BCFC9102-1DB7-42CF-9245-61B3C4890CCC}" type="presOf" srcId="{A4293F25-2FFF-4912-9B79-9938BDEE0EE3}" destId="{D360F80D-D76C-433B-98A8-99ADD3968BE3}" srcOrd="0" destOrd="0" presId="urn:microsoft.com/office/officeart/2005/8/layout/lProcess3"/>
    <dgm:cxn modelId="{392C7271-1A3D-482B-B168-0A35926A91F2}" srcId="{6AD50FCA-7936-4B08-846A-D59AAB105BD2}" destId="{267DE011-61D4-477E-9007-0A494ABA8CF6}" srcOrd="1" destOrd="0" parTransId="{B6F7C5A7-41A6-44AC-B6B5-5EE57D65428E}" sibTransId="{964555B9-832B-4C33-803D-24BAFC79402A}"/>
    <dgm:cxn modelId="{39BEBABD-504E-4CF2-8345-61831E15C55A}" srcId="{286E9F87-50F6-46E2-86F8-D5D856679665}" destId="{5F66930D-0350-4302-B42B-CE3814710A74}" srcOrd="0" destOrd="0" parTransId="{2A167FE3-FDB7-47DC-AD81-72CEC8B387F0}" sibTransId="{2B151762-747E-40D0-BD27-322EB4654AE8}"/>
    <dgm:cxn modelId="{BDEF6F53-6B5F-45FB-BEF1-16BC804D6233}" type="presOf" srcId="{8F0A576A-C989-4B7C-8D48-AD715C378B56}" destId="{185D300F-FC8B-4140-BA40-01A27122BD4C}" srcOrd="0" destOrd="0" presId="urn:microsoft.com/office/officeart/2005/8/layout/lProcess3"/>
    <dgm:cxn modelId="{E0EEB24C-F446-45BF-B6C8-D06EBA284660}" srcId="{5F66930D-0350-4302-B42B-CE3814710A74}" destId="{CBA865DE-1C8A-4548-BA95-407D3338ADFF}" srcOrd="0" destOrd="0" parTransId="{938652A5-3046-4C9F-9EEB-6C644006000C}" sibTransId="{0FA8CF05-4BF7-46D6-96CB-179C0843D765}"/>
    <dgm:cxn modelId="{87A493F4-D92C-40C9-A392-93D178D3AE9A}" srcId="{6AD50FCA-7936-4B08-846A-D59AAB105BD2}" destId="{8F0A576A-C989-4B7C-8D48-AD715C378B56}" srcOrd="0" destOrd="0" parTransId="{A8853170-1105-43D5-814E-CC1857D43727}" sibTransId="{3EE1324D-4D69-4BF8-9A99-D12CC136E638}"/>
    <dgm:cxn modelId="{154E91C7-E977-4218-BB13-B2A78242ABC5}" type="presParOf" srcId="{B0BDB9C2-A693-4A67-AF15-8281F7BD528A}" destId="{0CBAC811-B64D-48B2-8522-2E8E10BEB3DD}" srcOrd="0" destOrd="0" presId="urn:microsoft.com/office/officeart/2005/8/layout/lProcess3"/>
    <dgm:cxn modelId="{45A1C105-5068-4069-80E8-FE086916F350}" type="presParOf" srcId="{0CBAC811-B64D-48B2-8522-2E8E10BEB3DD}" destId="{85981A10-B70C-4925-8C62-0292FD3F1498}" srcOrd="0" destOrd="0" presId="urn:microsoft.com/office/officeart/2005/8/layout/lProcess3"/>
    <dgm:cxn modelId="{32ED2B2E-B71E-4C3E-849C-C76DDF6E1E02}" type="presParOf" srcId="{0CBAC811-B64D-48B2-8522-2E8E10BEB3DD}" destId="{FFA4A90D-8236-430C-95B2-1A54F380D87D}" srcOrd="1" destOrd="0" presId="urn:microsoft.com/office/officeart/2005/8/layout/lProcess3"/>
    <dgm:cxn modelId="{A204B981-CBA7-4F4A-B70F-9AEEA16846E2}" type="presParOf" srcId="{0CBAC811-B64D-48B2-8522-2E8E10BEB3DD}" destId="{37BB0B24-FEBA-4033-8069-130F2A33FA5E}" srcOrd="2" destOrd="0" presId="urn:microsoft.com/office/officeart/2005/8/layout/lProcess3"/>
    <dgm:cxn modelId="{4DBA2C68-A9FF-49D3-8FB7-9FEA9A1A4A4F}" type="presParOf" srcId="{0CBAC811-B64D-48B2-8522-2E8E10BEB3DD}" destId="{54203720-D441-4B45-81B3-9C49486BD1A7}" srcOrd="3" destOrd="0" presId="urn:microsoft.com/office/officeart/2005/8/layout/lProcess3"/>
    <dgm:cxn modelId="{BC6D6EC1-5A03-4F17-853C-0ACE426EC97A}" type="presParOf" srcId="{0CBAC811-B64D-48B2-8522-2E8E10BEB3DD}" destId="{D360F80D-D76C-433B-98A8-99ADD3968BE3}" srcOrd="4" destOrd="0" presId="urn:microsoft.com/office/officeart/2005/8/layout/lProcess3"/>
    <dgm:cxn modelId="{DCF46DC6-5DF1-4E7D-9419-F167A61983CE}" type="presParOf" srcId="{B0BDB9C2-A693-4A67-AF15-8281F7BD528A}" destId="{382B5540-F94F-4FB7-9962-491BAA1FF07F}" srcOrd="1" destOrd="0" presId="urn:microsoft.com/office/officeart/2005/8/layout/lProcess3"/>
    <dgm:cxn modelId="{1F257BEC-41AE-4A1A-A0A4-0FA700DC7BF5}" type="presParOf" srcId="{B0BDB9C2-A693-4A67-AF15-8281F7BD528A}" destId="{8E06D271-6427-4CD0-944C-BB12CF1EAAFC}" srcOrd="2" destOrd="0" presId="urn:microsoft.com/office/officeart/2005/8/layout/lProcess3"/>
    <dgm:cxn modelId="{ABC10A89-8131-46E8-BE42-28BF428E8DBB}" type="presParOf" srcId="{8E06D271-6427-4CD0-944C-BB12CF1EAAFC}" destId="{91C6FAB3-899F-4C4B-8A1B-E70F1D1A607F}" srcOrd="0" destOrd="0" presId="urn:microsoft.com/office/officeart/2005/8/layout/lProcess3"/>
    <dgm:cxn modelId="{FDDA855A-FC58-4A05-9475-1675293B347E}" type="presParOf" srcId="{8E06D271-6427-4CD0-944C-BB12CF1EAAFC}" destId="{E370345F-7C53-453E-9969-66C8BC48F2AB}" srcOrd="1" destOrd="0" presId="urn:microsoft.com/office/officeart/2005/8/layout/lProcess3"/>
    <dgm:cxn modelId="{8406B432-8598-442A-9758-71B7687105AE}" type="presParOf" srcId="{8E06D271-6427-4CD0-944C-BB12CF1EAAFC}" destId="{185D300F-FC8B-4140-BA40-01A27122BD4C}" srcOrd="2" destOrd="0" presId="urn:microsoft.com/office/officeart/2005/8/layout/lProcess3"/>
    <dgm:cxn modelId="{698375FD-DA86-4F75-BE03-35A52D0F8966}" type="presParOf" srcId="{8E06D271-6427-4CD0-944C-BB12CF1EAAFC}" destId="{AEC6DFB8-9935-4135-8271-830E8720A53A}" srcOrd="3" destOrd="0" presId="urn:microsoft.com/office/officeart/2005/8/layout/lProcess3"/>
    <dgm:cxn modelId="{E16FA2C4-2280-45E8-8BB2-CF2D62348FF5}" type="presParOf" srcId="{8E06D271-6427-4CD0-944C-BB12CF1EAAFC}" destId="{CCE0BE77-BB41-4A2B-87A8-A1E75EDBFB36}" srcOrd="4" destOrd="0" presId="urn:microsoft.com/office/officeart/2005/8/layout/lProcess3"/>
    <dgm:cxn modelId="{D3664289-53C8-4F5B-B346-5ACA34C17C24}" type="presParOf" srcId="{B0BDB9C2-A693-4A67-AF15-8281F7BD528A}" destId="{31F368CA-087B-4B3A-BCFB-893487F68283}" srcOrd="3" destOrd="0" presId="urn:microsoft.com/office/officeart/2005/8/layout/lProcess3"/>
    <dgm:cxn modelId="{7EC0ADF7-714F-48BE-9093-6E6201D362E1}" type="presParOf" srcId="{B0BDB9C2-A693-4A67-AF15-8281F7BD528A}" destId="{BC19A0CC-735A-4F3E-9D28-7BF3AE350C19}" srcOrd="4" destOrd="0" presId="urn:microsoft.com/office/officeart/2005/8/layout/lProcess3"/>
    <dgm:cxn modelId="{80D09588-28B6-4361-B8F3-566CF196F70D}" type="presParOf" srcId="{BC19A0CC-735A-4F3E-9D28-7BF3AE350C19}" destId="{22FCCD3E-9902-4E0F-9C22-6CF9B24A26D3}" srcOrd="0" destOrd="0" presId="urn:microsoft.com/office/officeart/2005/8/layout/lProcess3"/>
    <dgm:cxn modelId="{6723100E-AA1F-4400-9D1C-D2F05F5E2CF8}" type="presParOf" srcId="{BC19A0CC-735A-4F3E-9D28-7BF3AE350C19}" destId="{32997433-E098-4CA7-B6F6-9FCF16A8EE85}" srcOrd="1" destOrd="0" presId="urn:microsoft.com/office/officeart/2005/8/layout/lProcess3"/>
    <dgm:cxn modelId="{E73C0462-45B2-47F7-AED4-9283E1E5F4AE}" type="presParOf" srcId="{BC19A0CC-735A-4F3E-9D28-7BF3AE350C19}" destId="{D8AE53CC-8EC5-4AB4-ACEF-721F9CF5F419}" srcOrd="2" destOrd="0" presId="urn:microsoft.com/office/officeart/2005/8/layout/lProcess3"/>
    <dgm:cxn modelId="{4898D3F0-EE5B-4DBB-BF50-62CE64D07076}" type="presParOf" srcId="{BC19A0CC-735A-4F3E-9D28-7BF3AE350C19}" destId="{74D5BF02-20BE-4E09-A4B7-CA5A7CA65E0B}" srcOrd="3" destOrd="0" presId="urn:microsoft.com/office/officeart/2005/8/layout/lProcess3"/>
    <dgm:cxn modelId="{37B897AA-848B-4F06-B6C5-E9DDA55ECFA4}" type="presParOf" srcId="{BC19A0CC-735A-4F3E-9D28-7BF3AE350C19}" destId="{457DE01E-145A-4371-8C04-60301D4E276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81A10-B70C-4925-8C62-0292FD3F1498}">
      <dsp:nvSpPr>
        <dsp:cNvPr id="0" name=""/>
        <dsp:cNvSpPr/>
      </dsp:nvSpPr>
      <dsp:spPr>
        <a:xfrm>
          <a:off x="2178" y="145139"/>
          <a:ext cx="3365499" cy="134619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hr-BA" sz="2200" kern="1200" dirty="0" smtClean="0"/>
            <a:t>Egzistencijalna određenost</a:t>
          </a:r>
          <a:endParaRPr lang="en-GB" sz="2200" kern="1200" dirty="0"/>
        </a:p>
      </dsp:txBody>
      <dsp:txXfrm>
        <a:off x="675278" y="145139"/>
        <a:ext cx="2019300" cy="1346199"/>
      </dsp:txXfrm>
    </dsp:sp>
    <dsp:sp modelId="{37BB0B24-FEBA-4033-8069-130F2A33FA5E}">
      <dsp:nvSpPr>
        <dsp:cNvPr id="0" name=""/>
        <dsp:cNvSpPr/>
      </dsp:nvSpPr>
      <dsp:spPr>
        <a:xfrm>
          <a:off x="2930163" y="259566"/>
          <a:ext cx="2793365" cy="1117346"/>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hr-BA" sz="2500" kern="1200" dirty="0" smtClean="0"/>
            <a:t>Pustoš života</a:t>
          </a:r>
          <a:endParaRPr lang="en-GB" sz="2500" kern="1200" dirty="0"/>
        </a:p>
      </dsp:txBody>
      <dsp:txXfrm>
        <a:off x="3488836" y="259566"/>
        <a:ext cx="1676019" cy="1117346"/>
      </dsp:txXfrm>
    </dsp:sp>
    <dsp:sp modelId="{D360F80D-D76C-433B-98A8-99ADD3968BE3}">
      <dsp:nvSpPr>
        <dsp:cNvPr id="0" name=""/>
        <dsp:cNvSpPr/>
      </dsp:nvSpPr>
      <dsp:spPr>
        <a:xfrm>
          <a:off x="5332456" y="259566"/>
          <a:ext cx="2793365" cy="1117346"/>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hr-BA" sz="2500" kern="1200" dirty="0" smtClean="0"/>
            <a:t>Tamni ambis noći</a:t>
          </a:r>
          <a:endParaRPr lang="en-GB" sz="2500" kern="1200" dirty="0"/>
        </a:p>
      </dsp:txBody>
      <dsp:txXfrm>
        <a:off x="5891129" y="259566"/>
        <a:ext cx="1676019" cy="1117346"/>
      </dsp:txXfrm>
    </dsp:sp>
    <dsp:sp modelId="{91C6FAB3-899F-4C4B-8A1B-E70F1D1A607F}">
      <dsp:nvSpPr>
        <dsp:cNvPr id="0" name=""/>
        <dsp:cNvSpPr/>
      </dsp:nvSpPr>
      <dsp:spPr>
        <a:xfrm>
          <a:off x="0" y="1702114"/>
          <a:ext cx="3365499" cy="134619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hr-BA" sz="2200" kern="1200" dirty="0" smtClean="0"/>
            <a:t>Egzistencijalna određenost</a:t>
          </a:r>
          <a:endParaRPr lang="en-GB" sz="2200" kern="1200" dirty="0"/>
        </a:p>
      </dsp:txBody>
      <dsp:txXfrm>
        <a:off x="673100" y="1702114"/>
        <a:ext cx="2019300" cy="1346199"/>
      </dsp:txXfrm>
    </dsp:sp>
    <dsp:sp modelId="{185D300F-FC8B-4140-BA40-01A27122BD4C}">
      <dsp:nvSpPr>
        <dsp:cNvPr id="0" name=""/>
        <dsp:cNvSpPr/>
      </dsp:nvSpPr>
      <dsp:spPr>
        <a:xfrm>
          <a:off x="2930163" y="1794234"/>
          <a:ext cx="2793365" cy="1117346"/>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hr-BA" sz="2500" kern="1200" dirty="0" smtClean="0"/>
            <a:t>Trajanje života</a:t>
          </a:r>
          <a:endParaRPr lang="en-GB" sz="2500" kern="1200" dirty="0"/>
        </a:p>
      </dsp:txBody>
      <dsp:txXfrm>
        <a:off x="3488836" y="1794234"/>
        <a:ext cx="1676019" cy="1117346"/>
      </dsp:txXfrm>
    </dsp:sp>
    <dsp:sp modelId="{CCE0BE77-BB41-4A2B-87A8-A1E75EDBFB36}">
      <dsp:nvSpPr>
        <dsp:cNvPr id="0" name=""/>
        <dsp:cNvSpPr/>
      </dsp:nvSpPr>
      <dsp:spPr>
        <a:xfrm>
          <a:off x="5332456" y="1794234"/>
          <a:ext cx="2793365" cy="1117346"/>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hr-BA" sz="2500" kern="1200" dirty="0" smtClean="0"/>
            <a:t>Nada i vjera u ćovjeka</a:t>
          </a:r>
          <a:endParaRPr lang="en-GB" sz="2500" kern="1200" dirty="0"/>
        </a:p>
      </dsp:txBody>
      <dsp:txXfrm>
        <a:off x="5891129" y="1794234"/>
        <a:ext cx="1676019" cy="1117346"/>
      </dsp:txXfrm>
    </dsp:sp>
    <dsp:sp modelId="{22FCCD3E-9902-4E0F-9C22-6CF9B24A26D3}">
      <dsp:nvSpPr>
        <dsp:cNvPr id="0" name=""/>
        <dsp:cNvSpPr/>
      </dsp:nvSpPr>
      <dsp:spPr>
        <a:xfrm>
          <a:off x="2178" y="3214475"/>
          <a:ext cx="3365499" cy="134619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hr-BA" sz="2200" kern="1200" dirty="0" smtClean="0"/>
            <a:t>Podjeljenost svijeta</a:t>
          </a:r>
          <a:endParaRPr lang="en-GB" sz="2200" kern="1200" dirty="0"/>
        </a:p>
      </dsp:txBody>
      <dsp:txXfrm>
        <a:off x="675278" y="3214475"/>
        <a:ext cx="2019300" cy="1346199"/>
      </dsp:txXfrm>
    </dsp:sp>
    <dsp:sp modelId="{D8AE53CC-8EC5-4AB4-ACEF-721F9CF5F419}">
      <dsp:nvSpPr>
        <dsp:cNvPr id="0" name=""/>
        <dsp:cNvSpPr/>
      </dsp:nvSpPr>
      <dsp:spPr>
        <a:xfrm>
          <a:off x="2930163" y="3328902"/>
          <a:ext cx="2793365" cy="1117346"/>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hr-BA" sz="2500" kern="1200" dirty="0" smtClean="0"/>
            <a:t>Dobro - zlo</a:t>
          </a:r>
          <a:endParaRPr lang="en-GB" sz="2500" kern="1200" dirty="0"/>
        </a:p>
      </dsp:txBody>
      <dsp:txXfrm>
        <a:off x="3488836" y="3328902"/>
        <a:ext cx="1676019" cy="1117346"/>
      </dsp:txXfrm>
    </dsp:sp>
    <dsp:sp modelId="{457DE01E-145A-4371-8C04-60301D4E276B}">
      <dsp:nvSpPr>
        <dsp:cNvPr id="0" name=""/>
        <dsp:cNvSpPr/>
      </dsp:nvSpPr>
      <dsp:spPr>
        <a:xfrm>
          <a:off x="5332456" y="3328902"/>
          <a:ext cx="2793365" cy="1117346"/>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hr-BA" sz="2500" kern="1200" dirty="0" smtClean="0"/>
            <a:t>Otuđena vlast</a:t>
          </a:r>
          <a:endParaRPr lang="en-GB" sz="2500" kern="1200" dirty="0"/>
        </a:p>
      </dsp:txBody>
      <dsp:txXfrm>
        <a:off x="5891129" y="3328902"/>
        <a:ext cx="1676019" cy="111734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a:defRPr/>
            </a:pPr>
            <a:fld id="{A78C51D1-5AC6-4204-8430-88B18303A531}" type="datetimeFigureOut">
              <a:rPr lang="en-GB" smtClean="0"/>
              <a:pPr>
                <a:defRPr/>
              </a:pPr>
              <a:t>17/04/2015</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a:defRPr/>
            </a:pPr>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a:defRPr/>
            </a:pPr>
            <a:fld id="{F12E0DE6-E3B7-4C2B-A421-095BEF9953CD}" type="slidenum">
              <a:rPr lang="en-GB" smtClean="0"/>
              <a:pPr>
                <a:defRPr/>
              </a:pPr>
              <a:t>‹#›</a:t>
            </a:fld>
            <a:endParaRPr lang="en-GB"/>
          </a:p>
        </p:txBody>
      </p:sp>
    </p:spTree>
    <p:extLst>
      <p:ext uri="{BB962C8B-B14F-4D97-AF65-F5344CB8AC3E}">
        <p14:creationId xmlns:p14="http://schemas.microsoft.com/office/powerpoint/2010/main" val="1215823139"/>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AEF025-58A3-461B-9707-2503FFD0EB6B}" type="datetimeFigureOut">
              <a:rPr lang="en-GB" smtClean="0"/>
              <a:pPr>
                <a:defRPr/>
              </a:pPr>
              <a:t>17/04/2015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70D9FD84-BCEF-4891-A01C-36411F5A7E22}" type="slidenum">
              <a:rPr lang="en-GB" smtClean="0"/>
              <a:pPr>
                <a:defRPr/>
              </a:pPr>
              <a:t>‹#›</a:t>
            </a:fld>
            <a:endParaRPr lang="en-GB"/>
          </a:p>
        </p:txBody>
      </p:sp>
    </p:spTree>
    <p:extLst>
      <p:ext uri="{BB962C8B-B14F-4D97-AF65-F5344CB8AC3E}">
        <p14:creationId xmlns:p14="http://schemas.microsoft.com/office/powerpoint/2010/main" val="1223742476"/>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EC85DE3-6AFB-4258-A33F-1A09607ED9D6}" type="datetimeFigureOut">
              <a:rPr lang="en-GB" smtClean="0"/>
              <a:pPr>
                <a:defRPr/>
              </a:pPr>
              <a:t>17/04/2015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CDD17477-EE5E-4AAE-9FA4-4CD8FCDFBDA4}" type="slidenum">
              <a:rPr lang="en-GB" smtClean="0"/>
              <a:pPr>
                <a:defRPr/>
              </a:pPr>
              <a:t>‹#›</a:t>
            </a:fld>
            <a:endParaRPr lang="en-GB"/>
          </a:p>
        </p:txBody>
      </p:sp>
    </p:spTree>
    <p:extLst>
      <p:ext uri="{BB962C8B-B14F-4D97-AF65-F5344CB8AC3E}">
        <p14:creationId xmlns:p14="http://schemas.microsoft.com/office/powerpoint/2010/main" val="2667998977"/>
      </p:ext>
    </p:extLst>
  </p:cSld>
  <p:clrMapOvr>
    <a:masterClrMapping/>
  </p:clrMapOvr>
  <p:transitio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BB9BF02-F03B-4297-A3AC-5090ED375EF3}" type="datetimeFigureOut">
              <a:rPr lang="en-GB" smtClean="0"/>
              <a:pPr>
                <a:defRPr/>
              </a:pPr>
              <a:t>17/04/2015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682659B2-BE86-4C42-8551-56BB770ABCFA}" type="slidenum">
              <a:rPr lang="en-GB" smtClean="0"/>
              <a:pPr>
                <a:defRPr/>
              </a:pPr>
              <a:t>‹#›</a:t>
            </a:fld>
            <a:endParaRPr lang="en-GB"/>
          </a:p>
        </p:txBody>
      </p:sp>
    </p:spTree>
    <p:extLst>
      <p:ext uri="{BB962C8B-B14F-4D97-AF65-F5344CB8AC3E}">
        <p14:creationId xmlns:p14="http://schemas.microsoft.com/office/powerpoint/2010/main" val="633810678"/>
      </p:ext>
    </p:extLst>
  </p:cSld>
  <p:clrMapOvr>
    <a:masterClrMapping/>
  </p:clrMapOvr>
  <p:transition spd="slow">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4E9415C-396C-429B-9EAA-017849F7AA68}" type="datetimeFigureOut">
              <a:rPr lang="en-GB" smtClean="0"/>
              <a:pPr>
                <a:defRPr/>
              </a:pPr>
              <a:t>17/04/2015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3C9EBF59-4555-4C52-A732-6AC1C0F5A170}" type="slidenum">
              <a:rPr lang="en-GB" smtClean="0"/>
              <a:pPr>
                <a:defRPr/>
              </a:pPr>
              <a:t>‹#›</a:t>
            </a:fld>
            <a:endParaRPr lang="en-GB"/>
          </a:p>
        </p:txBody>
      </p:sp>
    </p:spTree>
    <p:extLst>
      <p:ext uri="{BB962C8B-B14F-4D97-AF65-F5344CB8AC3E}">
        <p14:creationId xmlns:p14="http://schemas.microsoft.com/office/powerpoint/2010/main" val="4005568143"/>
      </p:ext>
    </p:extLst>
  </p:cSld>
  <p:clrMapOvr>
    <a:masterClrMapping/>
  </p:clrMapOvr>
  <p:transition spd="slow">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F5AEF025-58A3-461B-9707-2503FFD0EB6B}" type="datetimeFigureOut">
              <a:rPr lang="en-GB" smtClean="0"/>
              <a:pPr>
                <a:defRPr/>
              </a:pPr>
              <a:t>17/04/2015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70D9FD84-BCEF-4891-A01C-36411F5A7E22}" type="slidenum">
              <a:rPr lang="en-GB" smtClean="0"/>
              <a:pPr>
                <a:defRPr/>
              </a:pPr>
              <a:t>‹#›</a:t>
            </a:fld>
            <a:endParaRPr lang="en-GB"/>
          </a:p>
        </p:txBody>
      </p:sp>
    </p:spTree>
    <p:extLst>
      <p:ext uri="{BB962C8B-B14F-4D97-AF65-F5344CB8AC3E}">
        <p14:creationId xmlns:p14="http://schemas.microsoft.com/office/powerpoint/2010/main" val="3568829388"/>
      </p:ext>
    </p:extLst>
  </p:cSld>
  <p:clrMapOvr>
    <a:masterClrMapping/>
  </p:clrMapOvr>
  <p:transition spd="slow">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F5AEF025-58A3-461B-9707-2503FFD0EB6B}" type="datetimeFigureOut">
              <a:rPr lang="en-GB" smtClean="0"/>
              <a:pPr>
                <a:defRPr/>
              </a:pPr>
              <a:t>17/04/2015</a:t>
            </a:fld>
            <a:endParaRPr lang="en-GB"/>
          </a:p>
        </p:txBody>
      </p:sp>
      <p:sp>
        <p:nvSpPr>
          <p:cNvPr id="8" name="Footer Placeholder 7"/>
          <p:cNvSpPr>
            <a:spLocks noGrp="1"/>
          </p:cNvSpPr>
          <p:nvPr>
            <p:ph type="ftr" sz="quarter" idx="11"/>
          </p:nvPr>
        </p:nvSpPr>
        <p:spPr>
          <a:xfrm>
            <a:off x="561111" y="6391838"/>
            <a:ext cx="3644282" cy="304801"/>
          </a:xfrm>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70D9FD84-BCEF-4891-A01C-36411F5A7E22}" type="slidenum">
              <a:rPr lang="en-GB" smtClean="0"/>
              <a:pPr>
                <a:defRPr/>
              </a:pPr>
              <a:t>‹#›</a:t>
            </a:fld>
            <a:endParaRPr lang="en-GB"/>
          </a:p>
        </p:txBody>
      </p:sp>
    </p:spTree>
    <p:extLst>
      <p:ext uri="{BB962C8B-B14F-4D97-AF65-F5344CB8AC3E}">
        <p14:creationId xmlns:p14="http://schemas.microsoft.com/office/powerpoint/2010/main" val="127051567"/>
      </p:ext>
    </p:extLst>
  </p:cSld>
  <p:clrMapOvr>
    <a:masterClrMapping/>
  </p:clrMapOvr>
  <p:transition spd="slow">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a:defRPr/>
            </a:pPr>
            <a:fld id="{22B11E7E-565B-4263-A549-DD1987427647}" type="datetimeFigureOut">
              <a:rPr lang="en-GB" smtClean="0"/>
              <a:pPr>
                <a:defRPr/>
              </a:pPr>
              <a:t>17/04/2015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A28B02D-E376-47E4-B652-3F716D43399B}" type="slidenum">
              <a:rPr lang="en-GB" smtClean="0"/>
              <a:pPr>
                <a:defRPr/>
              </a:pPr>
              <a:t>‹#›</a:t>
            </a:fld>
            <a:endParaRPr lang="en-GB"/>
          </a:p>
        </p:txBody>
      </p:sp>
    </p:spTree>
    <p:extLst>
      <p:ext uri="{BB962C8B-B14F-4D97-AF65-F5344CB8AC3E}">
        <p14:creationId xmlns:p14="http://schemas.microsoft.com/office/powerpoint/2010/main" val="4051093073"/>
      </p:ext>
    </p:extLst>
  </p:cSld>
  <p:clrMapOvr>
    <a:masterClrMapping/>
  </p:clrMapOvr>
  <p:transition spd="slow">
    <p:wheel spokes="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a:defRPr/>
            </a:pPr>
            <a:fld id="{FF06EDCA-AC35-49F3-9C38-6D212ECEF7FD}" type="datetimeFigureOut">
              <a:rPr lang="en-GB" smtClean="0"/>
              <a:pPr>
                <a:defRPr/>
              </a:pPr>
              <a:t>17/04/2015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11EA27B7-14C0-43BE-894C-E656861E8412}" type="slidenum">
              <a:rPr lang="en-GB" smtClean="0"/>
              <a:pPr>
                <a:defRPr/>
              </a:pPr>
              <a:t>‹#›</a:t>
            </a:fld>
            <a:endParaRPr lang="en-GB"/>
          </a:p>
        </p:txBody>
      </p:sp>
    </p:spTree>
    <p:extLst>
      <p:ext uri="{BB962C8B-B14F-4D97-AF65-F5344CB8AC3E}">
        <p14:creationId xmlns:p14="http://schemas.microsoft.com/office/powerpoint/2010/main" val="418126998"/>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749140F-A182-46DF-94E5-442DB53A42A7}" type="datetimeFigureOut">
              <a:rPr lang="en-GB" smtClean="0"/>
              <a:pPr>
                <a:defRPr/>
              </a:pPr>
              <a:t>17/04/2015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E2AF948-2093-483A-9923-6F7A709193B5}" type="slidenum">
              <a:rPr lang="en-GB" smtClean="0"/>
              <a:pPr>
                <a:defRPr/>
              </a:pPr>
              <a:t>‹#›</a:t>
            </a:fld>
            <a:endParaRPr lang="en-GB"/>
          </a:p>
        </p:txBody>
      </p:sp>
    </p:spTree>
    <p:extLst>
      <p:ext uri="{BB962C8B-B14F-4D97-AF65-F5344CB8AC3E}">
        <p14:creationId xmlns:p14="http://schemas.microsoft.com/office/powerpoint/2010/main" val="1040539170"/>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963ACC8-AA4D-4F51-AB18-BF0C2397273F}" type="datetimeFigureOut">
              <a:rPr lang="en-GB" smtClean="0"/>
              <a:pPr>
                <a:defRPr/>
              </a:pPr>
              <a:t>17/04/2015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2458577B-D214-43C5-95DE-23029E06D06D}" type="slidenum">
              <a:rPr lang="en-GB" smtClean="0"/>
              <a:pPr>
                <a:defRPr/>
              </a:pPr>
              <a:t>‹#›</a:t>
            </a:fld>
            <a:endParaRPr lang="en-GB"/>
          </a:p>
        </p:txBody>
      </p:sp>
    </p:spTree>
    <p:extLst>
      <p:ext uri="{BB962C8B-B14F-4D97-AF65-F5344CB8AC3E}">
        <p14:creationId xmlns:p14="http://schemas.microsoft.com/office/powerpoint/2010/main" val="2126414981"/>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5696F60-353D-4EA7-B266-85752BE11F41}" type="datetimeFigureOut">
              <a:rPr lang="en-GB" smtClean="0"/>
              <a:pPr>
                <a:defRPr/>
              </a:pPr>
              <a:t>17/04/2015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949475A-281F-47A3-A258-904046416E9B}" type="slidenum">
              <a:rPr lang="en-GB" smtClean="0"/>
              <a:pPr>
                <a:defRPr/>
              </a:pPr>
              <a:t>‹#›</a:t>
            </a:fld>
            <a:endParaRPr lang="en-GB"/>
          </a:p>
        </p:txBody>
      </p:sp>
    </p:spTree>
    <p:extLst>
      <p:ext uri="{BB962C8B-B14F-4D97-AF65-F5344CB8AC3E}">
        <p14:creationId xmlns:p14="http://schemas.microsoft.com/office/powerpoint/2010/main" val="37206891"/>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77C94111-E643-4AD4-912F-8E85244A3839}" type="datetimeFigureOut">
              <a:rPr lang="en-GB" smtClean="0"/>
              <a:pPr>
                <a:defRPr/>
              </a:pPr>
              <a:t>17/04/2015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8B796175-9B44-4F9B-8BFF-6F7AB70CBCFB}" type="slidenum">
              <a:rPr lang="en-GB" smtClean="0"/>
              <a:pPr>
                <a:defRPr/>
              </a:pPr>
              <a:t>‹#›</a:t>
            </a:fld>
            <a:endParaRPr lang="en-GB"/>
          </a:p>
        </p:txBody>
      </p:sp>
    </p:spTree>
    <p:extLst>
      <p:ext uri="{BB962C8B-B14F-4D97-AF65-F5344CB8AC3E}">
        <p14:creationId xmlns:p14="http://schemas.microsoft.com/office/powerpoint/2010/main" val="1740970030"/>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AB49D834-2913-4409-9222-49D509E1A5B6}" type="datetimeFigureOut">
              <a:rPr lang="en-GB" smtClean="0"/>
              <a:pPr>
                <a:defRPr/>
              </a:pPr>
              <a:t>17/04/2015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1C176961-C7FF-4512-931E-24AE68AB48A3}" type="slidenum">
              <a:rPr lang="en-GB" smtClean="0"/>
              <a:pPr>
                <a:defRPr/>
              </a:pPr>
              <a:t>‹#›</a:t>
            </a:fld>
            <a:endParaRPr lang="en-GB"/>
          </a:p>
        </p:txBody>
      </p:sp>
    </p:spTree>
    <p:extLst>
      <p:ext uri="{BB962C8B-B14F-4D97-AF65-F5344CB8AC3E}">
        <p14:creationId xmlns:p14="http://schemas.microsoft.com/office/powerpoint/2010/main" val="143074911"/>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736F24B-3AA4-4347-AACA-D27FD038655E}" type="datetimeFigureOut">
              <a:rPr lang="en-GB" smtClean="0"/>
              <a:pPr>
                <a:defRPr/>
              </a:pPr>
              <a:t>17/04/2015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a:defRPr/>
            </a:pPr>
            <a:fld id="{8DFE06C2-EB3D-4022-9BA0-F41A8C854D16}" type="slidenum">
              <a:rPr lang="en-GB" smtClean="0"/>
              <a:pPr>
                <a:defRPr/>
              </a:pPr>
              <a:t>‹#›</a:t>
            </a:fld>
            <a:endParaRPr lang="en-GB"/>
          </a:p>
        </p:txBody>
      </p:sp>
    </p:spTree>
    <p:extLst>
      <p:ext uri="{BB962C8B-B14F-4D97-AF65-F5344CB8AC3E}">
        <p14:creationId xmlns:p14="http://schemas.microsoft.com/office/powerpoint/2010/main" val="479410671"/>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2D093A7-7A55-43E3-91CD-ADB6C98612DC}" type="datetimeFigureOut">
              <a:rPr lang="en-GB" smtClean="0"/>
              <a:pPr>
                <a:defRPr/>
              </a:pPr>
              <a:t>17/04/2015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82C57D04-6B95-4239-95F6-D8E8853C3F2A}" type="slidenum">
              <a:rPr lang="en-GB" smtClean="0"/>
              <a:pPr>
                <a:defRPr/>
              </a:pPr>
              <a:t>‹#›</a:t>
            </a:fld>
            <a:endParaRPr lang="en-GB"/>
          </a:p>
        </p:txBody>
      </p:sp>
    </p:spTree>
    <p:extLst>
      <p:ext uri="{BB962C8B-B14F-4D97-AF65-F5344CB8AC3E}">
        <p14:creationId xmlns:p14="http://schemas.microsoft.com/office/powerpoint/2010/main" val="1858438851"/>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81A2E3B-B099-4DF6-8E3B-553D2404D35E}" type="datetimeFigureOut">
              <a:rPr lang="en-GB" smtClean="0"/>
              <a:pPr>
                <a:defRPr/>
              </a:pPr>
              <a:t>17/04/2015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A92BB03C-0496-49A4-8D69-9D62382F2268}" type="slidenum">
              <a:rPr lang="en-GB" smtClean="0"/>
              <a:pPr>
                <a:defRPr/>
              </a:pPr>
              <a:t>‹#›</a:t>
            </a:fld>
            <a:endParaRPr lang="en-GB"/>
          </a:p>
        </p:txBody>
      </p:sp>
    </p:spTree>
    <p:extLst>
      <p:ext uri="{BB962C8B-B14F-4D97-AF65-F5344CB8AC3E}">
        <p14:creationId xmlns:p14="http://schemas.microsoft.com/office/powerpoint/2010/main" val="1054346324"/>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a:defRPr/>
            </a:pPr>
            <a:fld id="{F5AEF025-58A3-461B-9707-2503FFD0EB6B}" type="datetimeFigureOut">
              <a:rPr lang="en-GB" smtClean="0"/>
              <a:pPr>
                <a:defRPr/>
              </a:pPr>
              <a:t>17/04/2015</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a:defRPr/>
            </a:pPr>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a:defRPr/>
            </a:pPr>
            <a:fld id="{70D9FD84-BCEF-4891-A01C-36411F5A7E22}" type="slidenum">
              <a:rPr lang="en-GB" smtClean="0"/>
              <a:pPr>
                <a:defRPr/>
              </a:pPr>
              <a:t>‹#›</a:t>
            </a:fld>
            <a:endParaRPr lang="en-GB"/>
          </a:p>
        </p:txBody>
      </p:sp>
    </p:spTree>
    <p:extLst>
      <p:ext uri="{BB962C8B-B14F-4D97-AF65-F5344CB8AC3E}">
        <p14:creationId xmlns:p14="http://schemas.microsoft.com/office/powerpoint/2010/main" val="130027856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ransition spd="slow">
    <p:wheel spokes="1"/>
  </p:transition>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hr-BA" i="1" dirty="0" smtClean="0">
                <a:solidFill>
                  <a:schemeClr val="bg1"/>
                </a:solidFill>
                <a:latin typeface="Aharoni" panose="02010803020104030203" pitchFamily="2" charset="-79"/>
                <a:cs typeface="Aharoni" panose="02010803020104030203" pitchFamily="2" charset="-79"/>
              </a:rPr>
              <a:t>PROKLETA AVLIJA </a:t>
            </a:r>
            <a:r>
              <a:rPr lang="hr-BA" dirty="0" smtClean="0">
                <a:solidFill>
                  <a:schemeClr val="bg1"/>
                </a:solidFill>
              </a:rPr>
              <a:t>– </a:t>
            </a:r>
            <a:r>
              <a:rPr lang="hr-BA" sz="4000" b="1" dirty="0" smtClean="0">
                <a:solidFill>
                  <a:schemeClr val="bg1"/>
                </a:solidFill>
              </a:rPr>
              <a:t>Ivo Andrić</a:t>
            </a:r>
            <a:r>
              <a:rPr lang="hr-BA" sz="4000" b="1" dirty="0">
                <a:solidFill>
                  <a:schemeClr val="bg1"/>
                </a:solidFill>
              </a:rPr>
              <a:t/>
            </a:r>
            <a:br>
              <a:rPr lang="hr-BA" sz="4000" b="1" dirty="0">
                <a:solidFill>
                  <a:schemeClr val="bg1"/>
                </a:solidFill>
              </a:rPr>
            </a:br>
            <a:r>
              <a:rPr lang="hr-BA" sz="4000" b="1" dirty="0" smtClean="0">
                <a:solidFill>
                  <a:schemeClr val="bg1"/>
                </a:solidFill>
              </a:rPr>
              <a:t>(priča o pričanju)</a:t>
            </a:r>
            <a:endParaRPr lang="en-GB" sz="4000" b="1" dirty="0">
              <a:solidFill>
                <a:schemeClr val="bg1"/>
              </a:solidFill>
            </a:endParaRPr>
          </a:p>
        </p:txBody>
      </p:sp>
      <p:pic>
        <p:nvPicPr>
          <p:cNvPr id="184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04972" y="2272990"/>
            <a:ext cx="8461375" cy="4114800"/>
          </a:xfrm>
        </p:spPr>
      </p:pic>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94235" y="673745"/>
            <a:ext cx="2793158" cy="1310459"/>
          </a:xfrm>
        </p:spPr>
        <p:txBody>
          <a:bodyPr/>
          <a:lstStyle/>
          <a:p>
            <a:pPr eaLnBrk="1" hangingPunct="1"/>
            <a:r>
              <a:rPr lang="hr-HR" altLang="en-US" sz="2800" b="1" dirty="0" smtClean="0"/>
              <a:t>Ustroj, položaj, vodstvo u Prokletoj avliji?</a:t>
            </a:r>
            <a:r>
              <a:rPr lang="hr-HR" altLang="en-US" sz="2800" dirty="0" smtClean="0"/>
              <a:t> </a:t>
            </a:r>
            <a:endParaRPr lang="en-GB" altLang="en-US" sz="2800" dirty="0" smtClean="0"/>
          </a:p>
        </p:txBody>
      </p:sp>
      <p:sp>
        <p:nvSpPr>
          <p:cNvPr id="3" name="Content Placeholder 2"/>
          <p:cNvSpPr>
            <a:spLocks noGrp="1"/>
          </p:cNvSpPr>
          <p:nvPr>
            <p:ph idx="1"/>
          </p:nvPr>
        </p:nvSpPr>
        <p:spPr/>
        <p:txBody>
          <a:bodyPr rtlCol="0">
            <a:normAutofit fontScale="25000" lnSpcReduction="20000"/>
          </a:bodyPr>
          <a:lstStyle/>
          <a:p>
            <a:pPr algn="just" eaLnBrk="1" fontAlgn="auto" hangingPunct="1">
              <a:spcAft>
                <a:spcPts val="0"/>
              </a:spcAft>
              <a:buFont typeface="Wingdings 3" charset="2"/>
              <a:buChar char=""/>
              <a:defRPr/>
            </a:pPr>
            <a:r>
              <a:rPr lang="hr-HR" sz="5600" b="1" dirty="0" smtClean="0">
                <a:solidFill>
                  <a:schemeClr val="tx1">
                    <a:lumMod val="75000"/>
                    <a:lumOff val="25000"/>
                  </a:schemeClr>
                </a:solidFill>
              </a:rPr>
              <a:t>Avlija </a:t>
            </a:r>
            <a:r>
              <a:rPr lang="hr-HR" sz="5600" b="1" dirty="0">
                <a:solidFill>
                  <a:schemeClr val="tx1">
                    <a:lumMod val="75000"/>
                    <a:lumOff val="25000"/>
                  </a:schemeClr>
                </a:solidFill>
              </a:rPr>
              <a:t>se sastoji iz petnaest </a:t>
            </a:r>
            <a:r>
              <a:rPr lang="hr-HR" sz="5600" b="1" dirty="0" smtClean="0">
                <a:solidFill>
                  <a:schemeClr val="tx1">
                    <a:lumMod val="75000"/>
                    <a:lumOff val="25000"/>
                  </a:schemeClr>
                </a:solidFill>
              </a:rPr>
              <a:t>jednokatnica </a:t>
            </a:r>
            <a:r>
              <a:rPr lang="hr-HR" sz="5600" b="1" dirty="0">
                <a:solidFill>
                  <a:schemeClr val="tx1">
                    <a:lumMod val="75000"/>
                    <a:lumOff val="25000"/>
                  </a:schemeClr>
                </a:solidFill>
              </a:rPr>
              <a:t>koje povezane s visokim zidom zatvaraju nepravilno, golo dvorište bez trave i s dva tri kržljava stabla. Po danu se zatvorenici šetaju po dvorištu, a po noći odlaze u ćelije – petnaest do trideset u jednu. Ali ni po noći nije mirno.</a:t>
            </a:r>
            <a:endParaRPr lang="en-GB" sz="5600" b="1" dirty="0">
              <a:solidFill>
                <a:schemeClr val="tx1">
                  <a:lumMod val="75000"/>
                  <a:lumOff val="25000"/>
                </a:schemeClr>
              </a:solidFill>
            </a:endParaRPr>
          </a:p>
          <a:p>
            <a:pPr eaLnBrk="1" fontAlgn="auto" hangingPunct="1">
              <a:spcAft>
                <a:spcPts val="0"/>
              </a:spcAft>
              <a:buFont typeface="Wingdings 3" charset="2"/>
              <a:buChar char=""/>
              <a:defRPr/>
            </a:pPr>
            <a:r>
              <a:rPr lang="hr-HR" sz="5600" b="1" dirty="0">
                <a:solidFill>
                  <a:schemeClr val="tx1">
                    <a:lumMod val="75000"/>
                    <a:lumOff val="25000"/>
                  </a:schemeClr>
                </a:solidFill>
              </a:rPr>
              <a:t>Zatvorenici pjevaju, svašta dovikuju i svađaju se te često dolaze i novi.</a:t>
            </a:r>
            <a:endParaRPr lang="en-GB" sz="5600" b="1" dirty="0">
              <a:solidFill>
                <a:schemeClr val="tx1">
                  <a:lumMod val="75000"/>
                  <a:lumOff val="25000"/>
                </a:schemeClr>
              </a:solidFill>
            </a:endParaRPr>
          </a:p>
          <a:p>
            <a:pPr algn="just" eaLnBrk="1" fontAlgn="auto" hangingPunct="1">
              <a:spcAft>
                <a:spcPts val="0"/>
              </a:spcAft>
              <a:buFont typeface="Wingdings 3" charset="2"/>
              <a:buChar char=""/>
              <a:defRPr/>
            </a:pPr>
            <a:r>
              <a:rPr lang="hr-HR" sz="5600" b="1" dirty="0">
                <a:solidFill>
                  <a:schemeClr val="tx1">
                    <a:lumMod val="75000"/>
                    <a:lumOff val="25000"/>
                  </a:schemeClr>
                </a:solidFill>
              </a:rPr>
              <a:t>Po danu svi izlaze iz ćelija i stvaraju male </a:t>
            </a:r>
            <a:r>
              <a:rPr lang="hr-HR" sz="5600" b="1" dirty="0" smtClean="0">
                <a:solidFill>
                  <a:schemeClr val="tx1">
                    <a:lumMod val="75000"/>
                    <a:lumOff val="25000"/>
                  </a:schemeClr>
                </a:solidFill>
              </a:rPr>
              <a:t>skupine </a:t>
            </a:r>
            <a:r>
              <a:rPr lang="hr-HR" sz="5600" b="1" dirty="0">
                <a:solidFill>
                  <a:schemeClr val="tx1">
                    <a:lumMod val="75000"/>
                    <a:lumOff val="25000"/>
                  </a:schemeClr>
                </a:solidFill>
              </a:rPr>
              <a:t>gdje pričaju o raznim stvarima. Najviše se ljudi okuplja oko malog čovječuljka Zaima koji je uvijek pričao o ženama i svojim mnogobrojnim vjenčanjima. Neki su ga slušali, a drugi su odmahivali rukom i odlazili čim bi on počeo pričati.</a:t>
            </a:r>
            <a:endParaRPr lang="en-GB" sz="5600" b="1" dirty="0">
              <a:solidFill>
                <a:schemeClr val="tx1">
                  <a:lumMod val="75000"/>
                  <a:lumOff val="25000"/>
                </a:schemeClr>
              </a:solidFill>
            </a:endParaRPr>
          </a:p>
          <a:p>
            <a:pPr marL="0" indent="0" eaLnBrk="1" fontAlgn="auto" hangingPunct="1">
              <a:spcAft>
                <a:spcPts val="0"/>
              </a:spcAft>
              <a:buNone/>
              <a:defRPr/>
            </a:pPr>
            <a:r>
              <a:rPr lang="hr-HR" sz="5600" b="1" dirty="0">
                <a:solidFill>
                  <a:schemeClr val="tx1">
                    <a:lumMod val="75000"/>
                    <a:lumOff val="25000"/>
                  </a:schemeClr>
                </a:solidFill>
              </a:rPr>
              <a:t> </a:t>
            </a:r>
            <a:endParaRPr lang="en-GB" sz="5600" b="1" dirty="0">
              <a:solidFill>
                <a:schemeClr val="tx1">
                  <a:lumMod val="75000"/>
                  <a:lumOff val="25000"/>
                </a:schemeClr>
              </a:solidFill>
            </a:endParaRPr>
          </a:p>
          <a:p>
            <a:pPr algn="just" eaLnBrk="1" fontAlgn="auto" hangingPunct="1">
              <a:spcAft>
                <a:spcPts val="0"/>
              </a:spcAft>
              <a:buFont typeface="Wingdings 3" charset="2"/>
              <a:buChar char=""/>
              <a:defRPr/>
            </a:pPr>
            <a:r>
              <a:rPr lang="hr-HR" sz="5600" b="1" i="1" dirty="0">
                <a:solidFill>
                  <a:schemeClr val="tx1">
                    <a:lumMod val="75000"/>
                    <a:lumOff val="25000"/>
                  </a:schemeClr>
                </a:solidFill>
              </a:rPr>
              <a:t>Sam položaj Proklete avlije bio je čudan jer se moglo vidjeti samo nebo, a grad koji je bio blizu nije se mogao vidjeti. Obično je bilo lijepo vrijeme. Ali kad bi se nekad nebo naoblačilo, počeo bi puhati južni vjetar donosećizadah truleži i smrad iz pristaništa.Tada je ludilo bilo zarazno i svi, pa i najmirniji, postajali su razdraženi i ljuti. Čuvari su pokušavali izbjegavati sukobe jer su i oni bili razdraženi, ali bilo je nemoguće uspostaviti red. Upravitelj zatvora bio je Latifaga zvan Karađoz, apsolutni gospodar  „avlije“ koji je tvrdio da nitko nije nevin čim se zatekne u „Avliji“.</a:t>
            </a:r>
            <a:endParaRPr lang="en-GB" sz="5600" b="1" dirty="0">
              <a:solidFill>
                <a:schemeClr val="tx1">
                  <a:lumMod val="75000"/>
                  <a:lumOff val="25000"/>
                </a:schemeClr>
              </a:solidFill>
            </a:endParaRPr>
          </a:p>
          <a:p>
            <a:pPr marL="0" indent="0" algn="just" eaLnBrk="1" fontAlgn="auto" hangingPunct="1">
              <a:spcAft>
                <a:spcPts val="0"/>
              </a:spcAft>
              <a:buNone/>
              <a:defRPr/>
            </a:pPr>
            <a:r>
              <a:rPr lang="hr-HR" i="1" dirty="0">
                <a:solidFill>
                  <a:schemeClr val="tx1">
                    <a:lumMod val="75000"/>
                    <a:lumOff val="25000"/>
                  </a:schemeClr>
                </a:solidFill>
              </a:rPr>
              <a:t> </a:t>
            </a:r>
            <a:endParaRPr lang="en-GB" dirty="0">
              <a:solidFill>
                <a:schemeClr val="tx1">
                  <a:lumMod val="75000"/>
                  <a:lumOff val="25000"/>
                </a:schemeClr>
              </a:solidFill>
            </a:endParaRPr>
          </a:p>
        </p:txBody>
      </p:sp>
      <p:sp>
        <p:nvSpPr>
          <p:cNvPr id="25604" name="Text Placeholder 3"/>
          <p:cNvSpPr>
            <a:spLocks noGrp="1"/>
          </p:cNvSpPr>
          <p:nvPr>
            <p:ph type="body" sz="half" idx="2"/>
          </p:nvPr>
        </p:nvSpPr>
        <p:spPr/>
        <p:txBody>
          <a:bodyPr/>
          <a:lstStyle/>
          <a:p>
            <a:pPr eaLnBrk="1" hangingPunct="1"/>
            <a:endParaRPr lang="en-GB" altLang="en-US" smtClean="0"/>
          </a:p>
        </p:txBody>
      </p:sp>
      <p:pic>
        <p:nvPicPr>
          <p:cNvPr id="2560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598" y="1984204"/>
            <a:ext cx="3505200"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hr-HR" altLang="en-US" b="1" smtClean="0"/>
              <a:t>Zašto su Ćamil  i fra Petar završili u zatvoru?</a:t>
            </a:r>
            <a:r>
              <a:rPr lang="hr-HR" altLang="en-US" smtClean="0"/>
              <a:t> </a:t>
            </a:r>
            <a:endParaRPr lang="en-GB" altLang="en-US" smtClean="0"/>
          </a:p>
        </p:txBody>
      </p:sp>
      <p:sp>
        <p:nvSpPr>
          <p:cNvPr id="26627" name="Text Placeholder 2"/>
          <p:cNvSpPr>
            <a:spLocks noGrp="1"/>
          </p:cNvSpPr>
          <p:nvPr>
            <p:ph type="body" idx="1"/>
          </p:nvPr>
        </p:nvSpPr>
        <p:spPr>
          <a:xfrm>
            <a:off x="1154954" y="1761894"/>
            <a:ext cx="4825157" cy="657922"/>
          </a:xfrm>
        </p:spPr>
        <p:txBody>
          <a:bodyPr/>
          <a:lstStyle/>
          <a:p>
            <a:pPr eaLnBrk="1" hangingPunct="1"/>
            <a:r>
              <a:rPr lang="hr-BA" altLang="en-US" b="1" dirty="0" smtClean="0"/>
              <a:t>Ćamil</a:t>
            </a:r>
            <a:endParaRPr lang="en-GB" altLang="en-US" b="1" dirty="0" smtClean="0"/>
          </a:p>
        </p:txBody>
      </p:sp>
      <p:sp>
        <p:nvSpPr>
          <p:cNvPr id="26628" name="Content Placeholder 3"/>
          <p:cNvSpPr>
            <a:spLocks noGrp="1"/>
          </p:cNvSpPr>
          <p:nvPr>
            <p:ph sz="half" idx="2"/>
          </p:nvPr>
        </p:nvSpPr>
        <p:spPr>
          <a:xfrm>
            <a:off x="1175055" y="2419816"/>
            <a:ext cx="4825158" cy="3238035"/>
          </a:xfrm>
        </p:spPr>
        <p:txBody>
          <a:bodyPr>
            <a:normAutofit fontScale="85000" lnSpcReduction="10000"/>
          </a:bodyPr>
          <a:lstStyle/>
          <a:p>
            <a:pPr algn="just" eaLnBrk="1" hangingPunct="1"/>
            <a:r>
              <a:rPr lang="hr-HR" altLang="en-US" sz="2400" b="1" dirty="0" smtClean="0"/>
              <a:t>Ćamil je završio u zatvoru zbog pručavanja povijesti turskih sultana, a poglavito Džem – sultana kojemu je brat oteo prijestolje. Proučavanje povijesti bilo je politički sumnjivo, pa je to bio razlog Ćamilova uhićenja i kasnijeg nestanka. Bio je to krik nad vlastitom sudbinom, ali i nad zlom.</a:t>
            </a:r>
            <a:endParaRPr lang="en-GB" altLang="en-US" sz="2400" b="1" dirty="0" smtClean="0"/>
          </a:p>
          <a:p>
            <a:pPr marL="0" indent="0" eaLnBrk="1" hangingPunct="1">
              <a:buNone/>
            </a:pPr>
            <a:r>
              <a:rPr lang="hr-HR" altLang="en-US" dirty="0" smtClean="0"/>
              <a:t> </a:t>
            </a:r>
            <a:endParaRPr lang="en-GB" altLang="en-US" dirty="0" smtClean="0"/>
          </a:p>
        </p:txBody>
      </p:sp>
      <p:sp>
        <p:nvSpPr>
          <p:cNvPr id="26629" name="Text Placeholder 4"/>
          <p:cNvSpPr>
            <a:spLocks noGrp="1"/>
          </p:cNvSpPr>
          <p:nvPr>
            <p:ph type="body" sz="quarter" idx="3"/>
          </p:nvPr>
        </p:nvSpPr>
        <p:spPr>
          <a:xfrm>
            <a:off x="7366841" y="1961091"/>
            <a:ext cx="4825159" cy="576262"/>
          </a:xfrm>
        </p:spPr>
        <p:txBody>
          <a:bodyPr/>
          <a:lstStyle/>
          <a:p>
            <a:pPr eaLnBrk="1" hangingPunct="1"/>
            <a:r>
              <a:rPr lang="hr-BA" altLang="en-US" b="1" dirty="0" smtClean="0"/>
              <a:t>Fra Petar</a:t>
            </a:r>
            <a:endParaRPr lang="en-GB" altLang="en-US" b="1" dirty="0" smtClean="0"/>
          </a:p>
        </p:txBody>
      </p:sp>
      <p:pic>
        <p:nvPicPr>
          <p:cNvPr id="26630"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1561333" y="5189668"/>
            <a:ext cx="3028950" cy="1514475"/>
          </a:xfrm>
        </p:spPr>
      </p:pic>
      <p:sp>
        <p:nvSpPr>
          <p:cNvPr id="26631" name="Rectangle 7"/>
          <p:cNvSpPr>
            <a:spLocks noChangeArrowheads="1"/>
          </p:cNvSpPr>
          <p:nvPr/>
        </p:nvSpPr>
        <p:spPr bwMode="auto">
          <a:xfrm>
            <a:off x="7373822" y="2421144"/>
            <a:ext cx="421957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hr-HR" altLang="en-US" sz="2000" b="1" dirty="0">
                <a:solidFill>
                  <a:schemeClr val="tx1"/>
                </a:solidFill>
                <a:latin typeface="+mj-lt"/>
                <a:cs typeface="Times New Roman" panose="02020603050405020304" pitchFamily="18" charset="0"/>
              </a:rPr>
              <a:t>Zbog nekih poslova crkva je fra Tadiju Ostojića i fra Petra poslala u Carigrad. Tamo je policija uhvatila neko pismo o progonu vjernika i svećenika iz Albanije koje je bilo upućeno austrijskom internunciju u Carigrad. Pismonoša je pobjegao, a pošto u Carigradu nije bilo drugih svećenika iz tih krajeva uhitili su fra Petra. Dva mjeseca bio je pod istragom, a da ga nitko nije ni saslušao.</a:t>
            </a:r>
            <a:endParaRPr lang="en-GB" altLang="en-US" sz="2000" b="1" dirty="0">
              <a:solidFill>
                <a:schemeClr val="tx1"/>
              </a:solidFill>
              <a:latin typeface="+mj-lt"/>
              <a:cs typeface="Times New Roman" panose="02020603050405020304" pitchFamily="18" charset="0"/>
            </a:endParaRPr>
          </a:p>
        </p:txBody>
      </p:sp>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hr-BA" altLang="en-US" sz="3200" b="1" smtClean="0"/>
              <a:t>               Koliko su priča i pričanje od</a:t>
            </a:r>
            <a:br>
              <a:rPr lang="hr-BA" altLang="en-US" sz="3200" b="1" smtClean="0"/>
            </a:br>
            <a:r>
              <a:rPr lang="hr-BA" altLang="en-US" sz="3200" b="1" smtClean="0"/>
              <a:t>               značaja u AVLIJI!?</a:t>
            </a:r>
            <a:endParaRPr lang="en-GB" altLang="en-US" sz="3200" b="1" smtClean="0"/>
          </a:p>
        </p:txBody>
      </p:sp>
      <p:sp>
        <p:nvSpPr>
          <p:cNvPr id="27651" name="Content Placeholder 2"/>
          <p:cNvSpPr>
            <a:spLocks noGrp="1"/>
          </p:cNvSpPr>
          <p:nvPr>
            <p:ph idx="1"/>
          </p:nvPr>
        </p:nvSpPr>
        <p:spPr>
          <a:xfrm>
            <a:off x="1077960" y="2185639"/>
            <a:ext cx="8915400" cy="4114212"/>
          </a:xfrm>
        </p:spPr>
        <p:txBody>
          <a:bodyPr>
            <a:noAutofit/>
          </a:bodyPr>
          <a:lstStyle/>
          <a:p>
            <a:pPr eaLnBrk="1" hangingPunct="1">
              <a:defRPr/>
            </a:pPr>
            <a:r>
              <a:rPr lang="hr-BA" sz="2000" b="1" dirty="0" smtClean="0">
                <a:solidFill>
                  <a:schemeClr val="accent1">
                    <a:lumMod val="50000"/>
                  </a:schemeClr>
                </a:solidFill>
              </a:rPr>
              <a:t>Što je pričanje</a:t>
            </a:r>
            <a:r>
              <a:rPr lang="hr-BA" sz="2000" b="1" dirty="0" smtClean="0"/>
              <a:t>? </a:t>
            </a:r>
            <a:r>
              <a:rPr lang="en-GB" sz="2000" b="1" dirty="0" err="1" smtClean="0"/>
              <a:t>Pričanje</a:t>
            </a:r>
            <a:r>
              <a:rPr lang="hr-BA" sz="2000" b="1" dirty="0" smtClean="0"/>
              <a:t> ili</a:t>
            </a:r>
            <a:r>
              <a:rPr lang="en-GB" sz="2000" b="1" dirty="0" smtClean="0"/>
              <a:t> </a:t>
            </a:r>
            <a:r>
              <a:rPr lang="en-GB" sz="2000" b="1" dirty="0" err="1" smtClean="0"/>
              <a:t>pripov</a:t>
            </a:r>
            <a:r>
              <a:rPr lang="hr-BA" sz="2000" b="1" dirty="0" smtClean="0"/>
              <a:t>ij</a:t>
            </a:r>
            <a:r>
              <a:rPr lang="en-GB" sz="2000" b="1" dirty="0" err="1" smtClean="0"/>
              <a:t>edanje</a:t>
            </a:r>
            <a:r>
              <a:rPr lang="en-GB" sz="2000" b="1" dirty="0" smtClean="0"/>
              <a:t> je</a:t>
            </a:r>
            <a:r>
              <a:rPr lang="hr-BA" sz="2000" b="1" dirty="0" smtClean="0"/>
              <a:t> </a:t>
            </a:r>
            <a:r>
              <a:rPr lang="en-GB" sz="2000" b="1" dirty="0" err="1" smtClean="0"/>
              <a:t>izlaganje</a:t>
            </a:r>
            <a:r>
              <a:rPr lang="en-GB" sz="2000" b="1" dirty="0" smtClean="0"/>
              <a:t> </a:t>
            </a:r>
            <a:r>
              <a:rPr lang="en-GB" sz="2000" b="1" dirty="0" err="1" smtClean="0"/>
              <a:t>događaja</a:t>
            </a:r>
            <a:r>
              <a:rPr lang="en-GB" sz="2000" b="1" dirty="0" smtClean="0"/>
              <a:t> </a:t>
            </a:r>
            <a:r>
              <a:rPr lang="en-GB" sz="2000" b="1" dirty="0" err="1" smtClean="0"/>
              <a:t>organizovano</a:t>
            </a:r>
            <a:r>
              <a:rPr lang="en-GB" sz="2000" b="1" dirty="0" smtClean="0"/>
              <a:t> </a:t>
            </a:r>
            <a:r>
              <a:rPr lang="en-GB" sz="2000" b="1" dirty="0" err="1" smtClean="0"/>
              <a:t>prema</a:t>
            </a:r>
            <a:r>
              <a:rPr lang="en-GB" sz="2000" b="1" dirty="0" smtClean="0"/>
              <a:t> </a:t>
            </a:r>
            <a:r>
              <a:rPr lang="hr-BA" sz="2000" b="1" dirty="0" smtClean="0"/>
              <a:t>kronološkom</a:t>
            </a:r>
            <a:r>
              <a:rPr lang="en-GB" sz="2000" b="1" dirty="0" smtClean="0"/>
              <a:t> </a:t>
            </a:r>
            <a:r>
              <a:rPr lang="en-GB" sz="2000" b="1" dirty="0" err="1" smtClean="0"/>
              <a:t>redosl</a:t>
            </a:r>
            <a:r>
              <a:rPr lang="hr-BA" sz="2000" b="1" dirty="0" smtClean="0"/>
              <a:t>j</a:t>
            </a:r>
            <a:r>
              <a:rPr lang="en-GB" sz="2000" b="1" dirty="0" err="1" smtClean="0"/>
              <a:t>edu</a:t>
            </a:r>
            <a:r>
              <a:rPr lang="en-GB" sz="2000" b="1" dirty="0" smtClean="0"/>
              <a:t> </a:t>
            </a:r>
            <a:r>
              <a:rPr lang="en-GB" sz="2000" b="1" dirty="0" err="1" smtClean="0"/>
              <a:t>ili</a:t>
            </a:r>
            <a:r>
              <a:rPr lang="en-GB" sz="2000" b="1" dirty="0" smtClean="0"/>
              <a:t> u </a:t>
            </a:r>
            <a:r>
              <a:rPr lang="en-GB" sz="2000" b="1" dirty="0" err="1" smtClean="0"/>
              <a:t>posebno</a:t>
            </a:r>
            <a:r>
              <a:rPr lang="en-GB" sz="2000" b="1" dirty="0" smtClean="0"/>
              <a:t> </a:t>
            </a:r>
            <a:r>
              <a:rPr lang="en-GB" sz="2000" b="1" dirty="0" err="1" smtClean="0"/>
              <a:t>organizovanom</a:t>
            </a:r>
            <a:r>
              <a:rPr lang="en-GB" sz="2000" b="1" dirty="0" smtClean="0"/>
              <a:t> </a:t>
            </a:r>
            <a:r>
              <a:rPr lang="hr-BA" sz="2000" b="1" dirty="0" smtClean="0"/>
              <a:t>umjetničkom</a:t>
            </a:r>
            <a:r>
              <a:rPr lang="en-GB" sz="2000" b="1" dirty="0" smtClean="0"/>
              <a:t> </a:t>
            </a:r>
            <a:r>
              <a:rPr lang="en-GB" sz="2000" b="1" dirty="0" err="1" smtClean="0"/>
              <a:t>obliku</a:t>
            </a:r>
            <a:r>
              <a:rPr lang="en-GB" sz="2000" b="1" dirty="0" smtClean="0"/>
              <a:t>. </a:t>
            </a:r>
            <a:endParaRPr lang="hr-BA" sz="2000" b="1" dirty="0" smtClean="0"/>
          </a:p>
          <a:p>
            <a:pPr eaLnBrk="1" hangingPunct="1">
              <a:defRPr/>
            </a:pPr>
            <a:r>
              <a:rPr lang="hr-BA" sz="2000" b="1" dirty="0" smtClean="0"/>
              <a:t>Pričanje je sužna potreba čovjeka, ono je u njegvoj prirodi;</a:t>
            </a:r>
          </a:p>
          <a:p>
            <a:pPr eaLnBrk="1" hangingPunct="1">
              <a:defRPr/>
            </a:pPr>
            <a:r>
              <a:rPr lang="en-GB" sz="2000" b="1" dirty="0" err="1"/>
              <a:t>Način</a:t>
            </a:r>
            <a:r>
              <a:rPr lang="en-GB" sz="2000" b="1" dirty="0"/>
              <a:t> </a:t>
            </a:r>
            <a:r>
              <a:rPr lang="en-GB" sz="2000" b="1" dirty="0" err="1"/>
              <a:t>i</a:t>
            </a:r>
            <a:r>
              <a:rPr lang="en-GB" sz="2000" b="1" dirty="0"/>
              <a:t> </a:t>
            </a:r>
            <a:r>
              <a:rPr lang="en-GB" sz="2000" b="1" dirty="0" err="1"/>
              <a:t>oblici</a:t>
            </a:r>
            <a:r>
              <a:rPr lang="en-GB" sz="2000" b="1" dirty="0"/>
              <a:t> tog </a:t>
            </a:r>
            <a:r>
              <a:rPr lang="en-GB" sz="2000" b="1" dirty="0" err="1"/>
              <a:t>pričanja</a:t>
            </a:r>
            <a:r>
              <a:rPr lang="en-GB" sz="2000" b="1" dirty="0"/>
              <a:t> </a:t>
            </a:r>
            <a:r>
              <a:rPr lang="en-GB" sz="2000" b="1" dirty="0" err="1"/>
              <a:t>mijenjaju</a:t>
            </a:r>
            <a:r>
              <a:rPr lang="en-GB" sz="2000" b="1" dirty="0"/>
              <a:t> se s </a:t>
            </a:r>
            <a:r>
              <a:rPr lang="en-GB" sz="2000" b="1" dirty="0" err="1"/>
              <a:t>vremenom</a:t>
            </a:r>
            <a:r>
              <a:rPr lang="en-GB" sz="2000" b="1" dirty="0"/>
              <a:t> </a:t>
            </a:r>
            <a:r>
              <a:rPr lang="en-GB" sz="2000" b="1" dirty="0" err="1"/>
              <a:t>i</a:t>
            </a:r>
            <a:r>
              <a:rPr lang="en-GB" sz="2000" b="1" dirty="0"/>
              <a:t> </a:t>
            </a:r>
            <a:r>
              <a:rPr lang="en-GB" sz="2000" b="1" dirty="0" err="1"/>
              <a:t>prilikama</a:t>
            </a:r>
            <a:r>
              <a:rPr lang="en-GB" sz="2000" b="1" dirty="0"/>
              <a:t>, </a:t>
            </a:r>
            <a:r>
              <a:rPr lang="en-GB" sz="2000" b="1" dirty="0" err="1"/>
              <a:t>ali</a:t>
            </a:r>
            <a:r>
              <a:rPr lang="en-GB" sz="2000" b="1" dirty="0"/>
              <a:t> </a:t>
            </a:r>
            <a:r>
              <a:rPr lang="en-GB" sz="2000" b="1" dirty="0" err="1"/>
              <a:t>potreba</a:t>
            </a:r>
            <a:r>
              <a:rPr lang="en-GB" sz="2000" b="1" dirty="0"/>
              <a:t> </a:t>
            </a:r>
            <a:r>
              <a:rPr lang="en-GB" sz="2000" b="1" dirty="0" err="1"/>
              <a:t>za</a:t>
            </a:r>
            <a:r>
              <a:rPr lang="en-GB" sz="2000" b="1" dirty="0"/>
              <a:t> </a:t>
            </a:r>
            <a:r>
              <a:rPr lang="en-GB" sz="2000" b="1" dirty="0" err="1"/>
              <a:t>pričom</a:t>
            </a:r>
            <a:r>
              <a:rPr lang="en-GB" sz="2000" b="1" dirty="0"/>
              <a:t> </a:t>
            </a:r>
            <a:r>
              <a:rPr lang="en-GB" sz="2000" b="1" dirty="0" err="1"/>
              <a:t>i</a:t>
            </a:r>
            <a:r>
              <a:rPr lang="en-GB" sz="2000" b="1" dirty="0"/>
              <a:t> </a:t>
            </a:r>
            <a:r>
              <a:rPr lang="en-GB" sz="2000" b="1" dirty="0" err="1"/>
              <a:t>pričanjem</a:t>
            </a:r>
            <a:r>
              <a:rPr lang="en-GB" sz="2000" b="1" dirty="0"/>
              <a:t> </a:t>
            </a:r>
            <a:r>
              <a:rPr lang="en-GB" sz="2000" b="1" dirty="0" err="1" smtClean="0"/>
              <a:t>ostaje</a:t>
            </a:r>
            <a:r>
              <a:rPr lang="hr-BA" sz="2000" b="1" dirty="0" smtClean="0"/>
              <a:t>.</a:t>
            </a:r>
          </a:p>
          <a:p>
            <a:pPr eaLnBrk="1" hangingPunct="1">
              <a:defRPr/>
            </a:pPr>
            <a:r>
              <a:rPr lang="hr-BA" sz="2000" b="1" dirty="0" smtClean="0"/>
              <a:t>Pričanje nam pomaže pronaći svoj identitet i izoštriti svoje sposobnosti kod procjene dobrih i loših odluka.</a:t>
            </a:r>
          </a:p>
          <a:p>
            <a:pPr eaLnBrk="1" hangingPunct="1">
              <a:defRPr/>
            </a:pPr>
            <a:r>
              <a:rPr lang="hr-BA" sz="2000" b="1" dirty="0" smtClean="0"/>
              <a:t>Priča kao da želi zavarati krvnika kako bi odložio neminovnost tragičnog udesa koji nam prijeti i produžio iluziju života i trajanja.</a:t>
            </a:r>
          </a:p>
          <a:p>
            <a:pPr eaLnBrk="1" hangingPunct="1">
              <a:defRPr/>
            </a:pPr>
            <a:r>
              <a:rPr lang="hr-BA" sz="2000" b="1" i="1" dirty="0" smtClean="0">
                <a:solidFill>
                  <a:schemeClr val="accent1">
                    <a:lumMod val="75000"/>
                  </a:schemeClr>
                </a:solidFill>
              </a:rPr>
              <a:t>Pripovjedač možda sam sebi priča priču, kao dijete koje pjeva u mraku da zavara strah.</a:t>
            </a:r>
            <a:endParaRPr lang="hr-BA" sz="2000" b="1" i="1" dirty="0">
              <a:solidFill>
                <a:schemeClr val="accent1">
                  <a:lumMod val="75000"/>
                </a:schemeClr>
              </a:solidFill>
            </a:endParaRPr>
          </a:p>
          <a:p>
            <a:pPr eaLnBrk="1" hangingPunct="1">
              <a:defRPr/>
            </a:pPr>
            <a:endParaRPr lang="en-GB" altLang="en-US" sz="2000" dirty="0" smtClean="0"/>
          </a:p>
        </p:txBody>
      </p:sp>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392022" y="-24877"/>
            <a:ext cx="2793158" cy="1948149"/>
          </a:xfrm>
        </p:spPr>
        <p:txBody>
          <a:bodyPr/>
          <a:lstStyle/>
          <a:p>
            <a:r>
              <a:rPr lang="hr-BA" altLang="en-US" sz="2800" b="1" dirty="0" smtClean="0"/>
              <a:t>Značaj pričanja u </a:t>
            </a:r>
            <a:r>
              <a:rPr lang="hr-BA" altLang="en-US" sz="2800" b="1" i="1" dirty="0" smtClean="0"/>
              <a:t>Prokletoj avliji</a:t>
            </a:r>
            <a:endParaRPr lang="en-GB" altLang="en-US" sz="2800" b="1" i="1" dirty="0" smtClean="0"/>
          </a:p>
        </p:txBody>
      </p:sp>
      <p:sp>
        <p:nvSpPr>
          <p:cNvPr id="28676" name="Content Placeholder 5"/>
          <p:cNvSpPr>
            <a:spLocks noGrp="1"/>
          </p:cNvSpPr>
          <p:nvPr>
            <p:ph idx="1"/>
          </p:nvPr>
        </p:nvSpPr>
        <p:spPr/>
        <p:txBody>
          <a:bodyPr>
            <a:normAutofit lnSpcReduction="10000"/>
          </a:bodyPr>
          <a:lstStyle/>
          <a:p>
            <a:r>
              <a:rPr lang="hr-BA" altLang="en-US" sz="2000" b="1" dirty="0" smtClean="0"/>
              <a:t>Bijeg od stvarnosti</a:t>
            </a:r>
          </a:p>
          <a:p>
            <a:r>
              <a:rPr lang="hr-BA" altLang="en-US" sz="2000" b="1" dirty="0" smtClean="0"/>
              <a:t>Život u svijetu priče</a:t>
            </a:r>
          </a:p>
          <a:p>
            <a:r>
              <a:rPr lang="hr-BA" altLang="en-US" sz="2000" b="1" dirty="0" smtClean="0"/>
              <a:t>Ljudska potreba za komuniciranjem</a:t>
            </a:r>
          </a:p>
          <a:p>
            <a:r>
              <a:rPr lang="hr-BA" altLang="en-US" sz="2000" b="1" dirty="0" smtClean="0"/>
              <a:t>Ljudska potreba za varkom i maštom</a:t>
            </a:r>
          </a:p>
          <a:p>
            <a:r>
              <a:rPr lang="hr-BA" altLang="en-US" sz="2000" b="1" dirty="0" smtClean="0"/>
              <a:t>Pričanje stvara stvaralačku strast, biti što bolji pričatelj, zaokupirati pozornost </a:t>
            </a:r>
            <a:r>
              <a:rPr lang="hr-BA" altLang="en-US" sz="2000" b="1" dirty="0" smtClean="0"/>
              <a:t>drugih</a:t>
            </a:r>
            <a:endParaRPr lang="hr-BA" altLang="en-US" sz="2000" b="1" dirty="0" smtClean="0"/>
          </a:p>
          <a:p>
            <a:r>
              <a:rPr lang="hr-BA" altLang="en-US" sz="2000" b="1" dirty="0" smtClean="0"/>
              <a:t>Biti bolji od drugih</a:t>
            </a:r>
          </a:p>
          <a:p>
            <a:r>
              <a:rPr lang="hr-BA" altLang="en-US" sz="2000" b="1" dirty="0" smtClean="0"/>
              <a:t>Potvrda istine</a:t>
            </a:r>
          </a:p>
          <a:p>
            <a:r>
              <a:rPr lang="hr-BA" altLang="en-US" sz="2000" b="1" dirty="0" smtClean="0"/>
              <a:t>Pobjeda dobra nad zlim</a:t>
            </a:r>
          </a:p>
          <a:p>
            <a:r>
              <a:rPr lang="hr-BA" altLang="en-US" sz="2000" b="1" dirty="0" smtClean="0"/>
              <a:t>Odgađanje nestanka, produžetak života kroz priču</a:t>
            </a:r>
          </a:p>
          <a:p>
            <a:endParaRPr lang="en-GB" altLang="en-US" dirty="0" smtClean="0"/>
          </a:p>
        </p:txBody>
      </p:sp>
      <p:sp>
        <p:nvSpPr>
          <p:cNvPr id="28675" name="Text Placeholder 3"/>
          <p:cNvSpPr>
            <a:spLocks noGrp="1"/>
          </p:cNvSpPr>
          <p:nvPr>
            <p:ph type="body" sz="half" idx="2"/>
          </p:nvPr>
        </p:nvSpPr>
        <p:spPr/>
        <p:txBody>
          <a:bodyPr/>
          <a:lstStyle/>
          <a:p>
            <a:endParaRPr lang="en-GB" altLang="en-US" smtClean="0"/>
          </a:p>
        </p:txBody>
      </p:sp>
      <p:pic>
        <p:nvPicPr>
          <p:cNvPr id="2867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4954" y="2224739"/>
            <a:ext cx="3590925"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hr-BA" altLang="en-US" b="1" dirty="0" smtClean="0"/>
              <a:t>          Tko sve i o čemu priča u Avliji?</a:t>
            </a:r>
            <a:endParaRPr lang="en-GB" altLang="en-US" b="1" dirty="0" smtClean="0"/>
          </a:p>
        </p:txBody>
      </p:sp>
      <p:sp>
        <p:nvSpPr>
          <p:cNvPr id="29699" name="Content Placeholder 2"/>
          <p:cNvSpPr>
            <a:spLocks noGrp="1"/>
          </p:cNvSpPr>
          <p:nvPr>
            <p:ph idx="1"/>
          </p:nvPr>
        </p:nvSpPr>
        <p:spPr>
          <a:xfrm>
            <a:off x="1564645" y="2875401"/>
            <a:ext cx="8915400" cy="3080515"/>
          </a:xfrm>
        </p:spPr>
        <p:txBody>
          <a:bodyPr>
            <a:normAutofit fontScale="92500" lnSpcReduction="10000"/>
          </a:bodyPr>
          <a:lstStyle/>
          <a:p>
            <a:pPr marL="0" indent="0">
              <a:buFont typeface="Wingdings 3" panose="05040102010807070707" pitchFamily="18" charset="2"/>
              <a:buNone/>
            </a:pPr>
            <a:r>
              <a:rPr lang="hr-BA" altLang="en-US" sz="4400" b="1" dirty="0" smtClean="0"/>
              <a:t>Pričaju dva tipa pripovjedača: oni koji pričaju samo o sebi i oni koji pričaju o drugima.</a:t>
            </a:r>
          </a:p>
          <a:p>
            <a:pPr marL="0" indent="0">
              <a:buFont typeface="Wingdings 3" panose="05040102010807070707" pitchFamily="18" charset="2"/>
              <a:buNone/>
            </a:pPr>
            <a:r>
              <a:rPr lang="hr-HR" altLang="en-US" sz="4400" b="1" dirty="0" smtClean="0"/>
              <a:t/>
            </a:r>
            <a:br>
              <a:rPr lang="hr-HR" altLang="en-US" sz="4400" b="1" dirty="0" smtClean="0"/>
            </a:br>
            <a:r>
              <a:rPr lang="hr-HR" altLang="en-US" dirty="0" smtClean="0"/>
              <a:t/>
            </a:r>
            <a:br>
              <a:rPr lang="hr-HR" altLang="en-US" dirty="0" smtClean="0"/>
            </a:br>
            <a:endParaRPr lang="hr-BA" altLang="en-US" dirty="0" smtClean="0"/>
          </a:p>
        </p:txBody>
      </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hr-BA" altLang="en-US" b="1" smtClean="0"/>
              <a:t>FRA PETAR</a:t>
            </a:r>
            <a:endParaRPr lang="en-GB" altLang="en-US" b="1" smtClean="0"/>
          </a:p>
        </p:txBody>
      </p:sp>
      <p:sp>
        <p:nvSpPr>
          <p:cNvPr id="30723" name="Content Placeholder 2"/>
          <p:cNvSpPr>
            <a:spLocks noGrp="1"/>
          </p:cNvSpPr>
          <p:nvPr>
            <p:ph idx="1"/>
          </p:nvPr>
        </p:nvSpPr>
        <p:spPr>
          <a:xfrm>
            <a:off x="1154954" y="2263698"/>
            <a:ext cx="8825659" cy="3756102"/>
          </a:xfrm>
        </p:spPr>
        <p:txBody>
          <a:bodyPr>
            <a:noAutofit/>
          </a:bodyPr>
          <a:lstStyle/>
          <a:p>
            <a:pPr marL="0" indent="0" algn="just">
              <a:buFont typeface="Wingdings 3" panose="05040102010807070707" pitchFamily="18" charset="2"/>
              <a:buNone/>
            </a:pPr>
            <a:r>
              <a:rPr lang="hr-BA" altLang="en-US" sz="2000" b="1" dirty="0" smtClean="0"/>
              <a:t>Fra Petar priča pokušavajući na taj način dati smisao svemu što je čuo u Avliji, ali i ostaviti poruku onima koji dolaze, odnosno težnja sačuvanja priče.</a:t>
            </a:r>
            <a:r>
              <a:rPr lang="hr-HR" altLang="en-US" sz="2000" b="1" dirty="0" smtClean="0"/>
              <a:t> </a:t>
            </a:r>
          </a:p>
          <a:p>
            <a:pPr marL="0" indent="0" algn="just">
              <a:buFont typeface="Wingdings 3" panose="05040102010807070707" pitchFamily="18" charset="2"/>
              <a:buNone/>
            </a:pPr>
            <a:r>
              <a:rPr lang="hr-HR" altLang="en-US" sz="2000" b="1" dirty="0" smtClean="0"/>
              <a:t>On je prije svega pronicljiv duh, s razvijenim promatračkim darom i sposobnošću zapažanja detalje, </a:t>
            </a:r>
            <a:r>
              <a:rPr lang="hr-HR" altLang="en-US" sz="2000" b="1" dirty="0" smtClean="0"/>
              <a:t>finese i </a:t>
            </a:r>
            <a:r>
              <a:rPr lang="hr-HR" altLang="en-US" sz="2000" b="1" dirty="0" smtClean="0"/>
              <a:t>znakove. Svojim karakternim osobinama (tih,dobroćudan, human</a:t>
            </a:r>
            <a:r>
              <a:rPr lang="hr-HR" altLang="en-US" sz="2000" b="1" dirty="0" smtClean="0"/>
              <a:t>, otvoren</a:t>
            </a:r>
            <a:r>
              <a:rPr lang="hr-HR" altLang="en-US" sz="2000" b="1" dirty="0" smtClean="0"/>
              <a:t>, pun razumijevanja za tuđu nesreću) osvojio je povjerenje Haima i Ćamila i saslušao njihova pripovijedanja. Glede toga fra Petar je manje djelatna osoba, a više(skoro isključivo) medij za prikupljanje, pamćenje i prenošenje priča o Prokletoj avliji i njenim "stanovnicima". On je istovremeno, osoba koja svojim držanjem i ponašanjem ističe vrijednost i veličinu prijateljstva.</a:t>
            </a:r>
            <a:endParaRPr lang="en-GB" altLang="en-US" sz="2000" b="1" dirty="0" smtClean="0"/>
          </a:p>
        </p:txBody>
      </p:sp>
    </p:spTree>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GB" altLang="en-US" smtClean="0"/>
          </a:p>
        </p:txBody>
      </p:sp>
      <p:sp>
        <p:nvSpPr>
          <p:cNvPr id="31747" name="Content Placeholder 2"/>
          <p:cNvSpPr>
            <a:spLocks noGrp="1"/>
          </p:cNvSpPr>
          <p:nvPr>
            <p:ph idx="1"/>
          </p:nvPr>
        </p:nvSpPr>
        <p:spPr>
          <a:xfrm>
            <a:off x="1154954" y="2252546"/>
            <a:ext cx="8825659" cy="3767254"/>
          </a:xfrm>
        </p:spPr>
        <p:txBody>
          <a:bodyPr>
            <a:noAutofit/>
          </a:bodyPr>
          <a:lstStyle/>
          <a:p>
            <a:pPr algn="just"/>
            <a:r>
              <a:rPr lang="hr-HR" altLang="en-US" sz="2000" b="1" dirty="0" smtClean="0"/>
              <a:t>On ne pripovijeda zbog sebe, nego zbog drugog, ne pripovijeda zato što je obuzet pripovjedačkom strašću nego zato što osjeća potrebu da bezimenom mladiću ostavi priču o Prokletoj avliji i stradanju mladog Ćamil-efendije. On ne priča suhoparno, u njegovom pričanju postoji neka ljepota , zato bezimeni mlaić kaže: </a:t>
            </a:r>
            <a:r>
              <a:rPr lang="hr-HR" altLang="en-US" sz="2000" b="1" i="1" dirty="0" smtClean="0"/>
              <a:t>Najbolje je pustiti čovjeka da priča slobodno.  </a:t>
            </a:r>
            <a:r>
              <a:rPr lang="hr-HR" altLang="en-US" sz="2000" b="1" dirty="0" smtClean="0"/>
              <a:t>Fra Pear priča u prekidima, ali točno tamo prekida gdje je potrebno pustiti slušatelja da skupi dojmove u sebi. Međutim nekad se prekidi nisu nastavljali tamo gdje su stali. Fra Petar je pričao kao čovjek za kojeg vrijeme više nema više značenje, pa ni tuđem životu ne pridaje značenje. Njegova se  priča prekidala, nastavljala, ponavljala, dopunjavala, objašnjavala ali bez ikakve želje da se utvrdi stvarni tijek zbivanja</a:t>
            </a:r>
            <a:endParaRPr lang="en-GB" altLang="en-US" sz="2000" b="1" dirty="0" smtClean="0"/>
          </a:p>
        </p:txBody>
      </p:sp>
    </p:spTree>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373313" y="514350"/>
            <a:ext cx="8910637" cy="1281113"/>
          </a:xfrm>
        </p:spPr>
        <p:txBody>
          <a:bodyPr/>
          <a:lstStyle/>
          <a:p>
            <a:r>
              <a:rPr lang="hr-BA" altLang="en-US" b="1" dirty="0" smtClean="0"/>
              <a:t>ZAIM</a:t>
            </a:r>
            <a:endParaRPr lang="en-GB" altLang="en-US" b="1" dirty="0" smtClean="0"/>
          </a:p>
        </p:txBody>
      </p:sp>
      <p:sp>
        <p:nvSpPr>
          <p:cNvPr id="32771" name="Content Placeholder 2"/>
          <p:cNvSpPr>
            <a:spLocks noGrp="1"/>
          </p:cNvSpPr>
          <p:nvPr>
            <p:ph idx="1"/>
          </p:nvPr>
        </p:nvSpPr>
        <p:spPr>
          <a:xfrm>
            <a:off x="1454781" y="2252547"/>
            <a:ext cx="8915400" cy="3262236"/>
          </a:xfrm>
        </p:spPr>
        <p:txBody>
          <a:bodyPr>
            <a:noAutofit/>
          </a:bodyPr>
          <a:lstStyle/>
          <a:p>
            <a:pPr marL="0" indent="0" algn="just">
              <a:buFont typeface="Wingdings 3" panose="05040102010807070707" pitchFamily="18" charset="2"/>
              <a:buNone/>
            </a:pPr>
            <a:r>
              <a:rPr lang="hr-BA" altLang="en-US" b="1" dirty="0" smtClean="0"/>
              <a:t>Priča o ženama, bahato i hvalisavo kako bi stvorio iluziju života kojeg nema. On je oličenje ljudske potrebe za pričom i pričanjem, bez toga ne bi mogao živjeti. Za njega pričanje znači biti u centru pozornosti, jer pričanje prikuplja slušatelje.  U Avliju je </a:t>
            </a:r>
            <a:r>
              <a:rPr lang="hr-HR" altLang="en-US" b="1" dirty="0" smtClean="0"/>
              <a:t>dospio zbog krivotvorenja novca, a  ovdje u Avliji, gonjen pripovjedačkom strašću, krivotvori </a:t>
            </a:r>
            <a:r>
              <a:rPr lang="hr-HR" altLang="en-US" b="1" dirty="0" smtClean="0"/>
              <a:t>i </a:t>
            </a:r>
            <a:r>
              <a:rPr lang="hr-HR" altLang="en-US" b="1" dirty="0" smtClean="0"/>
              <a:t>priču: u priči se toliko </a:t>
            </a:r>
            <a:r>
              <a:rPr lang="hr-HR" altLang="en-US" b="1" i="1" dirty="0" smtClean="0"/>
              <a:t>zaboravi, priča radi priče, stalno širi i razvodnjava priču novim detaljima koji su plod njegovog izmišljanja</a:t>
            </a:r>
            <a:r>
              <a:rPr lang="hr-HR" altLang="en-US" b="1" i="1" dirty="0" smtClean="0"/>
              <a:t>. </a:t>
            </a:r>
            <a:r>
              <a:rPr lang="hr-HR" altLang="en-US" b="1" dirty="0" smtClean="0"/>
              <a:t>Govori </a:t>
            </a:r>
            <a:r>
              <a:rPr lang="hr-HR" altLang="en-US" b="1" dirty="0" smtClean="0"/>
              <a:t>tiho, ali sigurno. Priča uvijek o istoj stvari i toliko je uveličava i umnožava da bi trebalo bar sto pedeset godina života da jedan čovjek sve to doživi. </a:t>
            </a:r>
            <a:r>
              <a:rPr lang="hr-HR" altLang="en-US" b="1" i="1" dirty="0" smtClean="0"/>
              <a:t>Ne prestaje sanjati (i lagati) o sretnoj ženidbi .</a:t>
            </a:r>
          </a:p>
          <a:p>
            <a:pPr marL="0" indent="0" algn="just">
              <a:buFont typeface="Wingdings 3" panose="05040102010807070707" pitchFamily="18" charset="2"/>
              <a:buNone/>
            </a:pPr>
            <a:r>
              <a:rPr lang="hr-HR" altLang="en-US" b="1" dirty="0" smtClean="0"/>
              <a:t>Priča za Zaima ima izrazito važnu vrijednost. Ona ga  spašava avlijske atmosfere i obogaćuje sivu svakodnevicu. Iako njegovo kazivanje o brojnim </a:t>
            </a:r>
            <a:r>
              <a:rPr lang="hr-HR" altLang="en-US" b="1" dirty="0" smtClean="0"/>
              <a:t>ženidbama </a:t>
            </a:r>
            <a:r>
              <a:rPr lang="hr-HR" altLang="en-US" b="1" dirty="0" smtClean="0"/>
              <a:t>izazivaju smijeh i podsmijeh, on nastavlja izmišljati nove priče, kako bi zabavio slušatelje, a sebe oslobodio straha i strepnje nad osudom i kaznom.</a:t>
            </a:r>
            <a:endParaRPr lang="en-GB" altLang="en-US" b="1" dirty="0" smtClean="0"/>
          </a:p>
        </p:txBody>
      </p:sp>
    </p:spTree>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592388" y="481013"/>
            <a:ext cx="8912225" cy="1281112"/>
          </a:xfrm>
        </p:spPr>
        <p:txBody>
          <a:bodyPr/>
          <a:lstStyle/>
          <a:p>
            <a:r>
              <a:rPr lang="hr-BA" altLang="en-US" b="1" smtClean="0"/>
              <a:t>ĆAMIL</a:t>
            </a:r>
            <a:endParaRPr lang="en-GB" altLang="en-US" b="1" smtClean="0"/>
          </a:p>
        </p:txBody>
      </p:sp>
      <p:sp>
        <p:nvSpPr>
          <p:cNvPr id="33795" name="Content Placeholder 2"/>
          <p:cNvSpPr>
            <a:spLocks noGrp="1"/>
          </p:cNvSpPr>
          <p:nvPr>
            <p:ph idx="1"/>
          </p:nvPr>
        </p:nvSpPr>
        <p:spPr>
          <a:xfrm>
            <a:off x="1179054" y="2274849"/>
            <a:ext cx="8915400" cy="3824288"/>
          </a:xfrm>
        </p:spPr>
        <p:txBody>
          <a:bodyPr>
            <a:noAutofit/>
          </a:bodyPr>
          <a:lstStyle/>
          <a:p>
            <a:pPr marL="0" indent="0" algn="just">
              <a:buFont typeface="Wingdings 3" panose="05040102010807070707" pitchFamily="18" charset="2"/>
              <a:buNone/>
            </a:pPr>
            <a:r>
              <a:rPr lang="hr-BA" altLang="en-US" b="1" dirty="0" smtClean="0"/>
              <a:t>On</a:t>
            </a:r>
            <a:r>
              <a:rPr lang="en-GB" altLang="en-US" b="1" dirty="0" smtClean="0"/>
              <a:t> ne </a:t>
            </a:r>
            <a:r>
              <a:rPr lang="en-GB" altLang="en-US" b="1" dirty="0" err="1" smtClean="0"/>
              <a:t>priča</a:t>
            </a:r>
            <a:r>
              <a:rPr lang="en-GB" altLang="en-US" b="1" dirty="0" smtClean="0"/>
              <a:t> </a:t>
            </a:r>
            <a:r>
              <a:rPr lang="en-GB" altLang="en-US" b="1" dirty="0" err="1" smtClean="0"/>
              <a:t>zato</a:t>
            </a:r>
            <a:r>
              <a:rPr lang="en-GB" altLang="en-US" b="1" dirty="0" smtClean="0"/>
              <a:t> </a:t>
            </a:r>
            <a:r>
              <a:rPr lang="en-GB" altLang="en-US" b="1" dirty="0" err="1" smtClean="0"/>
              <a:t>što</a:t>
            </a:r>
            <a:r>
              <a:rPr lang="en-GB" altLang="en-US" b="1" dirty="0" smtClean="0"/>
              <a:t> </a:t>
            </a:r>
            <a:r>
              <a:rPr lang="en-GB" altLang="en-US" b="1" dirty="0" err="1" smtClean="0"/>
              <a:t>os</a:t>
            </a:r>
            <a:r>
              <a:rPr lang="hr-BA" altLang="en-US" b="1" dirty="0" smtClean="0"/>
              <a:t>j</a:t>
            </a:r>
            <a:r>
              <a:rPr lang="en-GB" altLang="en-US" b="1" dirty="0" smtClean="0"/>
              <a:t>e</a:t>
            </a:r>
            <a:r>
              <a:rPr lang="hr-BA" altLang="en-US" b="1" dirty="0" smtClean="0"/>
              <a:t>ća </a:t>
            </a:r>
            <a:r>
              <a:rPr lang="en-GB" altLang="en-US" b="1" dirty="0" err="1" smtClean="0"/>
              <a:t>potrebu</a:t>
            </a:r>
            <a:r>
              <a:rPr lang="en-GB" altLang="en-US" b="1" dirty="0" smtClean="0"/>
              <a:t> </a:t>
            </a:r>
            <a:r>
              <a:rPr lang="en-GB" altLang="en-US" b="1" dirty="0" err="1" smtClean="0"/>
              <a:t>za</a:t>
            </a:r>
            <a:r>
              <a:rPr lang="en-GB" altLang="en-US" b="1" dirty="0" smtClean="0"/>
              <a:t> </a:t>
            </a:r>
            <a:r>
              <a:rPr lang="en-GB" altLang="en-US" b="1" dirty="0" err="1" smtClean="0"/>
              <a:t>pričanjem</a:t>
            </a:r>
            <a:r>
              <a:rPr lang="en-GB" altLang="en-US" b="1" dirty="0" smtClean="0"/>
              <a:t>, </a:t>
            </a:r>
            <a:r>
              <a:rPr lang="hr-BA" altLang="en-US" b="1" dirty="0" smtClean="0"/>
              <a:t>niti zbog strasti</a:t>
            </a:r>
            <a:r>
              <a:rPr lang="en-GB" altLang="en-US" b="1" dirty="0" smtClean="0"/>
              <a:t> </a:t>
            </a:r>
            <a:r>
              <a:rPr lang="en-GB" altLang="en-US" b="1" dirty="0" err="1" smtClean="0"/>
              <a:t>za</a:t>
            </a:r>
            <a:r>
              <a:rPr lang="en-GB" altLang="en-US" b="1" dirty="0" smtClean="0"/>
              <a:t> </a:t>
            </a:r>
            <a:r>
              <a:rPr lang="hr-BA" altLang="en-US" b="1" dirty="0" smtClean="0"/>
              <a:t>pričanjme. On je svjestan kako neće živ izaći iz Proklete avlije pa i njegovo pričanje poprima takve karakteristike. On je svijestan kako će priča o Džem sultanu nestati zajedno s njim. Stoga je svrha </a:t>
            </a:r>
            <a:r>
              <a:rPr lang="en-GB" altLang="en-US" b="1" dirty="0" err="1" smtClean="0"/>
              <a:t>njegovog</a:t>
            </a:r>
            <a:r>
              <a:rPr lang="en-GB" altLang="en-US" b="1" dirty="0" smtClean="0"/>
              <a:t> </a:t>
            </a:r>
            <a:r>
              <a:rPr lang="en-GB" altLang="en-US" b="1" dirty="0" err="1" smtClean="0"/>
              <a:t>pričanja</a:t>
            </a:r>
            <a:r>
              <a:rPr lang="en-GB" altLang="en-US" b="1" dirty="0" smtClean="0"/>
              <a:t> </a:t>
            </a:r>
            <a:r>
              <a:rPr lang="hr-BA" altLang="en-US" b="1" dirty="0" smtClean="0"/>
              <a:t>upravo </a:t>
            </a:r>
            <a:r>
              <a:rPr lang="en-GB" altLang="en-US" b="1" dirty="0" err="1" smtClean="0"/>
              <a:t>prenošenje</a:t>
            </a:r>
            <a:r>
              <a:rPr lang="en-GB" altLang="en-US" b="1" dirty="0" smtClean="0"/>
              <a:t> </a:t>
            </a:r>
            <a:r>
              <a:rPr lang="en-GB" altLang="en-US" b="1" dirty="0" err="1" smtClean="0"/>
              <a:t>priče</a:t>
            </a:r>
            <a:r>
              <a:rPr lang="en-GB" altLang="en-US" b="1" dirty="0" smtClean="0"/>
              <a:t> o </a:t>
            </a:r>
            <a:r>
              <a:rPr lang="en-GB" altLang="en-US" b="1" dirty="0" err="1" smtClean="0"/>
              <a:t>Džem-sultanu</a:t>
            </a:r>
            <a:r>
              <a:rPr lang="en-GB" altLang="en-US" b="1" dirty="0" smtClean="0"/>
              <a:t>, </a:t>
            </a:r>
            <a:r>
              <a:rPr lang="en-GB" altLang="en-US" b="1" dirty="0" err="1" smtClean="0"/>
              <a:t>njeno</a:t>
            </a:r>
            <a:r>
              <a:rPr lang="en-GB" altLang="en-US" b="1" dirty="0" smtClean="0"/>
              <a:t> </a:t>
            </a:r>
            <a:r>
              <a:rPr lang="en-GB" altLang="en-US" b="1" dirty="0" err="1" smtClean="0"/>
              <a:t>dalj</a:t>
            </a:r>
            <a:r>
              <a:rPr lang="hr-BA" altLang="en-US" b="1" dirty="0" smtClean="0"/>
              <a:t>nj</a:t>
            </a:r>
            <a:r>
              <a:rPr lang="en-GB" altLang="en-US" b="1" dirty="0" smtClean="0"/>
              <a:t>e</a:t>
            </a:r>
            <a:r>
              <a:rPr lang="hr-BA" altLang="en-US" b="1" dirty="0" smtClean="0"/>
              <a:t> </a:t>
            </a:r>
            <a:r>
              <a:rPr lang="en-GB" altLang="en-US" b="1" dirty="0" err="1" smtClean="0"/>
              <a:t>opstajanje</a:t>
            </a:r>
            <a:r>
              <a:rPr lang="en-GB" altLang="en-US" b="1" dirty="0" smtClean="0"/>
              <a:t> </a:t>
            </a:r>
            <a:r>
              <a:rPr lang="en-GB" altLang="en-US" b="1" dirty="0" err="1" smtClean="0"/>
              <a:t>kroz</a:t>
            </a:r>
            <a:r>
              <a:rPr lang="en-GB" altLang="en-US" b="1" dirty="0" smtClean="0"/>
              <a:t> </a:t>
            </a:r>
            <a:r>
              <a:rPr lang="en-GB" altLang="en-US" b="1" dirty="0" err="1" smtClean="0"/>
              <a:t>vr</a:t>
            </a:r>
            <a:r>
              <a:rPr lang="hr-BA" altLang="en-US" b="1" dirty="0" smtClean="0"/>
              <a:t>ije</a:t>
            </a:r>
            <a:r>
              <a:rPr lang="en-GB" altLang="en-US" b="1" dirty="0" smtClean="0"/>
              <a:t>me: </a:t>
            </a:r>
            <a:r>
              <a:rPr lang="en-GB" altLang="en-US" b="1" dirty="0" err="1" smtClean="0"/>
              <a:t>dok</a:t>
            </a:r>
            <a:r>
              <a:rPr lang="en-GB" altLang="en-US" b="1" dirty="0" smtClean="0"/>
              <a:t> </a:t>
            </a:r>
            <a:r>
              <a:rPr lang="en-GB" altLang="en-US" b="1" dirty="0" err="1" smtClean="0"/>
              <a:t>živi</a:t>
            </a:r>
            <a:r>
              <a:rPr lang="en-GB" altLang="en-US" b="1" dirty="0" smtClean="0"/>
              <a:t> </a:t>
            </a:r>
            <a:r>
              <a:rPr lang="en-GB" altLang="en-US" b="1" dirty="0" err="1" smtClean="0"/>
              <a:t>priča</a:t>
            </a:r>
            <a:r>
              <a:rPr lang="en-GB" altLang="en-US" b="1" dirty="0" smtClean="0"/>
              <a:t> </a:t>
            </a:r>
            <a:r>
              <a:rPr lang="en-GB" altLang="en-US" b="1" dirty="0" smtClean="0"/>
              <a:t>o </a:t>
            </a:r>
            <a:r>
              <a:rPr lang="en-GB" altLang="en-US" b="1" dirty="0" err="1" smtClean="0"/>
              <a:t>Džem-sultanu</a:t>
            </a:r>
            <a:r>
              <a:rPr lang="en-GB" altLang="en-US" b="1" dirty="0" smtClean="0"/>
              <a:t> </a:t>
            </a:r>
            <a:r>
              <a:rPr lang="en-GB" altLang="en-US" b="1" dirty="0" err="1" smtClean="0"/>
              <a:t>živ</a:t>
            </a:r>
            <a:r>
              <a:rPr lang="hr-BA" altLang="en-US" b="1" dirty="0" smtClean="0"/>
              <a:t>jet će </a:t>
            </a:r>
            <a:r>
              <a:rPr lang="en-GB" altLang="en-US" b="1" dirty="0" err="1" smtClean="0"/>
              <a:t>i</a:t>
            </a:r>
            <a:r>
              <a:rPr lang="en-GB" altLang="en-US" b="1" dirty="0" smtClean="0"/>
              <a:t> </a:t>
            </a:r>
            <a:r>
              <a:rPr lang="hr-BA" altLang="en-US" b="1" dirty="0" smtClean="0"/>
              <a:t>ovaj nesretni mladić čija se sudbina poigrala cijelim njegovim bićem.</a:t>
            </a:r>
          </a:p>
          <a:p>
            <a:pPr marL="0" indent="0" algn="just">
              <a:buFont typeface="Wingdings 3" panose="05040102010807070707" pitchFamily="18" charset="2"/>
              <a:buNone/>
            </a:pPr>
            <a:r>
              <a:rPr lang="hr-HR" altLang="en-US" b="1" dirty="0" smtClean="0"/>
              <a:t>Kada se upoznao s fra-Petrom, koga je brzo procijenio kao poštena, razumna i</a:t>
            </a:r>
            <a:br>
              <a:rPr lang="hr-HR" altLang="en-US" b="1" dirty="0" smtClean="0"/>
            </a:br>
            <a:r>
              <a:rPr lang="hr-HR" altLang="en-US" b="1" dirty="0" smtClean="0"/>
              <a:t>dobra čovjeka, Ćamil </a:t>
            </a:r>
            <a:r>
              <a:rPr lang="hr-HR" altLang="en-US" b="1" dirty="0" smtClean="0"/>
              <a:t>u </a:t>
            </a:r>
            <a:r>
              <a:rPr lang="hr-HR" altLang="en-US" b="1" dirty="0" smtClean="0"/>
              <a:t>njemu </a:t>
            </a:r>
            <a:r>
              <a:rPr lang="hr-HR" altLang="en-US" b="1" dirty="0" smtClean="0"/>
              <a:t>pronalazi </a:t>
            </a:r>
            <a:r>
              <a:rPr lang="hr-HR" altLang="en-US" b="1" dirty="0" smtClean="0"/>
              <a:t>prijatelja kome može ispričati svoju</a:t>
            </a:r>
            <a:br>
              <a:rPr lang="hr-HR" altLang="en-US" b="1" dirty="0" smtClean="0"/>
            </a:br>
            <a:r>
              <a:rPr lang="hr-HR" altLang="en-US" b="1" dirty="0" smtClean="0"/>
              <a:t>muku.</a:t>
            </a:r>
            <a:r>
              <a:rPr lang="hr-BA" altLang="en-US" b="1" dirty="0" smtClean="0"/>
              <a:t> Ćamil priča izmučeno  jedino onome tko može shvatiti njegovu istinsku potrebu za potragom vlastitog indetiteta koji pronalazi u sudbini Džem – sultana.</a:t>
            </a:r>
          </a:p>
          <a:p>
            <a:pPr marL="0" indent="0" algn="just">
              <a:buFont typeface="Wingdings 3" panose="05040102010807070707" pitchFamily="18" charset="2"/>
              <a:buNone/>
            </a:pPr>
            <a:r>
              <a:rPr lang="hr-HR" altLang="en-US" b="1" dirty="0" smtClean="0"/>
              <a:t>Pet-šest dana tihoga razgovora s fra-Petrom ima za Ćamila određeni</a:t>
            </a:r>
            <a:br>
              <a:rPr lang="hr-HR" altLang="en-US" b="1" dirty="0" smtClean="0"/>
            </a:br>
            <a:r>
              <a:rPr lang="hr-HR" altLang="en-US" b="1" dirty="0" smtClean="0"/>
              <a:t>značaj: konačno je našao prijateljsku ruku i humanost.</a:t>
            </a:r>
            <a:r>
              <a:rPr lang="hr-BA" altLang="en-US" b="1" dirty="0" smtClean="0"/>
              <a:t> </a:t>
            </a:r>
            <a:r>
              <a:rPr lang="en-GB" altLang="en-US" b="1" dirty="0" smtClean="0"/>
              <a:t/>
            </a:r>
            <a:br>
              <a:rPr lang="en-GB" altLang="en-US" b="1" dirty="0" smtClean="0"/>
            </a:br>
            <a:endParaRPr lang="en-GB" altLang="en-US" b="1" dirty="0" smtClean="0"/>
          </a:p>
        </p:txBody>
      </p:sp>
    </p:spTree>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defRPr/>
            </a:pPr>
            <a:r>
              <a:rPr lang="hr-BA" b="1" dirty="0"/>
              <a:t>Priču priča i </a:t>
            </a:r>
            <a:r>
              <a:rPr lang="hr-BA" sz="2400" b="1" dirty="0"/>
              <a:t>Avlija</a:t>
            </a:r>
            <a:r>
              <a:rPr lang="hr-BA" b="1" dirty="0"/>
              <a:t> kroz sve svoje likove, osobito kroz Karađoza </a:t>
            </a:r>
            <a:r>
              <a:rPr lang="hr-BA" b="1" dirty="0" smtClean="0"/>
              <a:t>podsjećajući </a:t>
            </a:r>
            <a:r>
              <a:rPr lang="hr-BA" b="1" dirty="0"/>
              <a:t>kao puls koji odaje znakove srca, na postojanje jednog svijeta koji traje paralelno s onim izvan zidina</a:t>
            </a:r>
            <a:r>
              <a:rPr lang="hr-BA" b="1" dirty="0" smtClean="0"/>
              <a:t>.</a:t>
            </a:r>
          </a:p>
          <a:p>
            <a:pPr>
              <a:defRPr/>
            </a:pPr>
            <a:r>
              <a:rPr lang="en-GB" b="1" i="1" dirty="0" err="1">
                <a:solidFill>
                  <a:schemeClr val="accent1">
                    <a:lumMod val="50000"/>
                  </a:schemeClr>
                </a:solidFill>
              </a:rPr>
              <a:t>Svi</a:t>
            </a:r>
            <a:r>
              <a:rPr lang="en-GB" b="1" i="1" dirty="0">
                <a:solidFill>
                  <a:schemeClr val="accent1">
                    <a:lumMod val="50000"/>
                  </a:schemeClr>
                </a:solidFill>
              </a:rPr>
              <a:t> </a:t>
            </a:r>
            <a:r>
              <a:rPr lang="en-GB" b="1" i="1" dirty="0" err="1">
                <a:solidFill>
                  <a:schemeClr val="accent1">
                    <a:lumMod val="50000"/>
                  </a:schemeClr>
                </a:solidFill>
              </a:rPr>
              <a:t>su</a:t>
            </a:r>
            <a:r>
              <a:rPr lang="en-GB" b="1" i="1" dirty="0">
                <a:solidFill>
                  <a:schemeClr val="accent1">
                    <a:lumMod val="50000"/>
                  </a:schemeClr>
                </a:solidFill>
              </a:rPr>
              <a:t> </a:t>
            </a:r>
            <a:r>
              <a:rPr lang="en-GB" b="1" i="1" dirty="0" err="1">
                <a:solidFill>
                  <a:schemeClr val="accent1">
                    <a:lumMod val="50000"/>
                  </a:schemeClr>
                </a:solidFill>
              </a:rPr>
              <a:t>sporedni</a:t>
            </a:r>
            <a:r>
              <a:rPr lang="en-GB" b="1" i="1" dirty="0">
                <a:solidFill>
                  <a:schemeClr val="accent1">
                    <a:lumMod val="50000"/>
                  </a:schemeClr>
                </a:solidFill>
              </a:rPr>
              <a:t> </a:t>
            </a:r>
            <a:r>
              <a:rPr lang="en-GB" b="1" i="1" dirty="0" err="1">
                <a:solidFill>
                  <a:schemeClr val="accent1">
                    <a:lumMod val="50000"/>
                  </a:schemeClr>
                </a:solidFill>
              </a:rPr>
              <a:t>i</a:t>
            </a:r>
            <a:r>
              <a:rPr lang="en-GB" b="1" i="1" dirty="0">
                <a:solidFill>
                  <a:schemeClr val="accent1">
                    <a:lumMod val="50000"/>
                  </a:schemeClr>
                </a:solidFill>
              </a:rPr>
              <a:t> </a:t>
            </a:r>
            <a:r>
              <a:rPr lang="en-GB" b="1" i="1" dirty="0" err="1" smtClean="0">
                <a:solidFill>
                  <a:schemeClr val="accent1">
                    <a:lumMod val="50000"/>
                  </a:schemeClr>
                </a:solidFill>
              </a:rPr>
              <a:t>nevažni</a:t>
            </a:r>
            <a:r>
              <a:rPr lang="hr-BA" b="1" i="1" dirty="0" smtClean="0">
                <a:solidFill>
                  <a:schemeClr val="accent1">
                    <a:lumMod val="50000"/>
                  </a:schemeClr>
                </a:solidFill>
              </a:rPr>
              <a:t>. </a:t>
            </a:r>
            <a:r>
              <a:rPr lang="en-GB" b="1" i="1" dirty="0" err="1" smtClean="0">
                <a:solidFill>
                  <a:schemeClr val="accent1">
                    <a:lumMod val="50000"/>
                  </a:schemeClr>
                </a:solidFill>
              </a:rPr>
              <a:t>Avlija</a:t>
            </a:r>
            <a:r>
              <a:rPr lang="en-GB" b="1" i="1" dirty="0" smtClean="0">
                <a:solidFill>
                  <a:schemeClr val="accent1">
                    <a:lumMod val="50000"/>
                  </a:schemeClr>
                </a:solidFill>
              </a:rPr>
              <a:t> </a:t>
            </a:r>
            <a:r>
              <a:rPr lang="en-GB" b="1" i="1" dirty="0" err="1">
                <a:solidFill>
                  <a:schemeClr val="accent1">
                    <a:lumMod val="50000"/>
                  </a:schemeClr>
                </a:solidFill>
              </a:rPr>
              <a:t>živi</a:t>
            </a:r>
            <a:r>
              <a:rPr lang="en-GB" b="1" i="1" dirty="0">
                <a:solidFill>
                  <a:schemeClr val="accent1">
                    <a:lumMod val="50000"/>
                  </a:schemeClr>
                </a:solidFill>
              </a:rPr>
              <a:t> </a:t>
            </a:r>
            <a:r>
              <a:rPr lang="en-GB" b="1" i="1" dirty="0" err="1">
                <a:solidFill>
                  <a:schemeClr val="accent1">
                    <a:lumMod val="50000"/>
                  </a:schemeClr>
                </a:solidFill>
              </a:rPr>
              <a:t>sama</a:t>
            </a:r>
            <a:r>
              <a:rPr lang="en-GB" b="1" i="1" dirty="0">
                <a:solidFill>
                  <a:schemeClr val="accent1">
                    <a:lumMod val="50000"/>
                  </a:schemeClr>
                </a:solidFill>
              </a:rPr>
              <a:t> </a:t>
            </a:r>
            <a:r>
              <a:rPr lang="en-GB" b="1" i="1" dirty="0" err="1">
                <a:solidFill>
                  <a:schemeClr val="accent1">
                    <a:lumMod val="50000"/>
                  </a:schemeClr>
                </a:solidFill>
              </a:rPr>
              <a:t>za</a:t>
            </a:r>
            <a:r>
              <a:rPr lang="en-GB" b="1" i="1" dirty="0">
                <a:solidFill>
                  <a:schemeClr val="accent1">
                    <a:lumMod val="50000"/>
                  </a:schemeClr>
                </a:solidFill>
              </a:rPr>
              <a:t> </a:t>
            </a:r>
            <a:r>
              <a:rPr lang="en-GB" b="1" i="1" dirty="0" err="1">
                <a:solidFill>
                  <a:schemeClr val="accent1">
                    <a:lumMod val="50000"/>
                  </a:schemeClr>
                </a:solidFill>
              </a:rPr>
              <a:t>sebe</a:t>
            </a:r>
            <a:r>
              <a:rPr lang="en-GB" b="1" i="1" dirty="0">
                <a:solidFill>
                  <a:schemeClr val="accent1">
                    <a:lumMod val="50000"/>
                  </a:schemeClr>
                </a:solidFill>
              </a:rPr>
              <a:t>, </a:t>
            </a:r>
            <a:r>
              <a:rPr lang="en-GB" b="1" i="1" dirty="0" err="1">
                <a:solidFill>
                  <a:schemeClr val="accent1">
                    <a:lumMod val="50000"/>
                  </a:schemeClr>
                </a:solidFill>
              </a:rPr>
              <a:t>sa</a:t>
            </a:r>
            <a:r>
              <a:rPr lang="en-GB" b="1" i="1" dirty="0">
                <a:solidFill>
                  <a:schemeClr val="accent1">
                    <a:lumMod val="50000"/>
                  </a:schemeClr>
                </a:solidFill>
              </a:rPr>
              <a:t> </a:t>
            </a:r>
            <a:r>
              <a:rPr lang="en-GB" b="1" i="1" dirty="0" err="1">
                <a:solidFill>
                  <a:schemeClr val="accent1">
                    <a:lumMod val="50000"/>
                  </a:schemeClr>
                </a:solidFill>
              </a:rPr>
              <a:t>stotinu</a:t>
            </a:r>
            <a:r>
              <a:rPr lang="en-GB" b="1" i="1" dirty="0">
                <a:solidFill>
                  <a:schemeClr val="accent1">
                    <a:lumMod val="50000"/>
                  </a:schemeClr>
                </a:solidFill>
              </a:rPr>
              <a:t> </a:t>
            </a:r>
            <a:r>
              <a:rPr lang="en-GB" b="1" i="1" dirty="0" err="1">
                <a:solidFill>
                  <a:schemeClr val="accent1">
                    <a:lumMod val="50000"/>
                  </a:schemeClr>
                </a:solidFill>
              </a:rPr>
              <a:t>promijena</a:t>
            </a:r>
            <a:r>
              <a:rPr lang="en-GB" b="1" i="1" dirty="0">
                <a:solidFill>
                  <a:schemeClr val="accent1">
                    <a:lumMod val="50000"/>
                  </a:schemeClr>
                </a:solidFill>
              </a:rPr>
              <a:t>, </a:t>
            </a:r>
            <a:r>
              <a:rPr lang="en-GB" b="1" i="1" dirty="0" err="1">
                <a:solidFill>
                  <a:schemeClr val="accent1">
                    <a:lumMod val="50000"/>
                  </a:schemeClr>
                </a:solidFill>
              </a:rPr>
              <a:t>i</a:t>
            </a:r>
            <a:r>
              <a:rPr lang="en-GB" b="1" i="1" dirty="0">
                <a:solidFill>
                  <a:schemeClr val="accent1">
                    <a:lumMod val="50000"/>
                  </a:schemeClr>
                </a:solidFill>
              </a:rPr>
              <a:t> </a:t>
            </a:r>
            <a:r>
              <a:rPr lang="en-GB" b="1" i="1" dirty="0" err="1">
                <a:solidFill>
                  <a:schemeClr val="accent1">
                    <a:lumMod val="50000"/>
                  </a:schemeClr>
                </a:solidFill>
              </a:rPr>
              <a:t>uvijek</a:t>
            </a:r>
            <a:r>
              <a:rPr lang="en-GB" b="1" i="1" dirty="0">
                <a:solidFill>
                  <a:schemeClr val="accent1">
                    <a:lumMod val="50000"/>
                  </a:schemeClr>
                </a:solidFill>
              </a:rPr>
              <a:t> </a:t>
            </a:r>
            <a:r>
              <a:rPr lang="en-GB" b="1" i="1" dirty="0" err="1" smtClean="0">
                <a:solidFill>
                  <a:schemeClr val="accent1">
                    <a:lumMod val="50000"/>
                  </a:schemeClr>
                </a:solidFill>
              </a:rPr>
              <a:t>ista</a:t>
            </a:r>
            <a:r>
              <a:rPr lang="hr-BA" dirty="0" smtClean="0"/>
              <a:t>.</a:t>
            </a:r>
            <a:endParaRPr lang="hr-BA" b="1" dirty="0"/>
          </a:p>
          <a:p>
            <a:pPr>
              <a:defRPr/>
            </a:pPr>
            <a:r>
              <a:rPr lang="hr-BA" b="1" i="1" dirty="0" smtClean="0">
                <a:solidFill>
                  <a:schemeClr val="accent1">
                    <a:lumMod val="50000"/>
                  </a:schemeClr>
                </a:solidFill>
              </a:rPr>
              <a:t>Svako </a:t>
            </a:r>
            <a:r>
              <a:rPr lang="hr-BA" b="1" i="1" dirty="0">
                <a:solidFill>
                  <a:schemeClr val="accent1">
                    <a:lumMod val="50000"/>
                  </a:schemeClr>
                </a:solidFill>
              </a:rPr>
              <a:t>priča priču o drugome, šuteći o sebi, sa nasušnom potrebom da se nađe i snađe</a:t>
            </a:r>
            <a:r>
              <a:rPr lang="hr-BA" b="1" dirty="0" smtClean="0">
                <a:solidFill>
                  <a:schemeClr val="accent1">
                    <a:lumMod val="50000"/>
                  </a:schemeClr>
                </a:solidFill>
              </a:rPr>
              <a:t>.</a:t>
            </a:r>
            <a:endParaRPr lang="en-GB" dirty="0"/>
          </a:p>
        </p:txBody>
      </p:sp>
    </p:spTree>
    <p:extLst>
      <p:ext uri="{BB962C8B-B14F-4D97-AF65-F5344CB8AC3E}">
        <p14:creationId xmlns:p14="http://schemas.microsoft.com/office/powerpoint/2010/main" val="1958991819"/>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hr-BA" altLang="en-US" dirty="0" smtClean="0"/>
              <a:t>                                 </a:t>
            </a:r>
            <a:r>
              <a:rPr lang="hr-BA" altLang="en-US" b="1" dirty="0" smtClean="0"/>
              <a:t>Ivo Andrić</a:t>
            </a:r>
            <a:r>
              <a:rPr lang="hr-BA" altLang="en-US" b="1" dirty="0"/>
              <a:t/>
            </a:r>
            <a:br>
              <a:rPr lang="hr-BA" altLang="en-US" b="1" dirty="0"/>
            </a:br>
            <a:endParaRPr lang="en-GB" altLang="en-US" b="1" dirty="0" smtClean="0"/>
          </a:p>
        </p:txBody>
      </p:sp>
      <p:sp>
        <p:nvSpPr>
          <p:cNvPr id="3" name="Content Placeholder 2"/>
          <p:cNvSpPr>
            <a:spLocks noGrp="1"/>
          </p:cNvSpPr>
          <p:nvPr>
            <p:ph idx="1"/>
          </p:nvPr>
        </p:nvSpPr>
        <p:spPr>
          <a:xfrm>
            <a:off x="1154954" y="2217737"/>
            <a:ext cx="8825659" cy="3802063"/>
          </a:xfrm>
        </p:spPr>
        <p:txBody>
          <a:bodyPr rtlCol="0">
            <a:normAutofit fontScale="25000" lnSpcReduction="20000"/>
          </a:bodyPr>
          <a:lstStyle/>
          <a:p>
            <a:pPr algn="just" eaLnBrk="1" fontAlgn="auto" hangingPunct="1">
              <a:spcAft>
                <a:spcPts val="0"/>
              </a:spcAft>
              <a:buFont typeface="Wingdings 3" charset="2"/>
              <a:buChar char=""/>
              <a:defRPr/>
            </a:pPr>
            <a:r>
              <a:rPr lang="hr-HR" sz="5600" b="1" dirty="0">
                <a:solidFill>
                  <a:schemeClr val="tx1">
                    <a:lumMod val="75000"/>
                    <a:lumOff val="25000"/>
                  </a:schemeClr>
                </a:solidFill>
              </a:rPr>
              <a:t>Ivo Andrić istaknuti  je romanopisac, pripovjedač, pjesnik i </a:t>
            </a:r>
            <a:r>
              <a:rPr lang="hr-HR" sz="5600" b="1" dirty="0" smtClean="0">
                <a:solidFill>
                  <a:schemeClr val="tx1">
                    <a:lumMod val="75000"/>
                    <a:lumOff val="25000"/>
                  </a:schemeClr>
                </a:solidFill>
              </a:rPr>
              <a:t>esejist.Rođen </a:t>
            </a:r>
            <a:r>
              <a:rPr lang="hr-HR" sz="5600" b="1" dirty="0">
                <a:solidFill>
                  <a:schemeClr val="tx1">
                    <a:lumMod val="75000"/>
                    <a:lumOff val="25000"/>
                  </a:schemeClr>
                </a:solidFill>
              </a:rPr>
              <a:t>je 9. 10. 1892. godine u siromašnoj obrtničkoj obitelji u </a:t>
            </a:r>
            <a:r>
              <a:rPr lang="hr-HR" sz="5600" b="1" dirty="0" smtClean="0">
                <a:solidFill>
                  <a:schemeClr val="tx1">
                    <a:lumMod val="75000"/>
                    <a:lumOff val="25000"/>
                  </a:schemeClr>
                </a:solidFill>
              </a:rPr>
              <a:t>Travniku. Rano </a:t>
            </a:r>
            <a:r>
              <a:rPr lang="hr-HR" sz="5600" b="1" dirty="0">
                <a:solidFill>
                  <a:schemeClr val="tx1">
                    <a:lumMod val="75000"/>
                    <a:lumOff val="25000"/>
                  </a:schemeClr>
                </a:solidFill>
              </a:rPr>
              <a:t>je ostao bez roditelja. Djetinstvo je proveo u Višegradu gdje </a:t>
            </a:r>
            <a:r>
              <a:rPr lang="hr-HR" sz="5600" b="1" dirty="0" smtClean="0">
                <a:solidFill>
                  <a:schemeClr val="tx1">
                    <a:lumMod val="75000"/>
                    <a:lumOff val="25000"/>
                  </a:schemeClr>
                </a:solidFill>
              </a:rPr>
              <a:t>je završio </a:t>
            </a:r>
            <a:r>
              <a:rPr lang="hr-HR" sz="5600" b="1" dirty="0">
                <a:solidFill>
                  <a:schemeClr val="tx1">
                    <a:lumMod val="75000"/>
                    <a:lumOff val="25000"/>
                  </a:schemeClr>
                </a:solidFill>
              </a:rPr>
              <a:t>i osnovnu školu. Gimnaziju je pohađao u Sarajevu gdje je </a:t>
            </a:r>
            <a:r>
              <a:rPr lang="hr-HR" sz="5600" b="1" dirty="0" smtClean="0">
                <a:solidFill>
                  <a:schemeClr val="tx1">
                    <a:lumMod val="75000"/>
                    <a:lumOff val="25000"/>
                  </a:schemeClr>
                </a:solidFill>
              </a:rPr>
              <a:t>i maturirao</a:t>
            </a:r>
            <a:r>
              <a:rPr lang="hr-HR" sz="5600" b="1" dirty="0">
                <a:solidFill>
                  <a:schemeClr val="tx1">
                    <a:lumMod val="75000"/>
                    <a:lumOff val="25000"/>
                  </a:schemeClr>
                </a:solidFill>
              </a:rPr>
              <a:t>. Mladost mu nije bila ni laka ni bezbrižna; s mnogo napora i </a:t>
            </a:r>
            <a:r>
              <a:rPr lang="hr-HR" sz="5600" b="1" dirty="0" smtClean="0">
                <a:solidFill>
                  <a:schemeClr val="tx1">
                    <a:lumMod val="75000"/>
                    <a:lumOff val="25000"/>
                  </a:schemeClr>
                </a:solidFill>
              </a:rPr>
              <a:t>uz dosta </a:t>
            </a:r>
            <a:r>
              <a:rPr lang="hr-HR" sz="5600" b="1" dirty="0">
                <a:solidFill>
                  <a:schemeClr val="tx1">
                    <a:lumMod val="75000"/>
                    <a:lumOff val="25000"/>
                  </a:schemeClr>
                </a:solidFill>
              </a:rPr>
              <a:t>teškoća i prepreka Andrić je stekao sveučilišno </a:t>
            </a:r>
            <a:r>
              <a:rPr lang="hr-HR" sz="5600" b="1" dirty="0" smtClean="0">
                <a:solidFill>
                  <a:schemeClr val="tx1">
                    <a:lumMod val="75000"/>
                    <a:lumOff val="25000"/>
                  </a:schemeClr>
                </a:solidFill>
              </a:rPr>
              <a:t>obrazovanje. Studirao </a:t>
            </a:r>
            <a:r>
              <a:rPr lang="hr-HR" sz="5600" b="1" dirty="0">
                <a:solidFill>
                  <a:schemeClr val="tx1">
                    <a:lumMod val="75000"/>
                    <a:lumOff val="25000"/>
                  </a:schemeClr>
                </a:solidFill>
              </a:rPr>
              <a:t>je filozofiju, odsjek slavenske književnosti i povijesti u </a:t>
            </a:r>
            <a:r>
              <a:rPr lang="hr-HR" sz="5600" b="1" dirty="0" smtClean="0">
                <a:solidFill>
                  <a:schemeClr val="tx1">
                    <a:lumMod val="75000"/>
                    <a:lumOff val="25000"/>
                  </a:schemeClr>
                </a:solidFill>
              </a:rPr>
              <a:t>Zagrebu, Beču</a:t>
            </a:r>
            <a:r>
              <a:rPr lang="hr-HR" sz="5600" b="1" dirty="0">
                <a:solidFill>
                  <a:schemeClr val="tx1">
                    <a:lumMod val="75000"/>
                    <a:lumOff val="25000"/>
                  </a:schemeClr>
                </a:solidFill>
              </a:rPr>
              <a:t>, Krakovu i Grazu, gdje je 1923. godine i doktorirao s </a:t>
            </a:r>
            <a:r>
              <a:rPr lang="hr-HR" sz="5600" b="1" dirty="0" smtClean="0">
                <a:solidFill>
                  <a:schemeClr val="tx1">
                    <a:lumMod val="75000"/>
                    <a:lumOff val="25000"/>
                  </a:schemeClr>
                </a:solidFill>
              </a:rPr>
              <a:t>disertacijom „O </a:t>
            </a:r>
            <a:r>
              <a:rPr lang="hr-HR" sz="5600" b="1" dirty="0">
                <a:solidFill>
                  <a:schemeClr val="tx1">
                    <a:lumMod val="75000"/>
                    <a:lumOff val="25000"/>
                  </a:schemeClr>
                </a:solidFill>
              </a:rPr>
              <a:t>duhovnom životu Bosne pod Turcima“. Kao srednjoškolac i </a:t>
            </a:r>
            <a:r>
              <a:rPr lang="hr-HR" sz="5600" b="1" dirty="0" smtClean="0">
                <a:solidFill>
                  <a:schemeClr val="tx1">
                    <a:lumMod val="75000"/>
                    <a:lumOff val="25000"/>
                  </a:schemeClr>
                </a:solidFill>
              </a:rPr>
              <a:t>student Andrić </a:t>
            </a:r>
            <a:r>
              <a:rPr lang="hr-HR" sz="5600" b="1" dirty="0">
                <a:solidFill>
                  <a:schemeClr val="tx1">
                    <a:lumMod val="75000"/>
                    <a:lumOff val="25000"/>
                  </a:schemeClr>
                </a:solidFill>
              </a:rPr>
              <a:t>sudjeluje u naprednoj djelatnosti revolucionara omladine – </a:t>
            </a:r>
            <a:r>
              <a:rPr lang="hr-HR" sz="5600" b="1" dirty="0" smtClean="0">
                <a:solidFill>
                  <a:schemeClr val="tx1">
                    <a:lumMod val="75000"/>
                    <a:lumOff val="25000"/>
                  </a:schemeClr>
                </a:solidFill>
              </a:rPr>
              <a:t>Mlada Bosna </a:t>
            </a:r>
            <a:r>
              <a:rPr lang="hr-HR" sz="5600" b="1" dirty="0">
                <a:solidFill>
                  <a:schemeClr val="tx1">
                    <a:lumMod val="75000"/>
                    <a:lumOff val="25000"/>
                  </a:schemeClr>
                </a:solidFill>
              </a:rPr>
              <a:t>– koja se bori za nacionalno oslobođenje. Za vrijeme </a:t>
            </a:r>
            <a:r>
              <a:rPr lang="hr-HR" sz="5600" b="1" dirty="0" smtClean="0">
                <a:solidFill>
                  <a:schemeClr val="tx1">
                    <a:lumMod val="75000"/>
                    <a:lumOff val="25000"/>
                  </a:schemeClr>
                </a:solidFill>
              </a:rPr>
              <a:t>Drugogsvjetskog </a:t>
            </a:r>
            <a:r>
              <a:rPr lang="hr-HR" sz="5600" b="1" dirty="0">
                <a:solidFill>
                  <a:schemeClr val="tx1">
                    <a:lumMod val="75000"/>
                    <a:lumOff val="25000"/>
                  </a:schemeClr>
                </a:solidFill>
              </a:rPr>
              <a:t>rata živi povučeno u okupiranom Beogradu, ne </a:t>
            </a:r>
            <a:r>
              <a:rPr lang="hr-HR" sz="5600" b="1" dirty="0" smtClean="0">
                <a:solidFill>
                  <a:schemeClr val="tx1">
                    <a:lumMod val="75000"/>
                    <a:lumOff val="25000"/>
                  </a:schemeClr>
                </a:solidFill>
              </a:rPr>
              <a:t>dozvoljavajući nikakvo </a:t>
            </a:r>
            <a:r>
              <a:rPr lang="hr-HR" sz="5600" b="1" dirty="0">
                <a:solidFill>
                  <a:schemeClr val="tx1">
                    <a:lumMod val="75000"/>
                    <a:lumOff val="25000"/>
                  </a:schemeClr>
                </a:solidFill>
              </a:rPr>
              <a:t>preštampavanje i objavljivanje svojih djela. </a:t>
            </a:r>
            <a:endParaRPr lang="en-GB" sz="5600" b="1" dirty="0">
              <a:solidFill>
                <a:schemeClr val="tx1">
                  <a:lumMod val="75000"/>
                  <a:lumOff val="25000"/>
                </a:schemeClr>
              </a:solidFill>
            </a:endParaRPr>
          </a:p>
          <a:p>
            <a:pPr algn="just" eaLnBrk="1" fontAlgn="auto" hangingPunct="1">
              <a:spcAft>
                <a:spcPts val="0"/>
              </a:spcAft>
              <a:buFont typeface="Wingdings 3" charset="2"/>
              <a:buChar char=""/>
              <a:defRPr/>
            </a:pPr>
            <a:r>
              <a:rPr lang="hr-HR" sz="5600" b="1" dirty="0">
                <a:solidFill>
                  <a:schemeClr val="tx1">
                    <a:lumMod val="75000"/>
                    <a:lumOff val="25000"/>
                  </a:schemeClr>
                </a:solidFill>
              </a:rPr>
              <a:t>Prve književne radove, stihove, objavljuje kao maturant 1911. godine u </a:t>
            </a:r>
            <a:r>
              <a:rPr lang="hr-HR" sz="5600" b="1" dirty="0" smtClean="0">
                <a:solidFill>
                  <a:schemeClr val="tx1">
                    <a:lumMod val="75000"/>
                    <a:lumOff val="25000"/>
                  </a:schemeClr>
                </a:solidFill>
              </a:rPr>
              <a:t>časopisu Bosanska </a:t>
            </a:r>
            <a:r>
              <a:rPr lang="hr-HR" sz="5600" b="1" dirty="0">
                <a:solidFill>
                  <a:schemeClr val="tx1">
                    <a:lumMod val="75000"/>
                    <a:lumOff val="25000"/>
                  </a:schemeClr>
                </a:solidFill>
              </a:rPr>
              <a:t>vila</a:t>
            </a:r>
            <a:r>
              <a:rPr lang="hr-HR" sz="5600" b="1" dirty="0" smtClean="0">
                <a:solidFill>
                  <a:schemeClr val="tx1">
                    <a:lumMod val="75000"/>
                    <a:lumOff val="25000"/>
                  </a:schemeClr>
                </a:solidFill>
              </a:rPr>
              <a:t>,. 1918</a:t>
            </a:r>
            <a:r>
              <a:rPr lang="hr-HR" sz="5600" b="1" dirty="0">
                <a:solidFill>
                  <a:schemeClr val="tx1">
                    <a:lumMod val="75000"/>
                    <a:lumOff val="25000"/>
                  </a:schemeClr>
                </a:solidFill>
              </a:rPr>
              <a:t>. godine objavljuje knjigu lirske proze </a:t>
            </a:r>
            <a:r>
              <a:rPr lang="hr-HR" sz="5600" b="1" i="1" dirty="0">
                <a:solidFill>
                  <a:schemeClr val="tx1">
                    <a:lumMod val="75000"/>
                    <a:lumOff val="25000"/>
                  </a:schemeClr>
                </a:solidFill>
              </a:rPr>
              <a:t>Ex Ponto</a:t>
            </a:r>
            <a:r>
              <a:rPr lang="hr-HR" sz="5600" b="1" dirty="0">
                <a:solidFill>
                  <a:schemeClr val="tx1">
                    <a:lumMod val="75000"/>
                    <a:lumOff val="25000"/>
                  </a:schemeClr>
                </a:solidFill>
              </a:rPr>
              <a:t>, a 1920. godine svoju prvu pripovjedačku knjigu </a:t>
            </a:r>
            <a:r>
              <a:rPr lang="hr-HR" sz="5600" b="1" i="1" dirty="0">
                <a:solidFill>
                  <a:schemeClr val="tx1">
                    <a:lumMod val="75000"/>
                    <a:lumOff val="25000"/>
                  </a:schemeClr>
                </a:solidFill>
              </a:rPr>
              <a:t>Put Alije </a:t>
            </a:r>
            <a:r>
              <a:rPr lang="hr-HR" sz="5600" b="1" i="1" dirty="0" smtClean="0">
                <a:solidFill>
                  <a:schemeClr val="tx1">
                    <a:lumMod val="75000"/>
                    <a:lumOff val="25000"/>
                  </a:schemeClr>
                </a:solidFill>
              </a:rPr>
              <a:t>Đerzeleza</a:t>
            </a:r>
            <a:r>
              <a:rPr lang="hr-HR" sz="5600" b="1" dirty="0">
                <a:solidFill>
                  <a:schemeClr val="tx1">
                    <a:lumMod val="75000"/>
                    <a:lumOff val="25000"/>
                  </a:schemeClr>
                </a:solidFill>
              </a:rPr>
              <a:t>. Iste godine objavljuje i knjigu pjesama u prozi Nemiri. Između dva svjetska rata objavljuje tri knjige, a poslije rata </a:t>
            </a:r>
            <a:r>
              <a:rPr lang="hr-HR" sz="5600" b="1" dirty="0" smtClean="0">
                <a:solidFill>
                  <a:schemeClr val="tx1">
                    <a:lumMod val="75000"/>
                    <a:lumOff val="25000"/>
                  </a:schemeClr>
                </a:solidFill>
              </a:rPr>
              <a:t>objavljuje romane </a:t>
            </a:r>
            <a:r>
              <a:rPr lang="hr-HR" sz="5600" b="1" i="1" dirty="0">
                <a:solidFill>
                  <a:schemeClr val="tx1">
                    <a:lumMod val="75000"/>
                    <a:lumOff val="25000"/>
                  </a:schemeClr>
                </a:solidFill>
              </a:rPr>
              <a:t>Na Drini ćuprija, Travnička hronika, Gospođica, Prokleta </a:t>
            </a:r>
            <a:r>
              <a:rPr lang="hr-HR" sz="5600" b="1" i="1" dirty="0" smtClean="0">
                <a:solidFill>
                  <a:schemeClr val="tx1">
                    <a:lumMod val="75000"/>
                    <a:lumOff val="25000"/>
                  </a:schemeClr>
                </a:solidFill>
              </a:rPr>
              <a:t>avlija,</a:t>
            </a:r>
            <a:r>
              <a:rPr lang="hr-HR" sz="5600" b="1" dirty="0" smtClean="0">
                <a:solidFill>
                  <a:schemeClr val="tx1">
                    <a:lumMod val="75000"/>
                    <a:lumOff val="25000"/>
                  </a:schemeClr>
                </a:solidFill>
              </a:rPr>
              <a:t>a </a:t>
            </a:r>
            <a:r>
              <a:rPr lang="hr-HR" sz="5600" b="1" dirty="0">
                <a:solidFill>
                  <a:schemeClr val="tx1">
                    <a:lumMod val="75000"/>
                    <a:lumOff val="25000"/>
                  </a:schemeClr>
                </a:solidFill>
              </a:rPr>
              <a:t>od pripovijedaka </a:t>
            </a:r>
            <a:r>
              <a:rPr lang="hr-HR" sz="5600" b="1" i="1" dirty="0">
                <a:solidFill>
                  <a:schemeClr val="tx1">
                    <a:lumMod val="75000"/>
                    <a:lumOff val="25000"/>
                  </a:schemeClr>
                </a:solidFill>
              </a:rPr>
              <a:t>Nove pripovijetke, Priča o vezirovom slonu, </a:t>
            </a:r>
            <a:r>
              <a:rPr lang="hr-HR" sz="5600" b="1" i="1" dirty="0" smtClean="0">
                <a:solidFill>
                  <a:schemeClr val="tx1">
                    <a:lumMod val="75000"/>
                    <a:lumOff val="25000"/>
                  </a:schemeClr>
                </a:solidFill>
              </a:rPr>
              <a:t>Lica</a:t>
            </a:r>
            <a:r>
              <a:rPr lang="hr-HR" sz="5600" b="1" dirty="0" smtClean="0">
                <a:solidFill>
                  <a:schemeClr val="tx1">
                    <a:lumMod val="75000"/>
                    <a:lumOff val="25000"/>
                  </a:schemeClr>
                </a:solidFill>
              </a:rPr>
              <a:t>…Od </a:t>
            </a:r>
            <a:r>
              <a:rPr lang="hr-HR" sz="5600" b="1" dirty="0">
                <a:solidFill>
                  <a:schemeClr val="tx1">
                    <a:lumMod val="75000"/>
                    <a:lumOff val="25000"/>
                  </a:schemeClr>
                </a:solidFill>
              </a:rPr>
              <a:t>rane mladosti bavi se publicistikom i esejistikom. Među njegove najpoznatije tekstove ove vrste ubraja se esej Razgovor s Gojom.</a:t>
            </a:r>
            <a:endParaRPr lang="en-GB" sz="5600" b="1" dirty="0">
              <a:solidFill>
                <a:schemeClr val="tx1">
                  <a:lumMod val="75000"/>
                  <a:lumOff val="25000"/>
                </a:schemeClr>
              </a:solidFill>
            </a:endParaRPr>
          </a:p>
          <a:p>
            <a:pPr algn="just" eaLnBrk="1" fontAlgn="auto" hangingPunct="1">
              <a:spcAft>
                <a:spcPts val="0"/>
              </a:spcAft>
              <a:buFont typeface="Wingdings 3" charset="2"/>
              <a:buChar char=""/>
              <a:defRPr/>
            </a:pPr>
            <a:r>
              <a:rPr lang="hr-HR" sz="5600" b="1" dirty="0">
                <a:solidFill>
                  <a:schemeClr val="tx1">
                    <a:lumMod val="75000"/>
                    <a:lumOff val="25000"/>
                  </a:schemeClr>
                </a:solidFill>
              </a:rPr>
              <a:t>26. 10. 1961. godine dodijeljena mu je Nobelova nagrada za književnost za roman </a:t>
            </a:r>
            <a:r>
              <a:rPr lang="hr-HR" sz="5600" b="1" dirty="0" smtClean="0">
                <a:solidFill>
                  <a:schemeClr val="tx1">
                    <a:lumMod val="75000"/>
                    <a:lumOff val="25000"/>
                  </a:schemeClr>
                </a:solidFill>
              </a:rPr>
              <a:t>„</a:t>
            </a:r>
            <a:r>
              <a:rPr lang="hr-HR" sz="5600" b="1" i="1" dirty="0" smtClean="0">
                <a:solidFill>
                  <a:schemeClr val="tx1">
                    <a:lumMod val="75000"/>
                    <a:lumOff val="25000"/>
                  </a:schemeClr>
                </a:solidFill>
              </a:rPr>
              <a:t>Na </a:t>
            </a:r>
            <a:r>
              <a:rPr lang="hr-HR" sz="5600" b="1" i="1" dirty="0">
                <a:solidFill>
                  <a:schemeClr val="tx1">
                    <a:lumMod val="75000"/>
                    <a:lumOff val="25000"/>
                  </a:schemeClr>
                </a:solidFill>
              </a:rPr>
              <a:t>Drini ćuprija</a:t>
            </a:r>
            <a:r>
              <a:rPr lang="hr-HR" sz="5600" b="1" dirty="0">
                <a:solidFill>
                  <a:schemeClr val="tx1">
                    <a:lumMod val="75000"/>
                    <a:lumOff val="25000"/>
                  </a:schemeClr>
                </a:solidFill>
              </a:rPr>
              <a:t>“.</a:t>
            </a:r>
            <a:endParaRPr lang="en-GB" sz="5600" b="1" dirty="0">
              <a:solidFill>
                <a:schemeClr val="tx1">
                  <a:lumMod val="75000"/>
                  <a:lumOff val="25000"/>
                </a:schemeClr>
              </a:solidFill>
            </a:endParaRPr>
          </a:p>
          <a:p>
            <a:pPr algn="just" eaLnBrk="1" fontAlgn="auto" hangingPunct="1">
              <a:spcAft>
                <a:spcPts val="0"/>
              </a:spcAft>
              <a:buFont typeface="Wingdings 3" charset="2"/>
              <a:buChar char=""/>
              <a:defRPr/>
            </a:pPr>
            <a:r>
              <a:rPr lang="hr-HR" sz="5600" b="1" dirty="0" smtClean="0">
                <a:solidFill>
                  <a:schemeClr val="tx1">
                    <a:lumMod val="75000"/>
                    <a:lumOff val="25000"/>
                  </a:schemeClr>
                </a:solidFill>
              </a:rPr>
              <a:t>Umro je  </a:t>
            </a:r>
            <a:r>
              <a:rPr lang="hr-HR" sz="5600" b="1" dirty="0">
                <a:solidFill>
                  <a:schemeClr val="tx1">
                    <a:lumMod val="75000"/>
                    <a:lumOff val="25000"/>
                  </a:schemeClr>
                </a:solidFill>
              </a:rPr>
              <a:t>u Beogradu 1975. godine.</a:t>
            </a:r>
            <a:endParaRPr lang="en-GB" sz="5600" b="1" dirty="0">
              <a:solidFill>
                <a:schemeClr val="tx1">
                  <a:lumMod val="75000"/>
                  <a:lumOff val="25000"/>
                </a:schemeClr>
              </a:solidFill>
            </a:endParaRPr>
          </a:p>
          <a:p>
            <a:pPr marL="0" indent="0" eaLnBrk="1" fontAlgn="auto" hangingPunct="1">
              <a:spcAft>
                <a:spcPts val="0"/>
              </a:spcAft>
              <a:buFont typeface="Wingdings 3" charset="2"/>
              <a:buNone/>
              <a:defRPr/>
            </a:pPr>
            <a:r>
              <a:rPr lang="hr-HR" sz="5600" b="1" dirty="0">
                <a:solidFill>
                  <a:schemeClr val="tx1">
                    <a:lumMod val="75000"/>
                    <a:lumOff val="25000"/>
                  </a:schemeClr>
                </a:solidFill>
              </a:rPr>
              <a:t> </a:t>
            </a:r>
            <a:endParaRPr lang="en-GB" sz="5600" b="1" dirty="0">
              <a:solidFill>
                <a:schemeClr val="tx1">
                  <a:lumMod val="75000"/>
                  <a:lumOff val="25000"/>
                </a:schemeClr>
              </a:solidFill>
            </a:endParaRPr>
          </a:p>
          <a:p>
            <a:pPr eaLnBrk="1" fontAlgn="auto" hangingPunct="1">
              <a:spcAft>
                <a:spcPts val="0"/>
              </a:spcAft>
              <a:buFont typeface="Wingdings 3" charset="2"/>
              <a:buChar char=""/>
              <a:defRPr/>
            </a:pPr>
            <a:endParaRPr lang="en-GB" dirty="0">
              <a:solidFill>
                <a:schemeClr val="tx1">
                  <a:lumMod val="75000"/>
                  <a:lumOff val="25000"/>
                </a:schemeClr>
              </a:solidFill>
            </a:endParaRPr>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8708" y="436562"/>
            <a:ext cx="2562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hr-BA" altLang="en-US" b="1" smtClean="0"/>
              <a:t>Vrijeme i priča u AVLIJI</a:t>
            </a:r>
            <a:endParaRPr lang="en-GB" altLang="en-US" b="1" smtClean="0"/>
          </a:p>
        </p:txBody>
      </p:sp>
      <p:sp>
        <p:nvSpPr>
          <p:cNvPr id="35843" name="Content Placeholder 2"/>
          <p:cNvSpPr>
            <a:spLocks noGrp="1"/>
          </p:cNvSpPr>
          <p:nvPr>
            <p:ph idx="1"/>
          </p:nvPr>
        </p:nvSpPr>
        <p:spPr>
          <a:xfrm>
            <a:off x="1441527" y="2268695"/>
            <a:ext cx="8825659" cy="3416300"/>
          </a:xfrm>
        </p:spPr>
        <p:txBody>
          <a:bodyPr>
            <a:noAutofit/>
          </a:bodyPr>
          <a:lstStyle/>
          <a:p>
            <a:pPr marL="0" indent="0">
              <a:buFont typeface="Wingdings 3" panose="05040102010807070707" pitchFamily="18" charset="2"/>
              <a:buNone/>
            </a:pPr>
            <a:r>
              <a:rPr lang="hr-BA" altLang="en-US" sz="2000" b="1" dirty="0" smtClean="0"/>
              <a:t>I vrijeme je kao i priča vrlo slojevito u </a:t>
            </a:r>
            <a:r>
              <a:rPr lang="hr-BA" altLang="en-US" sz="2000" b="1" i="1" dirty="0" smtClean="0"/>
              <a:t>Prokletoj avliji</a:t>
            </a:r>
            <a:r>
              <a:rPr lang="hr-BA" altLang="en-US" sz="2000" b="1" dirty="0" smtClean="0"/>
              <a:t>.</a:t>
            </a:r>
          </a:p>
          <a:p>
            <a:pPr marL="0" indent="0">
              <a:buFont typeface="Wingdings 3" panose="05040102010807070707" pitchFamily="18" charset="2"/>
              <a:buNone/>
            </a:pPr>
            <a:r>
              <a:rPr lang="hr-BA" altLang="en-US" sz="2000" b="1" dirty="0" smtClean="0"/>
              <a:t>a) dijalog fratara i vrijeme neimenovanog mladića sadržava:</a:t>
            </a:r>
          </a:p>
          <a:p>
            <a:pPr marL="0" indent="0">
              <a:buFont typeface="Wingdings 3" panose="05040102010807070707" pitchFamily="18" charset="2"/>
              <a:buNone/>
            </a:pPr>
            <a:r>
              <a:rPr lang="hr-BA" altLang="en-US" sz="2000" b="1" dirty="0" smtClean="0"/>
              <a:t> - vrijeme fra Petrovog pričanja</a:t>
            </a:r>
          </a:p>
          <a:p>
            <a:pPr marL="0" indent="0">
              <a:buFont typeface="Wingdings 3" panose="05040102010807070707" pitchFamily="18" charset="2"/>
              <a:buNone/>
            </a:pPr>
            <a:r>
              <a:rPr lang="hr-BA" altLang="en-US" sz="2000" b="1" dirty="0" smtClean="0"/>
              <a:t> - vrijeme Ćamilovog pričanja ( priča o Džem</a:t>
            </a:r>
          </a:p>
          <a:p>
            <a:pPr marL="0" indent="0">
              <a:buFont typeface="Wingdings 3" panose="05040102010807070707" pitchFamily="18" charset="2"/>
              <a:buNone/>
            </a:pPr>
            <a:r>
              <a:rPr lang="hr-BA" altLang="en-US" sz="2000" b="1" dirty="0"/>
              <a:t> </a:t>
            </a:r>
            <a:r>
              <a:rPr lang="hr-BA" altLang="en-US" sz="2000" b="1" dirty="0" smtClean="0"/>
              <a:t>   sultanu –   15. stoljeće)</a:t>
            </a:r>
          </a:p>
          <a:p>
            <a:pPr marL="0" indent="0">
              <a:buFont typeface="Wingdings 3" panose="05040102010807070707" pitchFamily="18" charset="2"/>
              <a:buNone/>
            </a:pPr>
            <a:r>
              <a:rPr lang="hr-BA" altLang="en-US" sz="2000" b="1" dirty="0" smtClean="0"/>
              <a:t> - vrijeme Haima i Zaima kao i </a:t>
            </a:r>
            <a:r>
              <a:rPr lang="hr-BA" altLang="en-US" sz="2000" b="1" smtClean="0"/>
              <a:t>ostalih pripovjedača</a:t>
            </a:r>
            <a:endParaRPr lang="hr-BA" altLang="en-US" sz="2000" b="1" dirty="0" smtClean="0"/>
          </a:p>
          <a:p>
            <a:pPr marL="0" indent="0">
              <a:buFont typeface="Wingdings 3" panose="05040102010807070707" pitchFamily="18" charset="2"/>
              <a:buNone/>
            </a:pPr>
            <a:r>
              <a:rPr lang="hr-BA" altLang="en-US" sz="2000" b="1" dirty="0" smtClean="0"/>
              <a:t> - sukob dvojice braće, asocijacija na sukob o Kainu i  Abelu –</a:t>
            </a:r>
          </a:p>
          <a:p>
            <a:pPr marL="0" indent="0">
              <a:buFont typeface="Wingdings 3" panose="05040102010807070707" pitchFamily="18" charset="2"/>
              <a:buNone/>
            </a:pPr>
            <a:r>
              <a:rPr lang="hr-BA" altLang="en-US" sz="2000" b="1" dirty="0"/>
              <a:t> </a:t>
            </a:r>
            <a:r>
              <a:rPr lang="hr-BA" altLang="en-US" sz="2000" b="1" dirty="0" smtClean="0"/>
              <a:t>  biblijskovrijeme</a:t>
            </a:r>
          </a:p>
          <a:p>
            <a:pPr marL="0" indent="0">
              <a:buFont typeface="Wingdings 3" panose="05040102010807070707" pitchFamily="18" charset="2"/>
              <a:buNone/>
            </a:pPr>
            <a:r>
              <a:rPr lang="hr-BA" altLang="en-US" sz="2000" b="1" dirty="0" smtClean="0"/>
              <a:t>b) naše vrijeme – vrijeme čitanja pripovijetke (sadašnjost)</a:t>
            </a:r>
            <a:endParaRPr lang="en-GB" altLang="en-US" sz="2000" b="1" dirty="0" smtClean="0"/>
          </a:p>
        </p:txBody>
      </p:sp>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hr-BA" altLang="en-US" dirty="0" smtClean="0"/>
              <a:t>		</a:t>
            </a:r>
            <a:r>
              <a:rPr lang="hr-BA" altLang="en-US" b="1" dirty="0" smtClean="0"/>
              <a:t>SIMBOLIKA </a:t>
            </a:r>
            <a:r>
              <a:rPr lang="hr-BA" altLang="en-US" b="1" i="1" dirty="0" smtClean="0"/>
              <a:t>PROKLETE AVLIJE</a:t>
            </a:r>
            <a:endParaRPr lang="en-GB" altLang="en-US" b="1" i="1" dirty="0" smtClean="0"/>
          </a:p>
        </p:txBody>
      </p:sp>
      <p:sp>
        <p:nvSpPr>
          <p:cNvPr id="36867" name="Content Placeholder 2"/>
          <p:cNvSpPr>
            <a:spLocks noGrp="1"/>
          </p:cNvSpPr>
          <p:nvPr>
            <p:ph idx="1"/>
          </p:nvPr>
        </p:nvSpPr>
        <p:spPr>
          <a:xfrm>
            <a:off x="1741411" y="2300643"/>
            <a:ext cx="8915400" cy="3226489"/>
          </a:xfrm>
        </p:spPr>
        <p:txBody>
          <a:bodyPr>
            <a:noAutofit/>
          </a:bodyPr>
          <a:lstStyle/>
          <a:p>
            <a:pPr algn="just">
              <a:defRPr/>
            </a:pPr>
            <a:r>
              <a:rPr lang="hr-HR" altLang="en-US" b="1" dirty="0" smtClean="0"/>
              <a:t>Simbolika Proklete avlija nije jednoznačna.  Osnovn značenje - to je zatvor u jednoj konkretnoj zemlji, Otomansko carstvo (Turska) i u konkretnom gradu, Carigradu. </a:t>
            </a:r>
            <a:r>
              <a:rPr lang="hr-HR" altLang="en-US" b="1" i="1" dirty="0" smtClean="0"/>
              <a:t>Takve tamnice nastaju "u mutnom vremenu kad vlast prestane razaznati </a:t>
            </a:r>
            <a:r>
              <a:rPr lang="hr-HR" altLang="en-US" b="1" dirty="0" smtClean="0"/>
              <a:t>pravog od krivog. </a:t>
            </a:r>
            <a:endParaRPr lang="hr-HR" altLang="en-US" b="1" dirty="0"/>
          </a:p>
          <a:p>
            <a:pPr>
              <a:defRPr/>
            </a:pPr>
            <a:r>
              <a:rPr lang="hr-HR" altLang="en-US" b="1" dirty="0" smtClean="0"/>
              <a:t>Egzistencijalno – prostorena određenost</a:t>
            </a:r>
          </a:p>
          <a:p>
            <a:pPr>
              <a:defRPr/>
            </a:pPr>
            <a:r>
              <a:rPr lang="hr-HR" altLang="en-US" b="1" dirty="0" smtClean="0"/>
              <a:t>Pustoš života</a:t>
            </a:r>
          </a:p>
          <a:p>
            <a:pPr>
              <a:defRPr/>
            </a:pPr>
            <a:r>
              <a:rPr lang="hr-HR" altLang="en-US" b="1" dirty="0" smtClean="0"/>
              <a:t>Tamni ambis noći</a:t>
            </a:r>
          </a:p>
          <a:p>
            <a:pPr>
              <a:defRPr/>
            </a:pPr>
            <a:r>
              <a:rPr lang="hr-HR" altLang="en-US" b="1" dirty="0" smtClean="0"/>
              <a:t>Podjeljenost svijeta (dobro – zlo)</a:t>
            </a:r>
          </a:p>
          <a:p>
            <a:pPr>
              <a:defRPr/>
            </a:pPr>
            <a:r>
              <a:rPr lang="hr-HR" altLang="en-US" b="1" dirty="0" smtClean="0"/>
              <a:t>Otuđena vlast</a:t>
            </a:r>
          </a:p>
          <a:p>
            <a:pPr>
              <a:defRPr/>
            </a:pPr>
            <a:r>
              <a:rPr lang="hr-HR" altLang="en-US" b="1" dirty="0" smtClean="0"/>
              <a:t>Trajanje života (stalno se puni i prazni), tako i život stalno pulsira novim mjenama koje teku</a:t>
            </a:r>
          </a:p>
          <a:p>
            <a:pPr>
              <a:defRPr/>
            </a:pPr>
            <a:r>
              <a:rPr lang="hr-HR" altLang="en-US" b="1" dirty="0" smtClean="0"/>
              <a:t>Simbol nade i vjere u čovjeka (vrhovi čempresa i džamija koji strše iznad zidova „avlije”)</a:t>
            </a:r>
          </a:p>
          <a:p>
            <a:pPr>
              <a:defRPr/>
            </a:pPr>
            <a:endParaRPr lang="hr-HR" altLang="en-US" b="1" dirty="0" smtClean="0"/>
          </a:p>
          <a:p>
            <a:pPr marL="0" indent="0">
              <a:buNone/>
              <a:defRPr/>
            </a:pPr>
            <a:endParaRPr lang="fi-FI" altLang="en-US" b="1" dirty="0" smtClean="0"/>
          </a:p>
          <a:p>
            <a:pPr marL="0" indent="0">
              <a:buFont typeface="Wingdings 3" panose="05040102010807070707" pitchFamily="18" charset="2"/>
              <a:buNone/>
              <a:defRPr/>
            </a:pPr>
            <a:r>
              <a:rPr lang="fi-FI" altLang="en-US" b="1" dirty="0" smtClean="0"/>
              <a:t>								</a:t>
            </a:r>
            <a:endParaRPr lang="fi-FI" altLang="en-US" b="1" dirty="0"/>
          </a:p>
        </p:txBody>
      </p:sp>
    </p:spTree>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Diagram 3"/>
          <p:cNvGraphicFramePr/>
          <p:nvPr>
            <p:extLst>
              <p:ext uri="{D42A27DB-BD31-4B8C-83A1-F6EECF244321}">
                <p14:modId xmlns:p14="http://schemas.microsoft.com/office/powerpoint/2010/main" val="1285319776"/>
              </p:ext>
            </p:extLst>
          </p:nvPr>
        </p:nvGraphicFramePr>
        <p:xfrm>
          <a:off x="2032000" y="2152184"/>
          <a:ext cx="8128000" cy="4705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580"/>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139" y="603750"/>
            <a:ext cx="8761413" cy="706964"/>
          </a:xfrm>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74" y="769796"/>
            <a:ext cx="10058400" cy="5984748"/>
          </a:xfrm>
          <a:prstGeom prst="rect">
            <a:avLst/>
          </a:prstGeom>
        </p:spPr>
      </p:pic>
    </p:spTree>
    <p:extLst>
      <p:ext uri="{BB962C8B-B14F-4D97-AF65-F5344CB8AC3E}">
        <p14:creationId xmlns:p14="http://schemas.microsoft.com/office/powerpoint/2010/main" val="3873268100"/>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hr-BA" altLang="en-US" smtClean="0"/>
              <a:t>                         </a:t>
            </a:r>
            <a:r>
              <a:rPr lang="hr-BA" altLang="en-US" b="1" smtClean="0"/>
              <a:t>CITATI</a:t>
            </a:r>
            <a:endParaRPr lang="en-GB" altLang="en-US" b="1" smtClean="0"/>
          </a:p>
        </p:txBody>
      </p:sp>
      <p:sp>
        <p:nvSpPr>
          <p:cNvPr id="39939" name="Content Placeholder 2"/>
          <p:cNvSpPr>
            <a:spLocks noGrp="1"/>
          </p:cNvSpPr>
          <p:nvPr>
            <p:ph idx="1"/>
          </p:nvPr>
        </p:nvSpPr>
        <p:spPr>
          <a:xfrm>
            <a:off x="1311256" y="2297151"/>
            <a:ext cx="8915400" cy="3724867"/>
          </a:xfrm>
        </p:spPr>
        <p:txBody>
          <a:bodyPr>
            <a:noAutofit/>
          </a:bodyPr>
          <a:lstStyle/>
          <a:p>
            <a:r>
              <a:rPr lang="en-GB" altLang="en-US" sz="2000" b="1" i="1" dirty="0" err="1" smtClean="0">
                <a:latin typeface="Arial Narrow" panose="020B0606020202030204" pitchFamily="34" charset="0"/>
              </a:rPr>
              <a:t>Mi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smo</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uvek</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manje</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ili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više</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skloni</a:t>
            </a:r>
            <a:r>
              <a:rPr lang="en-GB" altLang="en-US" sz="2000" b="1" i="1" dirty="0" smtClean="0">
                <a:latin typeface="Arial Narrow" panose="020B0606020202030204" pitchFamily="34" charset="0"/>
              </a:rPr>
              <a:t> da </a:t>
            </a:r>
            <a:r>
              <a:rPr lang="en-GB" altLang="en-US" sz="2000" b="1" i="1" dirty="0" err="1" smtClean="0">
                <a:latin typeface="Arial Narrow" panose="020B0606020202030204" pitchFamily="34" charset="0"/>
              </a:rPr>
              <a:t>osudimo</a:t>
            </a:r>
            <a:r>
              <a:rPr lang="en-GB" altLang="en-US" sz="2000" b="1" i="1" dirty="0" smtClean="0">
                <a:latin typeface="Arial Narrow" panose="020B0606020202030204" pitchFamily="34" charset="0"/>
              </a:rPr>
              <a:t> one </a:t>
            </a:r>
            <a:r>
              <a:rPr lang="en-GB" altLang="en-US" sz="2000" b="1" i="1" dirty="0" err="1" smtClean="0">
                <a:latin typeface="Arial Narrow" panose="020B0606020202030204" pitchFamily="34" charset="0"/>
              </a:rPr>
              <a:t>koji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mnogo</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govore</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naročito</a:t>
            </a:r>
            <a:r>
              <a:rPr lang="en-GB" altLang="en-US" sz="2000" b="1" i="1" dirty="0" smtClean="0">
                <a:latin typeface="Arial Narrow" panose="020B0606020202030204" pitchFamily="34" charset="0"/>
              </a:rPr>
              <a:t> o </a:t>
            </a:r>
            <a:r>
              <a:rPr lang="en-GB" altLang="en-US" sz="2000" b="1" i="1" dirty="0" err="1" smtClean="0">
                <a:latin typeface="Arial Narrow" panose="020B0606020202030204" pitchFamily="34" charset="0"/>
              </a:rPr>
              <a:t>stvarima</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koje</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ih</a:t>
            </a:r>
            <a:r>
              <a:rPr lang="en-GB" altLang="en-US" sz="2000" b="1" i="1" dirty="0" smtClean="0">
                <a:latin typeface="Arial Narrow" panose="020B0606020202030204" pitchFamily="34" charset="0"/>
              </a:rPr>
              <a:t> se ne </a:t>
            </a:r>
            <a:r>
              <a:rPr lang="en-GB" altLang="en-US" sz="2000" b="1" i="1" dirty="0" err="1" smtClean="0">
                <a:latin typeface="Arial Narrow" panose="020B0606020202030204" pitchFamily="34" charset="0"/>
              </a:rPr>
              <a:t>tiču</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neposredno</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čak</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a:t>
            </a:r>
            <a:r>
              <a:rPr lang="en-GB" altLang="en-US" sz="2000" b="1" i="1" dirty="0" smtClean="0">
                <a:latin typeface="Arial Narrow" panose="020B0606020202030204" pitchFamily="34" charset="0"/>
              </a:rPr>
              <a:t> da </a:t>
            </a:r>
            <a:r>
              <a:rPr lang="en-GB" altLang="en-US" sz="2000" b="1" i="1" dirty="0" err="1" smtClean="0">
                <a:latin typeface="Arial Narrow" panose="020B0606020202030204" pitchFamily="34" charset="0"/>
              </a:rPr>
              <a:t>sa</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prezirom</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govorimo</a:t>
            </a:r>
            <a:r>
              <a:rPr lang="en-GB" altLang="en-US" sz="2000" b="1" i="1" dirty="0" smtClean="0">
                <a:latin typeface="Arial Narrow" panose="020B0606020202030204" pitchFamily="34" charset="0"/>
              </a:rPr>
              <a:t> o </a:t>
            </a:r>
            <a:r>
              <a:rPr lang="en-GB" altLang="en-US" sz="2000" b="1" i="1" dirty="0" err="1" smtClean="0">
                <a:latin typeface="Arial Narrow" panose="020B0606020202030204" pitchFamily="34" charset="0"/>
              </a:rPr>
              <a:t>tim</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ljudima</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kao</a:t>
            </a:r>
            <a:r>
              <a:rPr lang="en-GB" altLang="en-US" sz="2000" b="1" i="1" dirty="0" smtClean="0">
                <a:latin typeface="Arial Narrow" panose="020B0606020202030204" pitchFamily="34" charset="0"/>
              </a:rPr>
              <a:t> o </a:t>
            </a:r>
            <a:r>
              <a:rPr lang="en-GB" altLang="en-US" sz="2000" b="1" i="1" dirty="0" err="1" smtClean="0">
                <a:latin typeface="Arial Narrow" panose="020B0606020202030204" pitchFamily="34" charset="0"/>
              </a:rPr>
              <a:t>brbljivcima</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dosadnim</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pričalicama</a:t>
            </a:r>
            <a:r>
              <a:rPr lang="en-GB" altLang="en-US" sz="2000" b="1" i="1" dirty="0" smtClean="0">
                <a:latin typeface="Arial Narrow" panose="020B0606020202030204" pitchFamily="34" charset="0"/>
              </a:rPr>
              <a:t>. A </a:t>
            </a:r>
            <a:r>
              <a:rPr lang="en-GB" altLang="en-US" sz="2000" b="1" i="1" dirty="0" err="1" smtClean="0">
                <a:latin typeface="Arial Narrow" panose="020B0606020202030204" pitchFamily="34" charset="0"/>
              </a:rPr>
              <a:t>pri</a:t>
            </a:r>
            <a:r>
              <a:rPr lang="en-GB" altLang="en-US" sz="2000" b="1" i="1" dirty="0" smtClean="0">
                <a:latin typeface="Arial Narrow" panose="020B0606020202030204" pitchFamily="34" charset="0"/>
              </a:rPr>
              <a:t> tome ne </a:t>
            </a:r>
            <a:r>
              <a:rPr lang="en-GB" altLang="en-US" sz="2000" b="1" i="1" dirty="0" err="1" smtClean="0">
                <a:latin typeface="Arial Narrow" panose="020B0606020202030204" pitchFamily="34" charset="0"/>
              </a:rPr>
              <a:t>mislimo</a:t>
            </a:r>
            <a:r>
              <a:rPr lang="en-GB" altLang="en-US" sz="2000" b="1" i="1" dirty="0" smtClean="0">
                <a:latin typeface="Arial Narrow" panose="020B0606020202030204" pitchFamily="34" charset="0"/>
              </a:rPr>
              <a:t> da ta </a:t>
            </a:r>
            <a:r>
              <a:rPr lang="en-GB" altLang="en-US" sz="2000" b="1" i="1" dirty="0" err="1" smtClean="0">
                <a:latin typeface="Arial Narrow" panose="020B0606020202030204" pitchFamily="34" charset="0"/>
              </a:rPr>
              <a:t>ljudska</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toliko</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ljudska</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tako</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česta</a:t>
            </a:r>
            <a:r>
              <a:rPr lang="en-GB" altLang="en-US" sz="2000" b="1" i="1" dirty="0" smtClean="0">
                <a:latin typeface="Arial Narrow" panose="020B0606020202030204" pitchFamily="34" charset="0"/>
              </a:rPr>
              <a:t> </a:t>
            </a:r>
            <a:r>
              <a:rPr lang="hr-BA" altLang="en-US" sz="2000" b="1" i="1" dirty="0" smtClean="0">
                <a:latin typeface="Arial Narrow" panose="020B0606020202030204" pitchFamily="34" charset="0"/>
              </a:rPr>
              <a:t>mana</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ima</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svoje</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dobre</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strane</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Jer</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šta</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bismo</a:t>
            </a:r>
            <a:r>
              <a:rPr lang="en-GB" altLang="en-US" sz="2000" b="1" i="1" dirty="0" smtClean="0">
                <a:latin typeface="Arial Narrow" panose="020B0606020202030204" pitchFamily="34" charset="0"/>
              </a:rPr>
              <a:t> mi </a:t>
            </a:r>
            <a:r>
              <a:rPr lang="en-GB" altLang="en-US" sz="2000" b="1" i="1" dirty="0" err="1" smtClean="0">
                <a:latin typeface="Arial Narrow" panose="020B0606020202030204" pitchFamily="34" charset="0"/>
              </a:rPr>
              <a:t>znali</a:t>
            </a:r>
            <a:r>
              <a:rPr lang="en-GB" altLang="en-US" sz="2000" b="1" i="1" dirty="0" smtClean="0">
                <a:latin typeface="Arial Narrow" panose="020B0606020202030204" pitchFamily="34" charset="0"/>
              </a:rPr>
              <a:t> o </a:t>
            </a:r>
            <a:r>
              <a:rPr lang="en-GB" altLang="en-US" sz="2000" b="1" i="1" dirty="0" err="1" smtClean="0">
                <a:latin typeface="Arial Narrow" panose="020B0606020202030204" pitchFamily="34" charset="0"/>
              </a:rPr>
              <a:t>tuđim</a:t>
            </a:r>
            <a:r>
              <a:rPr lang="en-GB" altLang="en-US" sz="2000" b="1" i="1" dirty="0" smtClean="0">
                <a:latin typeface="Arial Narrow" panose="020B0606020202030204" pitchFamily="34" charset="0"/>
              </a:rPr>
              <a:t> </a:t>
            </a:r>
            <a:r>
              <a:rPr lang="hr-BA" altLang="en-US" sz="2000" b="1" i="1" dirty="0" smtClean="0">
                <a:latin typeface="Arial Narrow" panose="020B0606020202030204" pitchFamily="34" charset="0"/>
              </a:rPr>
              <a:t>dušama</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a:t>
            </a:r>
            <a:r>
              <a:rPr lang="en-GB" altLang="en-US" sz="2000" b="1" i="1" dirty="0" smtClean="0">
                <a:latin typeface="Arial Narrow" panose="020B0606020202030204" pitchFamily="34" charset="0"/>
              </a:rPr>
              <a:t> </a:t>
            </a:r>
            <a:r>
              <a:rPr lang="hr-BA" altLang="en-US" sz="2000" b="1" i="1" dirty="0" smtClean="0">
                <a:latin typeface="Arial Narrow" panose="020B0606020202030204" pitchFamily="34" charset="0"/>
              </a:rPr>
              <a:t>mislima</a:t>
            </a:r>
            <a:r>
              <a:rPr lang="en-GB" altLang="en-US" sz="2000" b="1" i="1" dirty="0" smtClean="0">
                <a:latin typeface="Arial Narrow" panose="020B0606020202030204" pitchFamily="34" charset="0"/>
              </a:rPr>
              <a:t>, o </a:t>
            </a:r>
            <a:r>
              <a:rPr lang="en-GB" altLang="en-US" sz="2000" b="1" i="1" dirty="0" err="1" smtClean="0">
                <a:latin typeface="Arial Narrow" panose="020B0606020202030204" pitchFamily="34" charset="0"/>
              </a:rPr>
              <a:t>drugim</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ljudima</a:t>
            </a:r>
            <a:r>
              <a:rPr lang="en-GB" altLang="en-US" sz="2000" b="1" i="1" dirty="0" smtClean="0">
                <a:latin typeface="Arial Narrow" panose="020B0606020202030204" pitchFamily="34" charset="0"/>
              </a:rPr>
              <a:t>, pa </a:t>
            </a:r>
            <a:r>
              <a:rPr lang="en-GB" altLang="en-US" sz="2000" b="1" i="1" dirty="0" err="1" smtClean="0">
                <a:latin typeface="Arial Narrow" panose="020B0606020202030204" pitchFamily="34" charset="0"/>
              </a:rPr>
              <a:t>prema</a:t>
            </a:r>
            <a:r>
              <a:rPr lang="en-GB" altLang="en-US" sz="2000" b="1" i="1" dirty="0" smtClean="0">
                <a:latin typeface="Arial Narrow" panose="020B0606020202030204" pitchFamily="34" charset="0"/>
              </a:rPr>
              <a:t> tome </a:t>
            </a:r>
            <a:r>
              <a:rPr lang="en-GB" altLang="en-US" sz="2000" b="1" i="1" dirty="0" err="1" smtClean="0">
                <a:latin typeface="Arial Narrow" panose="020B0606020202030204" pitchFamily="34" charset="0"/>
              </a:rPr>
              <a:t>i</a:t>
            </a:r>
            <a:r>
              <a:rPr lang="en-GB" altLang="en-US" sz="2000" b="1" i="1" dirty="0" smtClean="0">
                <a:latin typeface="Arial Narrow" panose="020B0606020202030204" pitchFamily="34" charset="0"/>
              </a:rPr>
              <a:t> o </a:t>
            </a:r>
            <a:r>
              <a:rPr lang="en-GB" altLang="en-US" sz="2000" b="1" i="1" dirty="0" err="1" smtClean="0">
                <a:latin typeface="Arial Narrow" panose="020B0606020202030204" pitchFamily="34" charset="0"/>
              </a:rPr>
              <a:t>sebi</a:t>
            </a:r>
            <a:r>
              <a:rPr lang="en-GB" altLang="en-US" sz="2000" b="1" i="1" dirty="0" smtClean="0">
                <a:latin typeface="Arial Narrow" panose="020B0606020202030204" pitchFamily="34" charset="0"/>
              </a:rPr>
              <a:t>, o </a:t>
            </a:r>
            <a:r>
              <a:rPr lang="en-GB" altLang="en-US" sz="2000" b="1" i="1" dirty="0" err="1" smtClean="0">
                <a:latin typeface="Arial Narrow" panose="020B0606020202030204" pitchFamily="34" charset="0"/>
              </a:rPr>
              <a:t>drugim</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sredinama</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predelima</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koje</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nismo</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nikad</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videli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niti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ćemo</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imati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prilike</a:t>
            </a:r>
            <a:r>
              <a:rPr lang="en-GB" altLang="en-US" sz="2000" b="1" i="1" dirty="0" smtClean="0">
                <a:latin typeface="Arial Narrow" panose="020B0606020202030204" pitchFamily="34" charset="0"/>
              </a:rPr>
              <a:t> da </a:t>
            </a:r>
            <a:r>
              <a:rPr lang="en-GB" altLang="en-US" sz="2000" b="1" i="1" dirty="0" err="1" smtClean="0">
                <a:latin typeface="Arial Narrow" panose="020B0606020202030204" pitchFamily="34" charset="0"/>
              </a:rPr>
              <a:t>ih</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vidimo</a:t>
            </a:r>
            <a:r>
              <a:rPr lang="en-GB" altLang="en-US" sz="2000" b="1" i="1" dirty="0" smtClean="0">
                <a:latin typeface="Arial Narrow" panose="020B0606020202030204" pitchFamily="34" charset="0"/>
              </a:rPr>
              <a:t>, da </a:t>
            </a:r>
            <a:r>
              <a:rPr lang="en-GB" altLang="en-US" sz="2000" b="1" i="1" dirty="0" err="1" smtClean="0">
                <a:latin typeface="Arial Narrow" panose="020B0606020202030204" pitchFamily="34" charset="0"/>
              </a:rPr>
              <a:t>nema</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takvih</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ljudi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koji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imaju</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potrebu</a:t>
            </a:r>
            <a:r>
              <a:rPr lang="en-GB" altLang="en-US" sz="2000" b="1" i="1" dirty="0" smtClean="0">
                <a:latin typeface="Arial Narrow" panose="020B0606020202030204" pitchFamily="34" charset="0"/>
              </a:rPr>
              <a:t> da </a:t>
            </a:r>
            <a:r>
              <a:rPr lang="en-GB" altLang="en-US" sz="2000" b="1" i="1" dirty="0" err="1" smtClean="0">
                <a:latin typeface="Arial Narrow" panose="020B0606020202030204" pitchFamily="34" charset="0"/>
              </a:rPr>
              <a:t>usmeno</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ili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pismeno</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kazuju</a:t>
            </a:r>
            <a:r>
              <a:rPr lang="en-GB" altLang="en-US" sz="2000" b="1" i="1" dirty="0" smtClean="0">
                <a:latin typeface="Arial Narrow" panose="020B0606020202030204" pitchFamily="34" charset="0"/>
              </a:rPr>
              <a:t> ono </a:t>
            </a:r>
            <a:r>
              <a:rPr lang="en-GB" altLang="en-US" sz="2000" b="1" i="1" dirty="0" err="1" smtClean="0">
                <a:latin typeface="Arial Narrow" panose="020B0606020202030204" pitchFamily="34" charset="0"/>
              </a:rPr>
              <a:t>što</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su</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videli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čuli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što</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su</a:t>
            </a:r>
            <a:r>
              <a:rPr lang="en-GB" altLang="en-US" sz="2000" b="1" i="1" dirty="0" smtClean="0">
                <a:latin typeface="Arial Narrow" panose="020B0606020202030204" pitchFamily="34" charset="0"/>
              </a:rPr>
              <a:t> s </a:t>
            </a:r>
            <a:r>
              <a:rPr lang="en-GB" altLang="en-US" sz="2000" b="1" i="1" dirty="0" err="1" smtClean="0">
                <a:latin typeface="Arial Narrow" panose="020B0606020202030204" pitchFamily="34" charset="0"/>
              </a:rPr>
              <a:t>tim</a:t>
            </a:r>
            <a:r>
              <a:rPr lang="en-GB" altLang="en-US" sz="2000" b="1" i="1" dirty="0" smtClean="0">
                <a:latin typeface="Arial Narrow" panose="020B0606020202030204" pitchFamily="34" charset="0"/>
              </a:rPr>
              <a:t> u </a:t>
            </a:r>
            <a:r>
              <a:rPr lang="en-GB" altLang="en-US" sz="2000" b="1" i="1" dirty="0" err="1" smtClean="0">
                <a:latin typeface="Arial Narrow" panose="020B0606020202030204" pitchFamily="34" charset="0"/>
              </a:rPr>
              <a:t>vezi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doživeli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ili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mislili</a:t>
            </a:r>
            <a:r>
              <a:rPr lang="en-GB" altLang="en-US" sz="2000" b="1" i="1" dirty="0" smtClean="0">
                <a:latin typeface="Arial Narrow" panose="020B0606020202030204" pitchFamily="34" charset="0"/>
              </a:rPr>
              <a:t>?</a:t>
            </a:r>
            <a:endParaRPr lang="hr-BA" altLang="en-US" sz="2000" b="1" i="1" dirty="0" smtClean="0">
              <a:latin typeface="Arial Narrow" panose="020B0606020202030204" pitchFamily="34" charset="0"/>
            </a:endParaRPr>
          </a:p>
          <a:p>
            <a:r>
              <a:rPr lang="pl-PL" altLang="en-US" sz="2000" b="1" i="1" dirty="0" smtClean="0">
                <a:latin typeface="Arial Narrow" panose="020B0606020202030204" pitchFamily="34" charset="0"/>
              </a:rPr>
              <a:t>Nebo porumeni pa siđe na zemlju; ima ga za svakog, za bogata i za siromaha, za sultana i za roba i apsenika.</a:t>
            </a:r>
          </a:p>
          <a:p>
            <a:r>
              <a:rPr lang="en-GB" altLang="en-US" sz="2000" b="1" i="1" dirty="0" smtClean="0">
                <a:latin typeface="Arial Narrow" panose="020B0606020202030204" pitchFamily="34" charset="0"/>
              </a:rPr>
              <a:t>Ne </a:t>
            </a:r>
            <a:r>
              <a:rPr lang="en-GB" altLang="en-US" sz="2000" b="1" i="1" dirty="0" err="1" smtClean="0">
                <a:latin typeface="Arial Narrow" panose="020B0606020202030204" pitchFamily="34" charset="0"/>
              </a:rPr>
              <a:t>mogu</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ja</a:t>
            </a:r>
            <a:r>
              <a:rPr lang="en-GB" altLang="en-US" sz="2000" b="1" i="1" dirty="0" smtClean="0">
                <a:latin typeface="Arial Narrow" panose="020B0606020202030204" pitchFamily="34" charset="0"/>
              </a:rPr>
              <a:t> - </a:t>
            </a:r>
            <a:r>
              <a:rPr lang="en-GB" altLang="en-US" sz="2000" b="1" i="1" dirty="0" err="1" smtClean="0">
                <a:latin typeface="Arial Narrow" panose="020B0606020202030204" pitchFamily="34" charset="0"/>
              </a:rPr>
              <a:t>kaže</a:t>
            </a:r>
            <a:r>
              <a:rPr lang="en-GB" altLang="en-US" sz="2000" b="1" i="1" dirty="0" smtClean="0">
                <a:latin typeface="Arial Narrow" panose="020B0606020202030204" pitchFamily="34" charset="0"/>
              </a:rPr>
              <a:t> - </a:t>
            </a:r>
            <a:r>
              <a:rPr lang="en-GB" altLang="en-US" sz="2000" b="1" i="1" dirty="0" err="1" smtClean="0">
                <a:latin typeface="Arial Narrow" panose="020B0606020202030204" pitchFamily="34" charset="0"/>
              </a:rPr>
              <a:t>dobri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čoveče</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ozdraviti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jer</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ja</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i</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nisam</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bolestan</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nego</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sam</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ovakav</a:t>
            </a:r>
            <a:r>
              <a:rPr lang="en-GB" altLang="en-US" sz="2000" b="1" i="1" dirty="0" smtClean="0">
                <a:latin typeface="Arial Narrow" panose="020B0606020202030204" pitchFamily="34" charset="0"/>
              </a:rPr>
              <a:t>, a od </a:t>
            </a:r>
            <a:r>
              <a:rPr lang="en-GB" altLang="en-US" sz="2000" b="1" i="1" dirty="0" err="1" smtClean="0">
                <a:latin typeface="Arial Narrow" panose="020B0606020202030204" pitchFamily="34" charset="0"/>
              </a:rPr>
              <a:t>sebe</a:t>
            </a:r>
            <a:r>
              <a:rPr lang="en-GB" altLang="en-US" sz="2000" b="1" i="1" dirty="0" smtClean="0">
                <a:latin typeface="Arial Narrow" panose="020B0606020202030204" pitchFamily="34" charset="0"/>
              </a:rPr>
              <a:t> se ne </a:t>
            </a:r>
            <a:r>
              <a:rPr lang="en-GB" altLang="en-US" sz="2000" b="1" i="1" dirty="0" err="1" smtClean="0">
                <a:latin typeface="Arial Narrow" panose="020B0606020202030204" pitchFamily="34" charset="0"/>
              </a:rPr>
              <a:t>može</a:t>
            </a:r>
            <a:r>
              <a:rPr lang="en-GB" altLang="en-US" sz="2000" b="1" i="1" dirty="0" smtClean="0">
                <a:latin typeface="Arial Narrow" panose="020B0606020202030204" pitchFamily="34" charset="0"/>
              </a:rPr>
              <a:t> </a:t>
            </a:r>
            <a:r>
              <a:rPr lang="en-GB" altLang="en-US" sz="2000" b="1" i="1" dirty="0" err="1" smtClean="0">
                <a:latin typeface="Arial Narrow" panose="020B0606020202030204" pitchFamily="34" charset="0"/>
              </a:rPr>
              <a:t>ozdraviti</a:t>
            </a:r>
            <a:r>
              <a:rPr lang="en-GB" altLang="en-US" b="1" dirty="0" smtClean="0"/>
              <a:t>.</a:t>
            </a:r>
          </a:p>
        </p:txBody>
      </p:sp>
    </p:spTree>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hr-BA" altLang="en-US" smtClean="0"/>
              <a:t>							</a:t>
            </a:r>
            <a:r>
              <a:rPr lang="hr-BA" altLang="en-US" b="1" smtClean="0"/>
              <a:t>	CITATI</a:t>
            </a:r>
            <a:endParaRPr lang="en-GB" altLang="en-US" b="1" smtClean="0"/>
          </a:p>
        </p:txBody>
      </p:sp>
      <p:sp>
        <p:nvSpPr>
          <p:cNvPr id="3" name="Content Placeholder 2"/>
          <p:cNvSpPr>
            <a:spLocks noGrp="1"/>
          </p:cNvSpPr>
          <p:nvPr>
            <p:ph sz="half" idx="1"/>
          </p:nvPr>
        </p:nvSpPr>
        <p:spPr>
          <a:xfrm>
            <a:off x="1154954" y="2143183"/>
            <a:ext cx="4825158" cy="3876617"/>
          </a:xfrm>
        </p:spPr>
        <p:txBody>
          <a:bodyPr>
            <a:noAutofit/>
          </a:bodyPr>
          <a:lstStyle/>
          <a:p>
            <a:pPr>
              <a:defRPr/>
            </a:pPr>
            <a:r>
              <a:rPr lang="en-GB" sz="2400" b="1" i="1" dirty="0" smtClean="0">
                <a:latin typeface="Arial Narrow" panose="020B0606020202030204" pitchFamily="34" charset="0"/>
              </a:rPr>
              <a:t>Od </a:t>
            </a:r>
            <a:r>
              <a:rPr lang="en-GB" sz="2400" b="1" i="1" dirty="0" err="1" smtClean="0">
                <a:latin typeface="Arial Narrow" panose="020B0606020202030204" pitchFamily="34" charset="0"/>
              </a:rPr>
              <a:t>svega</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što</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ima</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i</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jeste</a:t>
            </a:r>
            <a:r>
              <a:rPr lang="en-GB" sz="2400" b="1" i="1" dirty="0" smtClean="0">
                <a:latin typeface="Arial Narrow" panose="020B0606020202030204" pitchFamily="34" charset="0"/>
              </a:rPr>
              <a:t>,</a:t>
            </a:r>
            <a:r>
              <a:rPr lang="hr-BA" sz="2400" b="1" i="1" dirty="0" smtClean="0">
                <a:latin typeface="Arial Narrow" panose="020B0606020202030204" pitchFamily="34" charset="0"/>
              </a:rPr>
              <a:t> </a:t>
            </a:r>
            <a:r>
              <a:rPr lang="en-GB" sz="2400" b="1" i="1" dirty="0" err="1" smtClean="0">
                <a:latin typeface="Arial Narrow" panose="020B0606020202030204" pitchFamily="34" charset="0"/>
              </a:rPr>
              <a:t>ja</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sam</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hteo</a:t>
            </a:r>
            <a:r>
              <a:rPr lang="en-GB" sz="2400" b="1" i="1" dirty="0" smtClean="0">
                <a:latin typeface="Arial Narrow" panose="020B0606020202030204" pitchFamily="34" charset="0"/>
              </a:rPr>
              <a:t> da </a:t>
            </a:r>
            <a:r>
              <a:rPr lang="en-GB" sz="2400" b="1" i="1" dirty="0" err="1" smtClean="0">
                <a:latin typeface="Arial Narrow" panose="020B0606020202030204" pitchFamily="34" charset="0"/>
              </a:rPr>
              <a:t>napravim</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sredstvo</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kojim</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bih</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savladao</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i</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osvojio</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svet</a:t>
            </a:r>
            <a:r>
              <a:rPr lang="en-GB" sz="2400" b="1" i="1" dirty="0" smtClean="0">
                <a:latin typeface="Arial Narrow" panose="020B0606020202030204" pitchFamily="34" charset="0"/>
              </a:rPr>
              <a:t>, a </a:t>
            </a:r>
            <a:r>
              <a:rPr lang="en-GB" sz="2400" b="1" i="1" dirty="0" err="1" smtClean="0">
                <a:latin typeface="Arial Narrow" panose="020B0606020202030204" pitchFamily="34" charset="0"/>
              </a:rPr>
              <a:t>sada</a:t>
            </a:r>
            <a:r>
              <a:rPr lang="en-GB" sz="2400" b="1" i="1" dirty="0" smtClean="0">
                <a:latin typeface="Arial Narrow" panose="020B0606020202030204" pitchFamily="34" charset="0"/>
              </a:rPr>
              <a:t> je </a:t>
            </a:r>
            <a:r>
              <a:rPr lang="en-GB" sz="2400" b="1" i="1" dirty="0" err="1" smtClean="0">
                <a:latin typeface="Arial Narrow" panose="020B0606020202030204" pitchFamily="34" charset="0"/>
              </a:rPr>
              <a:t>taj</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svet</a:t>
            </a:r>
            <a:r>
              <a:rPr lang="en-GB" sz="2400" b="1" i="1" dirty="0" smtClean="0">
                <a:latin typeface="Arial Narrow" panose="020B0606020202030204" pitchFamily="34" charset="0"/>
              </a:rPr>
              <a:t> od </a:t>
            </a:r>
            <a:r>
              <a:rPr lang="en-GB" sz="2400" b="1" i="1" dirty="0" err="1" smtClean="0">
                <a:latin typeface="Arial Narrow" panose="020B0606020202030204" pitchFamily="34" charset="0"/>
              </a:rPr>
              <a:t>mene</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načinio</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svoje</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sredstvo</a:t>
            </a:r>
            <a:r>
              <a:rPr lang="en-GB" sz="2400" b="1" i="1" dirty="0" smtClean="0">
                <a:latin typeface="Arial Narrow" panose="020B0606020202030204" pitchFamily="34" charset="0"/>
              </a:rPr>
              <a:t>.” </a:t>
            </a:r>
            <a:endParaRPr lang="hr-BA" sz="2400" b="1" i="1" dirty="0" smtClean="0">
              <a:latin typeface="Arial Narrow" panose="020B0606020202030204" pitchFamily="34" charset="0"/>
            </a:endParaRPr>
          </a:p>
          <a:p>
            <a:pPr>
              <a:defRPr/>
            </a:pPr>
            <a:r>
              <a:rPr lang="en-GB" sz="2400" b="1" i="1" dirty="0" err="1" smtClean="0">
                <a:latin typeface="Arial Narrow" panose="020B0606020202030204" pitchFamily="34" charset="0"/>
              </a:rPr>
              <a:t>Svi</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smo</a:t>
            </a:r>
            <a:r>
              <a:rPr lang="en-GB" sz="2400" b="1" i="1" dirty="0" smtClean="0">
                <a:latin typeface="Arial Narrow" panose="020B0606020202030204" pitchFamily="34" charset="0"/>
              </a:rPr>
              <a:t> mi </a:t>
            </a:r>
            <a:r>
              <a:rPr lang="en-GB" sz="2400" b="1" i="1" dirty="0" err="1" smtClean="0">
                <a:latin typeface="Arial Narrow" panose="020B0606020202030204" pitchFamily="34" charset="0"/>
              </a:rPr>
              <a:t>zato</a:t>
            </a:r>
            <a:r>
              <a:rPr lang="hr-BA" sz="2400" b="1" i="1" dirty="0" smtClean="0">
                <a:latin typeface="Arial Narrow" panose="020B0606020202030204" pitchFamily="34" charset="0"/>
              </a:rPr>
              <a:t>č</a:t>
            </a:r>
            <a:r>
              <a:rPr lang="en-GB" sz="2400" b="1" i="1" dirty="0" err="1" smtClean="0">
                <a:latin typeface="Arial Narrow" panose="020B0606020202030204" pitchFamily="34" charset="0"/>
              </a:rPr>
              <a:t>enici</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prokletih</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avlija</a:t>
            </a:r>
            <a:r>
              <a:rPr lang="hr-BA" sz="2400" b="1" i="1" dirty="0" smtClean="0">
                <a:latin typeface="Arial Narrow" panose="020B0606020202030204" pitchFamily="34" charset="0"/>
              </a:rPr>
              <a:t>.</a:t>
            </a:r>
          </a:p>
          <a:p>
            <a:pPr>
              <a:defRPr/>
            </a:pPr>
            <a:r>
              <a:rPr lang="en-GB" sz="2400" b="1" i="1" dirty="0" smtClean="0">
                <a:latin typeface="Arial Narrow" panose="020B0606020202030204" pitchFamily="34" charset="0"/>
              </a:rPr>
              <a:t>Ono </a:t>
            </a:r>
            <a:r>
              <a:rPr lang="hr-BA" sz="2400" b="1" i="1" dirty="0" smtClean="0">
                <a:latin typeface="Arial Narrow" panose="020B0606020202030204" pitchFamily="34" charset="0"/>
              </a:rPr>
              <a:t>š</a:t>
            </a:r>
            <a:r>
              <a:rPr lang="en-GB" sz="2400" b="1" i="1" dirty="0" smtClean="0">
                <a:latin typeface="Arial Narrow" panose="020B0606020202030204" pitchFamily="34" charset="0"/>
              </a:rPr>
              <a:t>to </a:t>
            </a:r>
            <a:r>
              <a:rPr lang="en-GB" sz="2400" b="1" i="1" dirty="0" err="1" smtClean="0">
                <a:latin typeface="Arial Narrow" panose="020B0606020202030204" pitchFamily="34" charset="0"/>
              </a:rPr>
              <a:t>nije</a:t>
            </a:r>
            <a:r>
              <a:rPr lang="en-GB" sz="2400" b="1" i="1" dirty="0" smtClean="0">
                <a:latin typeface="Arial Narrow" panose="020B0606020202030204" pitchFamily="34" charset="0"/>
              </a:rPr>
              <a:t>, </a:t>
            </a:r>
            <a:r>
              <a:rPr lang="hr-BA" sz="2400" b="1" i="1" dirty="0" smtClean="0">
                <a:latin typeface="Arial Narrow" panose="020B0606020202030204" pitchFamily="34" charset="0"/>
              </a:rPr>
              <a:t>š</a:t>
            </a:r>
            <a:r>
              <a:rPr lang="en-GB" sz="2400" b="1" i="1" dirty="0" smtClean="0">
                <a:latin typeface="Arial Narrow" panose="020B0606020202030204" pitchFamily="34" charset="0"/>
              </a:rPr>
              <a:t>to ne mo</a:t>
            </a:r>
            <a:r>
              <a:rPr lang="hr-BA" sz="2400" b="1" i="1" dirty="0" smtClean="0">
                <a:latin typeface="Arial Narrow" panose="020B0606020202030204" pitchFamily="34" charset="0"/>
              </a:rPr>
              <a:t>ž</a:t>
            </a:r>
            <a:r>
              <a:rPr lang="en-GB" sz="2400" b="1" i="1" dirty="0" smtClean="0">
                <a:latin typeface="Arial Narrow" panose="020B0606020202030204" pitchFamily="34" charset="0"/>
              </a:rPr>
              <a:t>e </a:t>
            </a:r>
            <a:r>
              <a:rPr lang="en-GB" sz="2400" b="1" i="1" dirty="0" err="1" smtClean="0">
                <a:latin typeface="Arial Narrow" panose="020B0606020202030204" pitchFamily="34" charset="0"/>
              </a:rPr>
              <a:t>i</a:t>
            </a:r>
            <a:r>
              <a:rPr lang="en-GB" sz="2400" b="1" i="1" dirty="0" smtClean="0">
                <a:latin typeface="Arial Narrow" panose="020B0606020202030204" pitchFamily="34" charset="0"/>
              </a:rPr>
              <a:t> ne </a:t>
            </a:r>
            <a:r>
              <a:rPr lang="en-GB" sz="2400" b="1" i="1" dirty="0" err="1" smtClean="0">
                <a:latin typeface="Arial Narrow" panose="020B0606020202030204" pitchFamily="34" charset="0"/>
              </a:rPr>
              <a:t>treba</a:t>
            </a:r>
            <a:r>
              <a:rPr lang="en-GB" sz="2400" b="1" i="1" dirty="0" smtClean="0">
                <a:latin typeface="Arial Narrow" panose="020B0606020202030204" pitchFamily="34" charset="0"/>
              </a:rPr>
              <a:t> da </a:t>
            </a:r>
            <a:r>
              <a:rPr lang="en-GB" sz="2400" b="1" i="1" dirty="0" err="1" smtClean="0">
                <a:latin typeface="Arial Narrow" panose="020B0606020202030204" pitchFamily="34" charset="0"/>
              </a:rPr>
              <a:t>bude</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bilo</a:t>
            </a:r>
            <a:r>
              <a:rPr lang="en-GB" sz="2400" b="1" i="1" dirty="0" smtClean="0">
                <a:latin typeface="Arial Narrow" panose="020B0606020202030204" pitchFamily="34" charset="0"/>
              </a:rPr>
              <a:t> je </a:t>
            </a:r>
            <a:r>
              <a:rPr lang="en-GB" sz="2400" b="1" i="1" dirty="0" err="1" smtClean="0">
                <a:latin typeface="Arial Narrow" panose="020B0606020202030204" pitchFamily="34" charset="0"/>
              </a:rPr>
              <a:t>ja</a:t>
            </a:r>
            <a:r>
              <a:rPr lang="hr-BA" sz="2400" b="1" i="1" dirty="0" smtClean="0">
                <a:latin typeface="Arial Narrow" panose="020B0606020202030204" pitchFamily="34" charset="0"/>
              </a:rPr>
              <a:t>č</a:t>
            </a:r>
            <a:r>
              <a:rPr lang="en-GB" sz="2400" b="1" i="1" dirty="0" smtClean="0">
                <a:latin typeface="Arial Narrow" panose="020B0606020202030204" pitchFamily="34" charset="0"/>
              </a:rPr>
              <a:t>e</a:t>
            </a:r>
            <a:r>
              <a:rPr lang="hr-BA" sz="2400" b="1" i="1" dirty="0" smtClean="0">
                <a:latin typeface="Arial Narrow" panose="020B0606020202030204" pitchFamily="34" charset="0"/>
              </a:rPr>
              <a:t> </a:t>
            </a:r>
            <a:r>
              <a:rPr lang="en-GB" sz="2400" b="1" i="1" dirty="0" smtClean="0">
                <a:latin typeface="Arial Narrow" panose="020B0606020202030204" pitchFamily="34" charset="0"/>
              </a:rPr>
              <a:t>od </a:t>
            </a:r>
            <a:r>
              <a:rPr lang="en-GB" sz="2400" b="1" i="1" dirty="0" err="1" smtClean="0">
                <a:latin typeface="Arial Narrow" panose="020B0606020202030204" pitchFamily="34" charset="0"/>
              </a:rPr>
              <a:t>onog</a:t>
            </a:r>
            <a:r>
              <a:rPr lang="en-GB" sz="2400" b="1" i="1" dirty="0" smtClean="0">
                <a:latin typeface="Arial Narrow" panose="020B0606020202030204" pitchFamily="34" charset="0"/>
              </a:rPr>
              <a:t> </a:t>
            </a:r>
            <a:r>
              <a:rPr lang="hr-BA" sz="2400" b="1" i="1" dirty="0" smtClean="0">
                <a:latin typeface="Arial Narrow" panose="020B0606020202030204" pitchFamily="34" charset="0"/>
              </a:rPr>
              <a:t>š</a:t>
            </a:r>
            <a:r>
              <a:rPr lang="en-GB" sz="2400" b="1" i="1" dirty="0" smtClean="0">
                <a:latin typeface="Arial Narrow" panose="020B0606020202030204" pitchFamily="34" charset="0"/>
              </a:rPr>
              <a:t>to </a:t>
            </a:r>
            <a:r>
              <a:rPr lang="en-GB" sz="2400" b="1" i="1" dirty="0" err="1" smtClean="0">
                <a:latin typeface="Arial Narrow" panose="020B0606020202030204" pitchFamily="34" charset="0"/>
              </a:rPr>
              <a:t>jeste</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i</a:t>
            </a:r>
            <a:r>
              <a:rPr lang="en-GB" sz="2400" b="1" i="1" dirty="0" smtClean="0">
                <a:latin typeface="Arial Narrow" panose="020B0606020202030204" pitchFamily="34" charset="0"/>
              </a:rPr>
              <a:t> </a:t>
            </a:r>
            <a:r>
              <a:rPr lang="hr-BA" sz="2400" b="1" i="1" dirty="0" smtClean="0">
                <a:latin typeface="Arial Narrow" panose="020B0606020202030204" pitchFamily="34" charset="0"/>
              </a:rPr>
              <a:t>š</a:t>
            </a:r>
            <a:r>
              <a:rPr lang="en-GB" sz="2400" b="1" i="1" dirty="0" smtClean="0">
                <a:latin typeface="Arial Narrow" panose="020B0606020202030204" pitchFamily="34" charset="0"/>
              </a:rPr>
              <a:t>to </a:t>
            </a:r>
            <a:r>
              <a:rPr lang="en-GB" sz="2400" b="1" i="1" dirty="0" err="1" smtClean="0">
                <a:latin typeface="Arial Narrow" panose="020B0606020202030204" pitchFamily="34" charset="0"/>
              </a:rPr>
              <a:t>postoji,o</a:t>
            </a:r>
            <a:r>
              <a:rPr lang="hr-BA" sz="2400" b="1" i="1" dirty="0" smtClean="0">
                <a:latin typeface="Arial Narrow" panose="020B0606020202030204" pitchFamily="34" charset="0"/>
              </a:rPr>
              <a:t>č</a:t>
            </a:r>
            <a:r>
              <a:rPr lang="en-GB" sz="2400" b="1" i="1" dirty="0" err="1" smtClean="0">
                <a:latin typeface="Arial Narrow" panose="020B0606020202030204" pitchFamily="34" charset="0"/>
              </a:rPr>
              <a:t>igledno,stvarno</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i</a:t>
            </a:r>
            <a:r>
              <a:rPr lang="en-GB" sz="2400" b="1" i="1" dirty="0" smtClean="0">
                <a:latin typeface="Arial Narrow" panose="020B0606020202030204" pitchFamily="34" charset="0"/>
              </a:rPr>
              <a:t> </a:t>
            </a:r>
            <a:r>
              <a:rPr lang="en-GB" sz="2400" b="1" i="1" dirty="0" err="1" smtClean="0">
                <a:latin typeface="Arial Narrow" panose="020B0606020202030204" pitchFamily="34" charset="0"/>
              </a:rPr>
              <a:t>jedino</a:t>
            </a:r>
            <a:r>
              <a:rPr lang="hr-BA" sz="2400" b="1" i="1" dirty="0">
                <a:latin typeface="Arial Narrow" panose="020B0606020202030204" pitchFamily="34" charset="0"/>
              </a:rPr>
              <a:t> </a:t>
            </a:r>
            <a:r>
              <a:rPr lang="en-GB" sz="2400" b="1" i="1" dirty="0" err="1" smtClean="0">
                <a:latin typeface="Arial Narrow" panose="020B0606020202030204" pitchFamily="34" charset="0"/>
              </a:rPr>
              <a:t>mogu</a:t>
            </a:r>
            <a:r>
              <a:rPr lang="hr-BA" sz="2400" b="1" i="1" dirty="0" smtClean="0">
                <a:latin typeface="Arial Narrow" panose="020B0606020202030204" pitchFamily="34" charset="0"/>
              </a:rPr>
              <a:t>ć</a:t>
            </a:r>
            <a:r>
              <a:rPr lang="en-GB" sz="2400" b="1" i="1" dirty="0" smtClean="0">
                <a:latin typeface="Arial Narrow" panose="020B0606020202030204" pitchFamily="34" charset="0"/>
              </a:rPr>
              <a:t>e.</a:t>
            </a:r>
            <a:r>
              <a:rPr lang="en-GB" sz="2400" b="1" i="1" dirty="0">
                <a:latin typeface="Arial Narrow" panose="020B0606020202030204" pitchFamily="34" charset="0"/>
              </a:rPr>
              <a:t/>
            </a:r>
            <a:br>
              <a:rPr lang="en-GB" sz="2400" b="1" i="1" dirty="0">
                <a:latin typeface="Arial Narrow" panose="020B0606020202030204" pitchFamily="34" charset="0"/>
              </a:rPr>
            </a:br>
            <a:r>
              <a:rPr lang="en-GB" sz="2400" b="1" i="1" dirty="0">
                <a:latin typeface="Arial Narrow" panose="020B0606020202030204" pitchFamily="34" charset="0"/>
              </a:rPr>
              <a:t/>
            </a:r>
            <a:br>
              <a:rPr lang="en-GB" sz="2400" b="1" i="1" dirty="0">
                <a:latin typeface="Arial Narrow" panose="020B0606020202030204" pitchFamily="34" charset="0"/>
              </a:rPr>
            </a:br>
            <a:endParaRPr lang="en-GB" sz="2400" b="1" i="1" dirty="0">
              <a:latin typeface="Arial Narrow" panose="020B0606020202030204" pitchFamily="34" charset="0"/>
            </a:endParaRPr>
          </a:p>
          <a:p>
            <a:pPr>
              <a:defRPr/>
            </a:pPr>
            <a:endParaRPr lang="en-GB" sz="2400" b="1" dirty="0"/>
          </a:p>
        </p:txBody>
      </p:sp>
      <p:sp>
        <p:nvSpPr>
          <p:cNvPr id="4" name="Content Placeholder 3"/>
          <p:cNvSpPr>
            <a:spLocks noGrp="1"/>
          </p:cNvSpPr>
          <p:nvPr>
            <p:ph sz="half" idx="2"/>
          </p:nvPr>
        </p:nvSpPr>
        <p:spPr/>
        <p:txBody>
          <a:bodyPr>
            <a:normAutofit fontScale="25000" lnSpcReduction="20000"/>
          </a:bodyPr>
          <a:lstStyle/>
          <a:p>
            <a:pPr>
              <a:defRPr/>
            </a:pPr>
            <a:r>
              <a:rPr lang="en-GB" sz="9600" b="1" i="1" dirty="0" err="1" smtClean="0">
                <a:latin typeface="Arial Narrow" panose="020B0606020202030204" pitchFamily="34" charset="0"/>
              </a:rPr>
              <a:t>Ako</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ho</a:t>
            </a:r>
            <a:r>
              <a:rPr lang="hr-BA" sz="9600" b="1" i="1" dirty="0" smtClean="0">
                <a:latin typeface="Arial Narrow" panose="020B0606020202030204" pitchFamily="34" charset="0"/>
              </a:rPr>
              <a:t>ć</a:t>
            </a:r>
            <a:r>
              <a:rPr lang="en-GB" sz="9600" b="1" i="1" dirty="0" smtClean="0">
                <a:latin typeface="Arial Narrow" panose="020B0606020202030204" pitchFamily="34" charset="0"/>
              </a:rPr>
              <a:t>e</a:t>
            </a:r>
            <a:r>
              <a:rPr lang="hr-BA" sz="9600" b="1" i="1" dirty="0" smtClean="0">
                <a:latin typeface="Arial Narrow" panose="020B0606020202030204" pitchFamily="34" charset="0"/>
              </a:rPr>
              <a:t>š</a:t>
            </a:r>
            <a:r>
              <a:rPr lang="en-GB" sz="9600" b="1" i="1" dirty="0" smtClean="0">
                <a:latin typeface="Arial Narrow" panose="020B0606020202030204" pitchFamily="34" charset="0"/>
              </a:rPr>
              <a:t> da </a:t>
            </a:r>
            <a:r>
              <a:rPr lang="en-GB" sz="9600" b="1" i="1" dirty="0" err="1" smtClean="0">
                <a:latin typeface="Arial Narrow" panose="020B0606020202030204" pitchFamily="34" charset="0"/>
              </a:rPr>
              <a:t>zna</a:t>
            </a:r>
            <a:r>
              <a:rPr lang="hr-BA" sz="9600" b="1" i="1" dirty="0" smtClean="0">
                <a:latin typeface="Arial Narrow" panose="020B0606020202030204" pitchFamily="34" charset="0"/>
              </a:rPr>
              <a:t>š</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kakva</a:t>
            </a:r>
            <a:r>
              <a:rPr lang="en-GB" sz="9600" b="1" i="1" dirty="0" smtClean="0">
                <a:latin typeface="Arial Narrow" panose="020B0606020202030204" pitchFamily="34" charset="0"/>
              </a:rPr>
              <a:t> je </a:t>
            </a:r>
            <a:r>
              <a:rPr lang="en-GB" sz="9600" b="1" i="1" dirty="0" err="1" smtClean="0">
                <a:latin typeface="Arial Narrow" panose="020B0606020202030204" pitchFamily="34" charset="0"/>
              </a:rPr>
              <a:t>neka</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dr</a:t>
            </a:r>
            <a:r>
              <a:rPr lang="hr-BA" sz="9600" b="1" i="1" dirty="0" smtClean="0">
                <a:latin typeface="Arial Narrow" panose="020B0606020202030204" pitchFamily="34" charset="0"/>
              </a:rPr>
              <a:t>ž</a:t>
            </a:r>
            <a:r>
              <a:rPr lang="en-GB" sz="9600" b="1" i="1" dirty="0" smtClean="0">
                <a:latin typeface="Arial Narrow" panose="020B0606020202030204" pitchFamily="34" charset="0"/>
              </a:rPr>
              <a:t>ava </a:t>
            </a:r>
            <a:r>
              <a:rPr lang="en-GB" sz="9600" b="1" i="1" dirty="0" err="1" smtClean="0">
                <a:latin typeface="Arial Narrow" panose="020B0606020202030204" pitchFamily="34" charset="0"/>
              </a:rPr>
              <a:t>i</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njena</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uprava</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i</a:t>
            </a:r>
            <a:r>
              <a:rPr lang="hr-BA" sz="9600" b="1" i="1" dirty="0">
                <a:latin typeface="Arial Narrow" panose="020B0606020202030204" pitchFamily="34" charset="0"/>
              </a:rPr>
              <a:t> </a:t>
            </a:r>
            <a:r>
              <a:rPr lang="en-GB" sz="9600" b="1" i="1" dirty="0" err="1" smtClean="0">
                <a:latin typeface="Arial Narrow" panose="020B0606020202030204" pitchFamily="34" charset="0"/>
              </a:rPr>
              <a:t>kakva</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im</a:t>
            </a:r>
            <a:r>
              <a:rPr lang="en-GB" sz="9600" b="1" i="1" dirty="0" smtClean="0">
                <a:latin typeface="Arial Narrow" panose="020B0606020202030204" pitchFamily="34" charset="0"/>
              </a:rPr>
              <a:t> je </a:t>
            </a:r>
            <a:r>
              <a:rPr lang="en-GB" sz="9600" b="1" i="1" dirty="0" err="1" smtClean="0">
                <a:latin typeface="Arial Narrow" panose="020B0606020202030204" pitchFamily="34" charset="0"/>
              </a:rPr>
              <a:t>budu</a:t>
            </a:r>
            <a:r>
              <a:rPr lang="hr-BA" sz="9600" b="1" i="1" dirty="0" smtClean="0">
                <a:latin typeface="Arial Narrow" panose="020B0606020202030204" pitchFamily="34" charset="0"/>
              </a:rPr>
              <a:t>ć</a:t>
            </a:r>
            <a:r>
              <a:rPr lang="en-GB" sz="9600" b="1" i="1" dirty="0" err="1" smtClean="0">
                <a:latin typeface="Arial Narrow" panose="020B0606020202030204" pitchFamily="34" charset="0"/>
              </a:rPr>
              <a:t>nost</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gledaj</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samo</a:t>
            </a:r>
            <a:r>
              <a:rPr lang="en-GB" sz="9600" b="1" i="1" dirty="0" smtClean="0">
                <a:latin typeface="Arial Narrow" panose="020B0606020202030204" pitchFamily="34" charset="0"/>
              </a:rPr>
              <a:t> da </a:t>
            </a:r>
            <a:r>
              <a:rPr lang="en-GB" sz="9600" b="1" i="1" dirty="0" err="1" smtClean="0">
                <a:latin typeface="Arial Narrow" panose="020B0606020202030204" pitchFamily="34" charset="0"/>
              </a:rPr>
              <a:t>sazna</a:t>
            </a:r>
            <a:r>
              <a:rPr lang="hr-BA" sz="9600" b="1" i="1" dirty="0" smtClean="0">
                <a:latin typeface="Arial Narrow" panose="020B0606020202030204" pitchFamily="34" charset="0"/>
              </a:rPr>
              <a:t>š</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koliko</a:t>
            </a:r>
            <a:r>
              <a:rPr lang="en-GB" sz="9600" b="1" i="1" dirty="0" smtClean="0">
                <a:latin typeface="Arial Narrow" panose="020B0606020202030204" pitchFamily="34" charset="0"/>
              </a:rPr>
              <a:t> u </a:t>
            </a:r>
            <a:r>
              <a:rPr lang="en-GB" sz="9600" b="1" i="1" dirty="0" err="1" smtClean="0">
                <a:latin typeface="Arial Narrow" panose="020B0606020202030204" pitchFamily="34" charset="0"/>
              </a:rPr>
              <a:t>toj</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zemlji</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ima</a:t>
            </a:r>
            <a:r>
              <a:rPr lang="en-GB" sz="9600" b="1" i="1" dirty="0" smtClean="0">
                <a:latin typeface="Arial Narrow" panose="020B0606020202030204" pitchFamily="34" charset="0"/>
              </a:rPr>
              <a:t> </a:t>
            </a:r>
            <a:r>
              <a:rPr lang="hr-BA" sz="9600" b="1" i="1" dirty="0" smtClean="0">
                <a:latin typeface="Arial Narrow" panose="020B0606020202030204" pitchFamily="34" charset="0"/>
              </a:rPr>
              <a:t>č</a:t>
            </a:r>
            <a:r>
              <a:rPr lang="en-GB" sz="9600" b="1" i="1" dirty="0" err="1" smtClean="0">
                <a:latin typeface="Arial Narrow" panose="020B0606020202030204" pitchFamily="34" charset="0"/>
              </a:rPr>
              <a:t>estitih</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i</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nevinih</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ljudi</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po</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zatvorima</a:t>
            </a:r>
            <a:r>
              <a:rPr lang="en-GB" sz="9600" b="1" i="1" dirty="0" smtClean="0">
                <a:latin typeface="Arial Narrow" panose="020B0606020202030204" pitchFamily="34" charset="0"/>
              </a:rPr>
              <a:t>, a </a:t>
            </a:r>
            <a:r>
              <a:rPr lang="en-GB" sz="9600" b="1" i="1" dirty="0" err="1" smtClean="0">
                <a:latin typeface="Arial Narrow" panose="020B0606020202030204" pitchFamily="34" charset="0"/>
              </a:rPr>
              <a:t>koliko</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zlikovaca</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i</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prestupnika</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na</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slobodi</a:t>
            </a:r>
            <a:r>
              <a:rPr lang="en-GB" sz="9600" b="1" i="1" dirty="0" smtClean="0">
                <a:latin typeface="Arial Narrow" panose="020B0606020202030204" pitchFamily="34" charset="0"/>
              </a:rPr>
              <a:t>. To </a:t>
            </a:r>
            <a:r>
              <a:rPr lang="hr-BA" sz="9600" b="1" i="1" dirty="0" smtClean="0">
                <a:latin typeface="Arial Narrow" panose="020B0606020202030204" pitchFamily="34" charset="0"/>
              </a:rPr>
              <a:t>ć</a:t>
            </a:r>
            <a:r>
              <a:rPr lang="en-GB" sz="9600" b="1" i="1" dirty="0" smtClean="0">
                <a:latin typeface="Arial Narrow" panose="020B0606020202030204" pitchFamily="34" charset="0"/>
              </a:rPr>
              <a:t>e </a:t>
            </a:r>
            <a:r>
              <a:rPr lang="en-GB" sz="9600" b="1" i="1" dirty="0" err="1" smtClean="0">
                <a:latin typeface="Arial Narrow" panose="020B0606020202030204" pitchFamily="34" charset="0"/>
              </a:rPr>
              <a:t>ti</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najbolje</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kazati</a:t>
            </a:r>
            <a:r>
              <a:rPr lang="en-GB" sz="9600" b="1" i="1" dirty="0" smtClean="0">
                <a:latin typeface="Arial Narrow" panose="020B0606020202030204" pitchFamily="34" charset="0"/>
              </a:rPr>
              <a:t>.</a:t>
            </a:r>
            <a:endParaRPr lang="hr-BA" sz="9600" b="1" i="1" dirty="0" smtClean="0">
              <a:latin typeface="Arial Narrow" panose="020B0606020202030204" pitchFamily="34" charset="0"/>
            </a:endParaRPr>
          </a:p>
          <a:p>
            <a:pPr>
              <a:defRPr/>
            </a:pPr>
            <a:r>
              <a:rPr lang="en-GB" sz="9600" b="1" i="1" dirty="0" err="1" smtClean="0">
                <a:latin typeface="Arial Narrow" panose="020B0606020202030204" pitchFamily="34" charset="0"/>
              </a:rPr>
              <a:t>Nešto</a:t>
            </a:r>
            <a:r>
              <a:rPr lang="en-GB" sz="9600" b="1" i="1" dirty="0" smtClean="0">
                <a:latin typeface="Arial Narrow" panose="020B0606020202030204" pitchFamily="34" charset="0"/>
              </a:rPr>
              <a:t> od </a:t>
            </a:r>
            <a:r>
              <a:rPr lang="en-GB" sz="9600" b="1" i="1" dirty="0" err="1" smtClean="0">
                <a:latin typeface="Arial Narrow" panose="020B0606020202030204" pitchFamily="34" charset="0"/>
              </a:rPr>
              <a:t>ljudske</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istine</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ostane</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uvek</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za</a:t>
            </a:r>
            <a:r>
              <a:rPr lang="en-GB" sz="9600" b="1" i="1" dirty="0" smtClean="0">
                <a:latin typeface="Arial Narrow" panose="020B0606020202030204" pitchFamily="34" charset="0"/>
              </a:rPr>
              <a:t> one </a:t>
            </a:r>
            <a:r>
              <a:rPr lang="en-GB" sz="9600" b="1" i="1" dirty="0" err="1" smtClean="0">
                <a:latin typeface="Arial Narrow" panose="020B0606020202030204" pitchFamily="34" charset="0"/>
              </a:rPr>
              <a:t>koji</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ih</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strpljivo</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slušaju</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ili</a:t>
            </a:r>
            <a:r>
              <a:rPr lang="en-GB" sz="9600" b="1" i="1" dirty="0" smtClean="0">
                <a:latin typeface="Arial Narrow" panose="020B0606020202030204" pitchFamily="34" charset="0"/>
              </a:rPr>
              <a:t> </a:t>
            </a:r>
            <a:r>
              <a:rPr lang="en-GB" sz="9600" b="1" i="1" dirty="0" err="1" smtClean="0">
                <a:latin typeface="Arial Narrow" panose="020B0606020202030204" pitchFamily="34" charset="0"/>
              </a:rPr>
              <a:t>čitaju</a:t>
            </a:r>
            <a:r>
              <a:rPr lang="hr-BA" sz="9600" b="1" i="1" dirty="0" smtClean="0">
                <a:latin typeface="Arial Narrow" panose="020B0606020202030204" pitchFamily="34" charset="0"/>
              </a:rPr>
              <a:t>.</a:t>
            </a:r>
            <a:r>
              <a:rPr lang="en-GB" sz="9600" b="1" i="1" dirty="0" smtClean="0">
                <a:latin typeface="Arial Narrow" panose="020B0606020202030204" pitchFamily="34" charset="0"/>
              </a:rPr>
              <a:t/>
            </a:r>
            <a:br>
              <a:rPr lang="en-GB" sz="9600" b="1" i="1" dirty="0" smtClean="0">
                <a:latin typeface="Arial Narrow" panose="020B0606020202030204" pitchFamily="34" charset="0"/>
              </a:rPr>
            </a:br>
            <a:r>
              <a:rPr lang="en-GB" sz="9600" b="1" i="1" dirty="0">
                <a:latin typeface="Arial Narrow" panose="020B0606020202030204" pitchFamily="34" charset="0"/>
              </a:rPr>
              <a:t/>
            </a:r>
            <a:br>
              <a:rPr lang="en-GB" sz="9600" b="1" i="1" dirty="0">
                <a:latin typeface="Arial Narrow" panose="020B0606020202030204" pitchFamily="34" charset="0"/>
              </a:rPr>
            </a:br>
            <a:r>
              <a:rPr lang="en-GB" sz="9600" b="1" i="1" dirty="0" smtClean="0">
                <a:latin typeface="Arial Narrow" panose="020B0606020202030204" pitchFamily="34" charset="0"/>
              </a:rPr>
              <a:t/>
            </a:r>
            <a:br>
              <a:rPr lang="en-GB" sz="9600" b="1" i="1" dirty="0" smtClean="0">
                <a:latin typeface="Arial Narrow" panose="020B0606020202030204" pitchFamily="34" charset="0"/>
              </a:rPr>
            </a:br>
            <a:r>
              <a:rPr lang="en-GB" dirty="0"/>
              <a:t/>
            </a:r>
            <a:br>
              <a:rPr lang="en-GB" dirty="0"/>
            </a:br>
            <a:endParaRPr lang="en-GB" dirty="0"/>
          </a:p>
        </p:txBody>
      </p:sp>
    </p:spTree>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hr-BA" altLang="en-US" b="1" dirty="0" smtClean="0"/>
              <a:t>Ekranizacija </a:t>
            </a:r>
            <a:r>
              <a:rPr lang="hr-BA" altLang="en-US" b="1" i="1" dirty="0" smtClean="0"/>
              <a:t>Proklete avlije </a:t>
            </a:r>
            <a:r>
              <a:rPr lang="hr-BA" altLang="en-US" dirty="0" smtClean="0"/>
              <a:t>(film)</a:t>
            </a:r>
            <a:endParaRPr lang="en-GB" altLang="en-US" dirty="0" smtClean="0"/>
          </a:p>
        </p:txBody>
      </p:sp>
      <p:pic>
        <p:nvPicPr>
          <p:cNvPr id="4301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95250" y="2390660"/>
            <a:ext cx="6884988" cy="3250129"/>
          </a:xfrm>
        </p:spPr>
      </p:pic>
    </p:spTree>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hr-BA" altLang="en-US" b="1" dirty="0" smtClean="0"/>
              <a:t>Kazališna predstava </a:t>
            </a:r>
            <a:r>
              <a:rPr lang="hr-BA" altLang="en-US" b="1" i="1" dirty="0" smtClean="0"/>
              <a:t>Prokleta avlija</a:t>
            </a:r>
            <a:br>
              <a:rPr lang="hr-BA" altLang="en-US" b="1" i="1" dirty="0" smtClean="0"/>
            </a:br>
            <a:endParaRPr lang="en-GB" altLang="en-US" b="1" i="1" dirty="0" smtClean="0"/>
          </a:p>
        </p:txBody>
      </p:sp>
      <p:pic>
        <p:nvPicPr>
          <p:cNvPr id="440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rot="20542113">
            <a:off x="806689" y="2571319"/>
            <a:ext cx="2657475" cy="1748778"/>
          </a:xfrm>
        </p:spPr>
      </p:pic>
      <p:pic>
        <p:nvPicPr>
          <p:cNvPr id="4403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58927">
            <a:off x="8080089" y="265482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912240">
            <a:off x="2571199" y="4300832"/>
            <a:ext cx="19145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79265">
            <a:off x="6889222" y="4619919"/>
            <a:ext cx="2600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7497" y="2459566"/>
            <a:ext cx="2447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sz="4400" b="1" dirty="0" smtClean="0">
                <a:solidFill>
                  <a:schemeClr val="bg1"/>
                </a:solidFill>
              </a:rPr>
              <a:t>ZADATAK!!!!</a:t>
            </a:r>
            <a:endParaRPr lang="en-GB" sz="4400" b="1" dirty="0">
              <a:solidFill>
                <a:schemeClr val="bg1"/>
              </a:solidFill>
            </a:endParaRPr>
          </a:p>
        </p:txBody>
      </p:sp>
      <p:sp>
        <p:nvSpPr>
          <p:cNvPr id="3" name="Content Placeholder 2"/>
          <p:cNvSpPr>
            <a:spLocks noGrp="1"/>
          </p:cNvSpPr>
          <p:nvPr>
            <p:ph idx="1"/>
          </p:nvPr>
        </p:nvSpPr>
        <p:spPr/>
        <p:txBody>
          <a:bodyPr>
            <a:normAutofit fontScale="25000" lnSpcReduction="20000"/>
          </a:bodyPr>
          <a:lstStyle/>
          <a:p>
            <a:r>
              <a:rPr lang="hr-BA" sz="14400" b="1" dirty="0" smtClean="0"/>
              <a:t>Navedi poruke koje smo izvukli, nakon čitanja </a:t>
            </a:r>
            <a:r>
              <a:rPr lang="hr-BA" sz="14400" b="1" i="1" dirty="0" smtClean="0">
                <a:solidFill>
                  <a:schemeClr val="accent2">
                    <a:lumMod val="50000"/>
                  </a:schemeClr>
                </a:solidFill>
              </a:rPr>
              <a:t>Proklete avlije </a:t>
            </a:r>
            <a:r>
              <a:rPr lang="hr-BA" sz="14400" b="1" dirty="0" smtClean="0"/>
              <a:t>Ive Andrića.</a:t>
            </a:r>
            <a:endParaRPr lang="hr-BA" sz="14400" b="1" dirty="0"/>
          </a:p>
          <a:p>
            <a:endParaRPr lang="hr-BA" sz="3200" b="1" dirty="0" smtClean="0"/>
          </a:p>
          <a:p>
            <a:endParaRPr lang="hr-BA" sz="3200" b="1" dirty="0"/>
          </a:p>
          <a:p>
            <a:endParaRPr lang="hr-BA" sz="3200" b="1" dirty="0" smtClean="0"/>
          </a:p>
          <a:p>
            <a:endParaRPr lang="hr-BA" sz="3200" b="1" dirty="0"/>
          </a:p>
          <a:p>
            <a:pPr marL="1828800" lvl="4" indent="0">
              <a:buNone/>
            </a:pPr>
            <a:r>
              <a:rPr lang="hr-BA" sz="2600" b="1" dirty="0" smtClean="0"/>
              <a:t>                                                     </a:t>
            </a:r>
          </a:p>
          <a:p>
            <a:pPr lvl="4"/>
            <a:endParaRPr lang="hr-BA" sz="2600" b="1" dirty="0"/>
          </a:p>
          <a:p>
            <a:pPr lvl="4"/>
            <a:endParaRPr lang="hr-BA" sz="2600" b="1" dirty="0" smtClean="0"/>
          </a:p>
          <a:p>
            <a:pPr lvl="4"/>
            <a:endParaRPr lang="hr-BA" sz="2600" b="1" dirty="0"/>
          </a:p>
          <a:p>
            <a:pPr lvl="4"/>
            <a:endParaRPr lang="hr-BA" sz="2600" b="1" dirty="0" smtClean="0"/>
          </a:p>
          <a:p>
            <a:pPr marL="1828800" lvl="4" indent="0">
              <a:buNone/>
            </a:pPr>
            <a:r>
              <a:rPr lang="hr-BA" sz="4800" b="1" dirty="0">
                <a:solidFill>
                  <a:schemeClr val="accent1"/>
                </a:solidFill>
              </a:rPr>
              <a:t> </a:t>
            </a:r>
            <a:r>
              <a:rPr lang="hr-BA" sz="4800" b="1" dirty="0" smtClean="0">
                <a:solidFill>
                  <a:schemeClr val="accent1"/>
                </a:solidFill>
              </a:rPr>
              <a:t>                                                                                                                                                                                                                                              													Zdenka</a:t>
            </a:r>
            <a:endParaRPr lang="en-GB" sz="4800" b="1" dirty="0">
              <a:solidFill>
                <a:schemeClr val="accent1"/>
              </a:solidFill>
            </a:endParaRPr>
          </a:p>
        </p:txBody>
      </p:sp>
    </p:spTree>
    <p:extLst>
      <p:ext uri="{BB962C8B-B14F-4D97-AF65-F5344CB8AC3E}">
        <p14:creationId xmlns:p14="http://schemas.microsoft.com/office/powerpoint/2010/main" val="2569340002"/>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187076" y="605678"/>
            <a:ext cx="8761413" cy="706964"/>
          </a:xfrm>
        </p:spPr>
        <p:txBody>
          <a:bodyPr/>
          <a:lstStyle/>
          <a:p>
            <a:pPr eaLnBrk="1" hangingPunct="1"/>
            <a:r>
              <a:rPr lang="hr-BA" altLang="en-US" b="1" dirty="0" smtClean="0"/>
              <a:t>Struktura djela</a:t>
            </a:r>
            <a:endParaRPr lang="en-GB" altLang="en-US" b="1" dirty="0" smtClean="0"/>
          </a:p>
        </p:txBody>
      </p:sp>
      <p:sp>
        <p:nvSpPr>
          <p:cNvPr id="3" name="Content Placeholder 2"/>
          <p:cNvSpPr>
            <a:spLocks noGrp="1"/>
          </p:cNvSpPr>
          <p:nvPr>
            <p:ph idx="1"/>
          </p:nvPr>
        </p:nvSpPr>
        <p:spPr>
          <a:xfrm>
            <a:off x="1187076" y="2107580"/>
            <a:ext cx="8825659" cy="3778406"/>
          </a:xfrm>
        </p:spPr>
        <p:txBody>
          <a:bodyPr rtlCol="0">
            <a:normAutofit fontScale="25000" lnSpcReduction="20000"/>
          </a:bodyPr>
          <a:lstStyle/>
          <a:p>
            <a:pPr eaLnBrk="1" fontAlgn="auto" hangingPunct="1">
              <a:spcAft>
                <a:spcPts val="0"/>
              </a:spcAft>
              <a:buFont typeface="Wingdings 3" charset="2"/>
              <a:buChar char=""/>
              <a:defRPr/>
            </a:pPr>
            <a:r>
              <a:rPr lang="hr-HR" sz="8000" b="1" i="1" dirty="0">
                <a:solidFill>
                  <a:schemeClr val="tx1">
                    <a:lumMod val="75000"/>
                    <a:lumOff val="25000"/>
                  </a:schemeClr>
                </a:solidFill>
              </a:rPr>
              <a:t>Prokleta </a:t>
            </a:r>
            <a:r>
              <a:rPr lang="hr-HR" sz="8000" b="1" i="1" dirty="0" smtClean="0">
                <a:solidFill>
                  <a:schemeClr val="tx1">
                    <a:lumMod val="75000"/>
                    <a:lumOff val="25000"/>
                  </a:schemeClr>
                </a:solidFill>
              </a:rPr>
              <a:t>avlija </a:t>
            </a:r>
            <a:r>
              <a:rPr lang="hr-HR" sz="7200" b="1" dirty="0" smtClean="0">
                <a:solidFill>
                  <a:schemeClr val="tx1">
                    <a:lumMod val="75000"/>
                    <a:lumOff val="25000"/>
                  </a:schemeClr>
                </a:solidFill>
              </a:rPr>
              <a:t>duža je </a:t>
            </a:r>
            <a:r>
              <a:rPr lang="hr-HR" sz="7200" b="1" dirty="0">
                <a:solidFill>
                  <a:schemeClr val="tx1">
                    <a:lumMod val="75000"/>
                    <a:lumOff val="25000"/>
                  </a:schemeClr>
                </a:solidFill>
              </a:rPr>
              <a:t>pripovijetka ili po nekima kraći roman. Na prvi pogled to je priča koja nema ni početka ni kraja odnosno priča koja se vrti u krugu. Završava tamo gdje i počinje (Priča počinje i završava spremanjem fra Petrove ostavštine</a:t>
            </a:r>
            <a:r>
              <a:rPr lang="hr-HR" sz="7200" b="1" dirty="0" smtClean="0">
                <a:solidFill>
                  <a:schemeClr val="tx1">
                    <a:lumMod val="75000"/>
                    <a:lumOff val="25000"/>
                  </a:schemeClr>
                </a:solidFill>
              </a:rPr>
              <a:t>).</a:t>
            </a:r>
          </a:p>
          <a:p>
            <a:pPr eaLnBrk="1" fontAlgn="auto" hangingPunct="1">
              <a:spcAft>
                <a:spcPts val="0"/>
              </a:spcAft>
              <a:buFont typeface="Wingdings 3" charset="2"/>
              <a:buChar char=""/>
              <a:defRPr/>
            </a:pPr>
            <a:r>
              <a:rPr lang="hr-HR" sz="7200" b="1" dirty="0" smtClean="0"/>
              <a:t>Stoga možemo reći kako je struktura djela satkana 4 </a:t>
            </a:r>
            <a:r>
              <a:rPr lang="hr-HR" sz="7200" b="1" dirty="0" smtClean="0"/>
              <a:t>priče </a:t>
            </a:r>
            <a:r>
              <a:rPr lang="hr-HR" sz="7200" b="1" dirty="0" smtClean="0"/>
              <a:t>koje se prstenasto šire te čine okvir jedna drugoj:</a:t>
            </a:r>
            <a:endParaRPr lang="en-GB" sz="7200" b="1" dirty="0">
              <a:solidFill>
                <a:schemeClr val="tx1">
                  <a:lumMod val="75000"/>
                  <a:lumOff val="25000"/>
                </a:schemeClr>
              </a:solidFill>
            </a:endParaRPr>
          </a:p>
          <a:p>
            <a:pPr eaLnBrk="1" fontAlgn="auto" hangingPunct="1">
              <a:spcAft>
                <a:spcPts val="0"/>
              </a:spcAft>
              <a:buFont typeface="Wingdings 3" charset="2"/>
              <a:buChar char=""/>
              <a:defRPr/>
            </a:pPr>
            <a:r>
              <a:rPr lang="hr-HR" sz="7200" b="1" dirty="0">
                <a:solidFill>
                  <a:schemeClr val="tx1">
                    <a:lumMod val="75000"/>
                    <a:lumOff val="25000"/>
                  </a:schemeClr>
                </a:solidFill>
              </a:rPr>
              <a:t>nakon smrti fra </a:t>
            </a:r>
            <a:r>
              <a:rPr lang="hr-HR" sz="7200" b="1" dirty="0" smtClean="0">
                <a:solidFill>
                  <a:schemeClr val="tx1">
                    <a:lumMod val="75000"/>
                    <a:lumOff val="25000"/>
                  </a:schemeClr>
                </a:solidFill>
              </a:rPr>
              <a:t>Petra</a:t>
            </a:r>
            <a:endParaRPr lang="en-GB" sz="7200" b="1" dirty="0">
              <a:solidFill>
                <a:schemeClr val="tx1">
                  <a:lumMod val="75000"/>
                  <a:lumOff val="25000"/>
                </a:schemeClr>
              </a:solidFill>
            </a:endParaRPr>
          </a:p>
          <a:p>
            <a:pPr eaLnBrk="1" fontAlgn="auto" hangingPunct="1">
              <a:spcAft>
                <a:spcPts val="0"/>
              </a:spcAft>
              <a:buFont typeface="Wingdings 3" charset="2"/>
              <a:buChar char=""/>
              <a:defRPr/>
            </a:pPr>
            <a:r>
              <a:rPr lang="hr-HR" sz="7200" b="1" dirty="0">
                <a:solidFill>
                  <a:schemeClr val="tx1">
                    <a:lumMod val="75000"/>
                    <a:lumOff val="25000"/>
                  </a:schemeClr>
                </a:solidFill>
              </a:rPr>
              <a:t>boravak fra Petra u ćeliji</a:t>
            </a:r>
            <a:endParaRPr lang="en-GB" sz="7200" b="1" dirty="0">
              <a:solidFill>
                <a:schemeClr val="tx1">
                  <a:lumMod val="75000"/>
                  <a:lumOff val="25000"/>
                </a:schemeClr>
              </a:solidFill>
            </a:endParaRPr>
          </a:p>
          <a:p>
            <a:pPr eaLnBrk="1" fontAlgn="auto" hangingPunct="1">
              <a:spcAft>
                <a:spcPts val="0"/>
              </a:spcAft>
              <a:buFont typeface="Wingdings 3" charset="2"/>
              <a:buChar char=""/>
              <a:defRPr/>
            </a:pPr>
            <a:r>
              <a:rPr lang="hr-HR" sz="7200" b="1" dirty="0">
                <a:solidFill>
                  <a:schemeClr val="tx1">
                    <a:lumMod val="75000"/>
                    <a:lumOff val="25000"/>
                  </a:schemeClr>
                </a:solidFill>
              </a:rPr>
              <a:t>Ćamilova mladost</a:t>
            </a:r>
            <a:endParaRPr lang="en-GB" sz="7200" b="1" dirty="0">
              <a:solidFill>
                <a:schemeClr val="tx1">
                  <a:lumMod val="75000"/>
                  <a:lumOff val="25000"/>
                </a:schemeClr>
              </a:solidFill>
            </a:endParaRPr>
          </a:p>
          <a:p>
            <a:pPr eaLnBrk="1" fontAlgn="auto" hangingPunct="1">
              <a:spcAft>
                <a:spcPts val="0"/>
              </a:spcAft>
              <a:buFont typeface="Wingdings 3" charset="2"/>
              <a:buChar char=""/>
              <a:defRPr/>
            </a:pPr>
            <a:r>
              <a:rPr lang="hr-HR" sz="7200" b="1" dirty="0">
                <a:solidFill>
                  <a:schemeClr val="tx1">
                    <a:lumMod val="75000"/>
                    <a:lumOff val="25000"/>
                  </a:schemeClr>
                </a:solidFill>
              </a:rPr>
              <a:t>Đem-sultanov </a:t>
            </a:r>
            <a:r>
              <a:rPr lang="hr-HR" sz="7200" b="1" dirty="0" smtClean="0">
                <a:solidFill>
                  <a:schemeClr val="tx1">
                    <a:lumMod val="75000"/>
                    <a:lumOff val="25000"/>
                  </a:schemeClr>
                </a:solidFill>
              </a:rPr>
              <a:t>život</a:t>
            </a:r>
            <a:endParaRPr lang="en-GB" sz="7200" b="1" dirty="0">
              <a:solidFill>
                <a:schemeClr val="tx1">
                  <a:lumMod val="75000"/>
                  <a:lumOff val="25000"/>
                </a:schemeClr>
              </a:solidFill>
            </a:endParaRPr>
          </a:p>
          <a:p>
            <a:pPr algn="just" eaLnBrk="1" fontAlgn="auto" hangingPunct="1">
              <a:spcAft>
                <a:spcPts val="0"/>
              </a:spcAft>
              <a:buFont typeface="Wingdings 3" charset="2"/>
              <a:buChar char=""/>
              <a:defRPr/>
            </a:pPr>
            <a:r>
              <a:rPr lang="hr-HR" sz="7200" b="1" dirty="0">
                <a:solidFill>
                  <a:schemeClr val="tx1">
                    <a:lumMod val="75000"/>
                    <a:lumOff val="25000"/>
                  </a:schemeClr>
                </a:solidFill>
              </a:rPr>
              <a:t>Kroz ovu prstenastu strukturu djela vodi nas nekoliko pripovjedača: </a:t>
            </a:r>
            <a:r>
              <a:rPr lang="hr-HR" sz="7200" b="1" dirty="0" smtClean="0">
                <a:solidFill>
                  <a:schemeClr val="tx1">
                    <a:lumMod val="75000"/>
                    <a:lumOff val="25000"/>
                  </a:schemeClr>
                </a:solidFill>
              </a:rPr>
              <a:t>pisac, </a:t>
            </a:r>
            <a:r>
              <a:rPr lang="hr-HR" sz="7200" b="1" dirty="0">
                <a:solidFill>
                  <a:schemeClr val="tx1">
                    <a:lumMod val="75000"/>
                    <a:lumOff val="25000"/>
                  </a:schemeClr>
                </a:solidFill>
              </a:rPr>
              <a:t>fra Rastislav, fra Petar, Ćamil, Hamil. </a:t>
            </a:r>
            <a:r>
              <a:rPr lang="hr-HR" sz="7200" b="1" dirty="0" smtClean="0">
                <a:solidFill>
                  <a:schemeClr val="tx1">
                    <a:lumMod val="75000"/>
                    <a:lumOff val="25000"/>
                  </a:schemeClr>
                </a:solidFill>
              </a:rPr>
              <a:t>pisac </a:t>
            </a:r>
            <a:r>
              <a:rPr lang="hr-HR" sz="7200" b="1" dirty="0">
                <a:solidFill>
                  <a:schemeClr val="tx1">
                    <a:lumMod val="75000"/>
                    <a:lumOff val="25000"/>
                  </a:schemeClr>
                </a:solidFill>
              </a:rPr>
              <a:t>govori u prologu i epilogu i njegov je govor čisto </a:t>
            </a:r>
            <a:r>
              <a:rPr lang="hr-HR" sz="7200" b="1" dirty="0" smtClean="0">
                <a:solidFill>
                  <a:schemeClr val="tx1">
                    <a:lumMod val="75000"/>
                    <a:lumOff val="25000"/>
                  </a:schemeClr>
                </a:solidFill>
              </a:rPr>
              <a:t>književni, </a:t>
            </a:r>
            <a:r>
              <a:rPr lang="hr-HR" sz="7200" b="1" dirty="0">
                <a:solidFill>
                  <a:schemeClr val="tx1">
                    <a:lumMod val="75000"/>
                    <a:lumOff val="25000"/>
                  </a:schemeClr>
                </a:solidFill>
              </a:rPr>
              <a:t>u 3. licu jednine (objektivni pripovjedač). Uvođenjem većeg broja pripovjedača pisac je želio prikazati kako se život ne odigrava samo u nama već i </a:t>
            </a:r>
            <a:r>
              <a:rPr lang="hr-HR" sz="7200" b="1" dirty="0" smtClean="0">
                <a:solidFill>
                  <a:schemeClr val="tx1">
                    <a:lumMod val="75000"/>
                    <a:lumOff val="25000"/>
                  </a:schemeClr>
                </a:solidFill>
              </a:rPr>
              <a:t>u drugima</a:t>
            </a:r>
            <a:r>
              <a:rPr lang="hr-HR" sz="7200" b="1" dirty="0">
                <a:solidFill>
                  <a:schemeClr val="tx1">
                    <a:lumMod val="75000"/>
                    <a:lumOff val="25000"/>
                  </a:schemeClr>
                </a:solidFill>
              </a:rPr>
              <a:t>. Stvarajući priče koje se nadopunjuju iz usta različitih pripovjedača, Andrić je stvorio iluziju kako nijedan pripovjedač u djelu upravo nije bitan ni sveznajuć već je to sama priča.</a:t>
            </a:r>
            <a:endParaRPr lang="en-GB" sz="7200" b="1" dirty="0">
              <a:solidFill>
                <a:schemeClr val="tx1">
                  <a:lumMod val="75000"/>
                  <a:lumOff val="25000"/>
                </a:schemeClr>
              </a:solidFill>
            </a:endParaRPr>
          </a:p>
          <a:p>
            <a:pPr marL="0" indent="0" eaLnBrk="1" fontAlgn="auto" hangingPunct="1">
              <a:spcAft>
                <a:spcPts val="0"/>
              </a:spcAft>
              <a:buFont typeface="Wingdings 3" charset="2"/>
              <a:buNone/>
              <a:defRPr/>
            </a:pPr>
            <a:r>
              <a:rPr lang="sr-Latn-CS" sz="7200" b="1" dirty="0">
                <a:solidFill>
                  <a:schemeClr val="tx1">
                    <a:lumMod val="75000"/>
                    <a:lumOff val="25000"/>
                  </a:schemeClr>
                </a:solidFill>
              </a:rPr>
              <a:t> </a:t>
            </a:r>
            <a:endParaRPr lang="en-GB" sz="7200" b="1" dirty="0">
              <a:solidFill>
                <a:schemeClr val="tx1">
                  <a:lumMod val="75000"/>
                  <a:lumOff val="25000"/>
                </a:schemeClr>
              </a:solidFill>
            </a:endParaRPr>
          </a:p>
          <a:p>
            <a:pPr eaLnBrk="1" fontAlgn="auto" hangingPunct="1">
              <a:spcAft>
                <a:spcPts val="0"/>
              </a:spcAft>
              <a:buFont typeface="Wingdings 3" charset="2"/>
              <a:buChar char=""/>
              <a:defRPr/>
            </a:pPr>
            <a:endParaRPr lang="en-GB" dirty="0">
              <a:solidFill>
                <a:schemeClr val="tx1">
                  <a:lumMod val="75000"/>
                  <a:lumOff val="25000"/>
                </a:schemeClr>
              </a:solidFill>
            </a:endParaRPr>
          </a:p>
        </p:txBody>
      </p:sp>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                                                            </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1914" y="18288"/>
            <a:ext cx="5772912" cy="6839712"/>
          </a:xfrm>
          <a:prstGeom prst="rect">
            <a:avLst/>
          </a:prstGeom>
        </p:spPr>
      </p:pic>
    </p:spTree>
    <p:extLst>
      <p:ext uri="{BB962C8B-B14F-4D97-AF65-F5344CB8AC3E}">
        <p14:creationId xmlns:p14="http://schemas.microsoft.com/office/powerpoint/2010/main" val="1618140652"/>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sr-Latn-CS" altLang="en-US" b="1" smtClean="0"/>
              <a:t>Pripovjedač bez imena</a:t>
            </a:r>
            <a:r>
              <a:rPr lang="en-GB" altLang="en-US" b="1" smtClean="0"/>
              <a:t/>
            </a:r>
            <a:br>
              <a:rPr lang="en-GB" altLang="en-US" b="1" smtClean="0"/>
            </a:br>
            <a:endParaRPr lang="en-GB" altLang="en-US" smtClean="0"/>
          </a:p>
        </p:txBody>
      </p:sp>
      <p:sp>
        <p:nvSpPr>
          <p:cNvPr id="22531" name="Content Placeholder 2"/>
          <p:cNvSpPr>
            <a:spLocks noGrp="1"/>
          </p:cNvSpPr>
          <p:nvPr>
            <p:ph idx="1"/>
          </p:nvPr>
        </p:nvSpPr>
        <p:spPr>
          <a:xfrm>
            <a:off x="1154954" y="2297151"/>
            <a:ext cx="8825659" cy="3722649"/>
          </a:xfrm>
        </p:spPr>
        <p:txBody>
          <a:bodyPr/>
          <a:lstStyle/>
          <a:p>
            <a:pPr eaLnBrk="1" hangingPunct="1"/>
            <a:r>
              <a:rPr lang="sr-Latn-CS" altLang="en-US" b="1" dirty="0" smtClean="0"/>
              <a:t>Pripovjedač bez imena lik je mladića koji je vrlo vješto 'uvučen' u paletu ostalih likova. On je </a:t>
            </a:r>
            <a:r>
              <a:rPr lang="sr-Latn-CS" altLang="en-US" b="1" i="1" dirty="0" smtClean="0"/>
              <a:t>posrednik između pripovjedača i fra-Petra, pripovjedač se njime služi kao nijemim svjedokom fra-Petrovih pričanja. Mladić je veza između prikazanog svijeta u Avliji i realnog svijeta u kome je fra-Petar o Avliji pričao i </a:t>
            </a:r>
            <a:r>
              <a:rPr lang="sr-Latn-CS" altLang="en-US" b="1" i="1" dirty="0" smtClean="0"/>
              <a:t>umro.</a:t>
            </a:r>
            <a:r>
              <a:rPr lang="sr-Latn-CS" altLang="en-US" b="1" dirty="0" smtClean="0"/>
              <a:t> </a:t>
            </a:r>
            <a:r>
              <a:rPr lang="sr-Latn-CS" altLang="en-US" b="1" dirty="0" smtClean="0"/>
              <a:t>Tehnikom retrospekcije prikazuje nam događanje u Avliji. Sljedećeg pripovjedača uvodi nam upravo Mladić rečenicom: </a:t>
            </a:r>
            <a:r>
              <a:rPr lang="sr-Latn-CS" altLang="en-US" b="1" i="1" dirty="0" smtClean="0"/>
              <a:t>Najbolje je ipak pustiti čoveka da priča slobodno</a:t>
            </a:r>
            <a:r>
              <a:rPr lang="sr-Latn-CS" altLang="en-US" b="1" dirty="0" smtClean="0"/>
              <a:t>.</a:t>
            </a:r>
            <a:endParaRPr lang="en-GB" altLang="en-US" b="1" dirty="0" smtClean="0"/>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1238" y="42767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42717" y="139661"/>
            <a:ext cx="8912225" cy="1905000"/>
          </a:xfrm>
        </p:spPr>
        <p:txBody>
          <a:bodyPr/>
          <a:lstStyle/>
          <a:p>
            <a:pPr eaLnBrk="1" hangingPunct="1"/>
            <a:r>
              <a:rPr lang="en-GB" altLang="en-US" b="1" dirty="0" smtClean="0"/>
              <a:t>DVA POTPUNO SUPROTNA LIKA</a:t>
            </a:r>
            <a:r>
              <a:rPr lang="hr-BA" altLang="en-US" dirty="0" smtClean="0"/>
              <a:t/>
            </a:r>
            <a:br>
              <a:rPr lang="hr-BA" altLang="en-US" dirty="0" smtClean="0"/>
            </a:br>
            <a:r>
              <a:rPr lang="hr-BA" altLang="en-US" dirty="0" smtClean="0"/>
              <a:t>                         </a:t>
            </a:r>
            <a:endParaRPr lang="en-GB" altLang="en-US" dirty="0" smtClean="0"/>
          </a:p>
        </p:txBody>
      </p:sp>
      <p:sp>
        <p:nvSpPr>
          <p:cNvPr id="23555" name="Text Placeholder 2"/>
          <p:cNvSpPr>
            <a:spLocks noGrp="1"/>
          </p:cNvSpPr>
          <p:nvPr>
            <p:ph type="body" idx="1"/>
          </p:nvPr>
        </p:nvSpPr>
        <p:spPr>
          <a:xfrm rot="11736647" flipV="1">
            <a:off x="1040655" y="1817650"/>
            <a:ext cx="4825157" cy="241406"/>
          </a:xfrm>
        </p:spPr>
        <p:txBody>
          <a:bodyPr/>
          <a:lstStyle/>
          <a:p>
            <a:pPr eaLnBrk="1" hangingPunct="1"/>
            <a:r>
              <a:rPr lang="hr-BA" altLang="en-US" b="1" dirty="0" smtClean="0">
                <a:solidFill>
                  <a:schemeClr val="bg1"/>
                </a:solidFill>
              </a:rPr>
              <a:t>ĆAMIL</a:t>
            </a:r>
            <a:endParaRPr lang="en-GB" altLang="en-US" b="1" dirty="0" smtClean="0">
              <a:solidFill>
                <a:schemeClr val="bg1"/>
              </a:solidFill>
            </a:endParaRPr>
          </a:p>
        </p:txBody>
      </p:sp>
      <p:sp>
        <p:nvSpPr>
          <p:cNvPr id="4" name="Content Placeholder 3"/>
          <p:cNvSpPr>
            <a:spLocks noGrp="1"/>
          </p:cNvSpPr>
          <p:nvPr>
            <p:ph sz="half" idx="2"/>
          </p:nvPr>
        </p:nvSpPr>
        <p:spPr>
          <a:xfrm>
            <a:off x="1078254" y="2152185"/>
            <a:ext cx="4343400" cy="4076111"/>
          </a:xfrm>
        </p:spPr>
        <p:txBody>
          <a:bodyPr>
            <a:noAutofit/>
          </a:bodyPr>
          <a:lstStyle/>
          <a:p>
            <a:pPr algn="just" eaLnBrk="1" fontAlgn="auto" hangingPunct="1">
              <a:spcAft>
                <a:spcPts val="0"/>
              </a:spcAft>
              <a:buFont typeface="Wingdings 3" charset="2"/>
              <a:buChar char=""/>
              <a:defRPr/>
            </a:pPr>
            <a:r>
              <a:rPr lang="hr-HR" sz="1400" b="1" dirty="0">
                <a:solidFill>
                  <a:schemeClr val="tx1">
                    <a:lumMod val="75000"/>
                    <a:lumOff val="25000"/>
                  </a:schemeClr>
                </a:solidFill>
              </a:rPr>
              <a:t>Ćamil je svakako najtragičniji lik ove pripovijetke. Senzibilan je čovjek koji s puno zanosa istražuje povijest. Podrijetlom je iz Smirne, </a:t>
            </a:r>
            <a:r>
              <a:rPr lang="hr-HR" sz="1400" b="1" dirty="0" smtClean="0">
                <a:solidFill>
                  <a:schemeClr val="tx1">
                    <a:lumMod val="75000"/>
                    <a:lumOff val="25000"/>
                  </a:schemeClr>
                </a:solidFill>
              </a:rPr>
              <a:t>Turčin.Našao </a:t>
            </a:r>
            <a:r>
              <a:rPr lang="hr-HR" sz="1400" b="1" dirty="0">
                <a:solidFill>
                  <a:schemeClr val="tx1">
                    <a:lumMod val="75000"/>
                    <a:lumOff val="25000"/>
                  </a:schemeClr>
                </a:solidFill>
              </a:rPr>
              <a:t>se  zajedno s fra Petrom u ćeliji </a:t>
            </a:r>
            <a:r>
              <a:rPr lang="hr-HR" sz="1400" b="1" dirty="0" smtClean="0">
                <a:solidFill>
                  <a:schemeClr val="tx1">
                    <a:lumMod val="75000"/>
                    <a:lumOff val="25000"/>
                  </a:schemeClr>
                </a:solidFill>
              </a:rPr>
              <a:t>Proklete </a:t>
            </a:r>
            <a:r>
              <a:rPr lang="hr-HR" sz="1400" b="1" dirty="0">
                <a:solidFill>
                  <a:schemeClr val="tx1">
                    <a:lumMod val="75000"/>
                    <a:lumOff val="25000"/>
                  </a:schemeClr>
                </a:solidFill>
              </a:rPr>
              <a:t>avlije.  Nesretne životne </a:t>
            </a:r>
            <a:r>
              <a:rPr lang="hr-HR" sz="1400" b="1" dirty="0" smtClean="0">
                <a:solidFill>
                  <a:schemeClr val="tx1">
                    <a:lumMod val="75000"/>
                    <a:lumOff val="25000"/>
                  </a:schemeClr>
                </a:solidFill>
              </a:rPr>
              <a:t>sudbine,  </a:t>
            </a:r>
            <a:r>
              <a:rPr lang="hr-HR" sz="1400" b="1" dirty="0" smtClean="0">
                <a:solidFill>
                  <a:schemeClr val="tx1">
                    <a:lumMod val="75000"/>
                    <a:lumOff val="25000"/>
                  </a:schemeClr>
                </a:solidFill>
              </a:rPr>
              <a:t>vrlo je tih </a:t>
            </a:r>
            <a:r>
              <a:rPr lang="hr-HR" sz="1400" b="1" dirty="0">
                <a:solidFill>
                  <a:schemeClr val="tx1">
                    <a:lumMod val="75000"/>
                    <a:lumOff val="25000"/>
                  </a:schemeClr>
                </a:solidFill>
              </a:rPr>
              <a:t>i povućen u sebe. Jedini s kim je dolazio u kontakt bio je fra-Petar. </a:t>
            </a:r>
            <a:r>
              <a:rPr lang="hr-HR" sz="1400" b="1" dirty="0" smtClean="0">
                <a:solidFill>
                  <a:schemeClr val="tx1">
                    <a:lumMod val="75000"/>
                    <a:lumOff val="25000"/>
                  </a:schemeClr>
                </a:solidFill>
              </a:rPr>
              <a:t>Odmalena </a:t>
            </a:r>
            <a:r>
              <a:rPr lang="hr-HR" sz="1400" b="1" dirty="0">
                <a:solidFill>
                  <a:schemeClr val="tx1">
                    <a:lumMod val="75000"/>
                    <a:lumOff val="25000"/>
                  </a:schemeClr>
                </a:solidFill>
              </a:rPr>
              <a:t>se posvetio znanosti i samotničkom i asketskom načinu </a:t>
            </a:r>
            <a:r>
              <a:rPr lang="hr-HR" sz="1400" b="1" dirty="0" smtClean="0">
                <a:solidFill>
                  <a:schemeClr val="tx1">
                    <a:lumMod val="75000"/>
                    <a:lumOff val="25000"/>
                  </a:schemeClr>
                </a:solidFill>
              </a:rPr>
              <a:t>života. Zbog nesretne ljubavi Ćamil </a:t>
            </a:r>
            <a:r>
              <a:rPr lang="hr-HR" sz="1400" b="1" dirty="0">
                <a:solidFill>
                  <a:schemeClr val="tx1">
                    <a:lumMod val="75000"/>
                    <a:lumOff val="25000"/>
                  </a:schemeClr>
                </a:solidFill>
              </a:rPr>
              <a:t>se potpuno zatvorio u sebe i postao neka vrsta osobenjaka. Okružuje se </a:t>
            </a:r>
            <a:r>
              <a:rPr lang="hr-HR" sz="1400" b="1" dirty="0" smtClean="0">
                <a:solidFill>
                  <a:schemeClr val="tx1">
                    <a:lumMod val="75000"/>
                    <a:lumOff val="25000"/>
                  </a:schemeClr>
                </a:solidFill>
              </a:rPr>
              <a:t>knjigama, </a:t>
            </a:r>
            <a:r>
              <a:rPr lang="hr-HR" sz="1400" b="1" dirty="0">
                <a:solidFill>
                  <a:schemeClr val="tx1">
                    <a:lumMod val="75000"/>
                    <a:lumOff val="25000"/>
                  </a:schemeClr>
                </a:solidFill>
              </a:rPr>
              <a:t>pokazujući naročit interes za povijest turske carevine, od koje ga specijalno zanima jedno određeno razdoblje - vrijeme Bajazita II i Đem-sultana, njegova brata, </a:t>
            </a:r>
            <a:r>
              <a:rPr lang="hr-HR" sz="1400" b="1" dirty="0" smtClean="0">
                <a:solidFill>
                  <a:schemeClr val="tx1">
                    <a:lumMod val="75000"/>
                    <a:lumOff val="25000"/>
                  </a:schemeClr>
                </a:solidFill>
              </a:rPr>
              <a:t>Na </a:t>
            </a:r>
            <a:r>
              <a:rPr lang="hr-HR" sz="1400" b="1" dirty="0">
                <a:solidFill>
                  <a:schemeClr val="tx1">
                    <a:lumMod val="75000"/>
                    <a:lumOff val="25000"/>
                  </a:schemeClr>
                </a:solidFill>
              </a:rPr>
              <a:t>Ćamila posumnjaju da proučava upravo to povijesno razdoblje, jer ono ima sličnosti sa sadašnjom situacijom na dvoru, gdje sultan također ima brata suparnika, kojeg je proglasio maloumnim i drži ga u zatočenju</a:t>
            </a:r>
            <a:r>
              <a:rPr lang="hr-HR" sz="1400" dirty="0">
                <a:solidFill>
                  <a:schemeClr val="tx1">
                    <a:lumMod val="75000"/>
                    <a:lumOff val="25000"/>
                  </a:schemeClr>
                </a:solidFill>
              </a:rPr>
              <a:t>. </a:t>
            </a:r>
            <a:endParaRPr lang="en-GB" sz="1400" dirty="0"/>
          </a:p>
        </p:txBody>
      </p:sp>
      <p:sp>
        <p:nvSpPr>
          <p:cNvPr id="23557" name="Text Placeholder 4"/>
          <p:cNvSpPr>
            <a:spLocks noGrp="1"/>
          </p:cNvSpPr>
          <p:nvPr>
            <p:ph type="body" sz="quarter" idx="3"/>
          </p:nvPr>
        </p:nvSpPr>
        <p:spPr>
          <a:xfrm rot="1542606">
            <a:off x="6329783" y="2120174"/>
            <a:ext cx="4825159" cy="455758"/>
          </a:xfrm>
        </p:spPr>
        <p:txBody>
          <a:bodyPr/>
          <a:lstStyle/>
          <a:p>
            <a:pPr eaLnBrk="1" hangingPunct="1"/>
            <a:r>
              <a:rPr lang="hr-BA" altLang="en-US" b="1" dirty="0" smtClean="0">
                <a:solidFill>
                  <a:schemeClr val="bg1"/>
                </a:solidFill>
              </a:rPr>
              <a:t>KARAĐOZ</a:t>
            </a:r>
            <a:endParaRPr lang="en-GB" altLang="en-US" b="1" dirty="0" smtClean="0">
              <a:solidFill>
                <a:schemeClr val="bg1"/>
              </a:solidFill>
            </a:endParaRPr>
          </a:p>
        </p:txBody>
      </p:sp>
      <p:sp>
        <p:nvSpPr>
          <p:cNvPr id="6" name="Content Placeholder 5"/>
          <p:cNvSpPr>
            <a:spLocks noGrp="1"/>
          </p:cNvSpPr>
          <p:nvPr>
            <p:ph sz="quarter" idx="4"/>
          </p:nvPr>
        </p:nvSpPr>
        <p:spPr>
          <a:xfrm>
            <a:off x="6189797" y="2891956"/>
            <a:ext cx="4825159" cy="2840039"/>
          </a:xfrm>
        </p:spPr>
        <p:txBody>
          <a:bodyPr>
            <a:normAutofit fontScale="85000" lnSpcReduction="20000"/>
          </a:bodyPr>
          <a:lstStyle/>
          <a:p>
            <a:pPr algn="just" eaLnBrk="1" hangingPunct="1">
              <a:defRPr/>
            </a:pPr>
            <a:r>
              <a:rPr lang="hr-HR" b="1" dirty="0" smtClean="0">
                <a:solidFill>
                  <a:schemeClr val="tx1">
                    <a:lumMod val="75000"/>
                    <a:lumOff val="25000"/>
                  </a:schemeClr>
                </a:solidFill>
              </a:rPr>
              <a:t>Pravim imenom Latif aga. Nadimak je dobio prema grotesknoj ličnosti turskog kazališta.. Upravnik je zatvora i diše s „avlijom“ i </a:t>
            </a:r>
            <a:r>
              <a:rPr lang="hr-HR" b="1" smtClean="0">
                <a:solidFill>
                  <a:schemeClr val="tx1">
                    <a:lumMod val="75000"/>
                    <a:lumOff val="25000"/>
                  </a:schemeClr>
                </a:solidFill>
              </a:rPr>
              <a:t>njezinim stanovnicima. </a:t>
            </a:r>
            <a:r>
              <a:rPr lang="hr-HR" b="1" dirty="0" smtClean="0">
                <a:solidFill>
                  <a:schemeClr val="tx1">
                    <a:lumMod val="75000"/>
                    <a:lumOff val="25000"/>
                  </a:schemeClr>
                </a:solidFill>
              </a:rPr>
              <a:t>On je duša  „avlije“ ali ona njena sotonska duša. Karađoz se  od dječaka «bujne glave» živahnog duha i tijela, ljubitelja knjiga i glazbe razvija u mladića koji odbija sve što mu je do tada bilo blisko i što je pripadalo svijetu mirnih, običnih sudbina, ustaljenih navika i obveza. On ostavlja knjige, igre i glazbu, postaje lutalica, kockar i pijanica. Onda opet postaje policajac i progoni svoje dotadašnje, da bi na kraju konačno promijenio životno usmjerenje i postaje «surovi gospodar» Proklete avlije.</a:t>
            </a:r>
            <a:endParaRPr lang="en-GB" b="1" dirty="0"/>
          </a:p>
        </p:txBody>
      </p:sp>
      <p:pic>
        <p:nvPicPr>
          <p:cNvPr id="2355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42363" y="1198697"/>
            <a:ext cx="28765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hr-HR" b="1" dirty="0">
                <a:solidFill>
                  <a:schemeClr val="bg1"/>
                </a:solidFill>
              </a:rPr>
              <a:t>Ćamil predstavlja DOBRO, </a:t>
            </a:r>
            <a:r>
              <a:rPr lang="hr-HR" b="1" dirty="0" smtClean="0">
                <a:solidFill>
                  <a:schemeClr val="bg1"/>
                </a:solidFill>
              </a:rPr>
              <a:t>a Karađoz </a:t>
            </a:r>
            <a:r>
              <a:rPr lang="hr-HR" b="1" dirty="0">
                <a:solidFill>
                  <a:schemeClr val="bg1"/>
                </a:solidFill>
              </a:rPr>
              <a:t>ZLO </a:t>
            </a:r>
            <a:r>
              <a:rPr lang="hr-BA" b="1" dirty="0" smtClean="0">
                <a:solidFill>
                  <a:schemeClr val="bg1"/>
                </a:solidFill>
              </a:rPr>
              <a:t>svakog društva</a:t>
            </a:r>
            <a:endParaRPr lang="en-GB" b="1" dirty="0">
              <a:solidFill>
                <a:schemeClr val="bg1"/>
              </a:solidFill>
            </a:endParaRPr>
          </a:p>
        </p:txBody>
      </p:sp>
      <p:sp>
        <p:nvSpPr>
          <p:cNvPr id="3" name="Content Placeholder 2"/>
          <p:cNvSpPr>
            <a:spLocks noGrp="1"/>
          </p:cNvSpPr>
          <p:nvPr>
            <p:ph sz="half" idx="1"/>
          </p:nvPr>
        </p:nvSpPr>
        <p:spPr>
          <a:xfrm>
            <a:off x="970673" y="2168979"/>
            <a:ext cx="4103131" cy="2971733"/>
          </a:xfrm>
        </p:spPr>
        <p:txBody>
          <a:bodyPr rtlCol="0">
            <a:normAutofit fontScale="25000" lnSpcReduction="20000"/>
          </a:bodyPr>
          <a:lstStyle/>
          <a:p>
            <a:pPr eaLnBrk="1" fontAlgn="auto" hangingPunct="1">
              <a:spcAft>
                <a:spcPts val="0"/>
              </a:spcAft>
              <a:buFont typeface="Wingdings 3" charset="2"/>
              <a:buChar char=""/>
              <a:defRPr/>
            </a:pPr>
            <a:endParaRPr lang="en-GB" dirty="0">
              <a:solidFill>
                <a:schemeClr val="tx1">
                  <a:lumMod val="75000"/>
                  <a:lumOff val="25000"/>
                </a:schemeClr>
              </a:solidFill>
            </a:endParaRPr>
          </a:p>
          <a:p>
            <a:pPr algn="just" eaLnBrk="1" fontAlgn="auto" hangingPunct="1">
              <a:spcAft>
                <a:spcPts val="0"/>
              </a:spcAft>
              <a:buFont typeface="Wingdings 3" charset="2"/>
              <a:buChar char=""/>
              <a:defRPr/>
            </a:pPr>
            <a:r>
              <a:rPr lang="hr-HR" sz="8000" b="1" dirty="0" smtClean="0">
                <a:solidFill>
                  <a:schemeClr val="tx1">
                    <a:lumMod val="75000"/>
                    <a:lumOff val="25000"/>
                  </a:schemeClr>
                </a:solidFill>
              </a:rPr>
              <a:t>Ćamil </a:t>
            </a:r>
            <a:r>
              <a:rPr lang="hr-HR" sz="8000" b="1" dirty="0">
                <a:solidFill>
                  <a:schemeClr val="tx1">
                    <a:lumMod val="75000"/>
                    <a:lumOff val="25000"/>
                  </a:schemeClr>
                </a:solidFill>
              </a:rPr>
              <a:t>bude poslan u «Prokletu avliju», gdje upoznaje fra-Petra i ispriča mu život Đem-sultana, tvrdeći da je njegov život identičan s Ćamilovim i da su im sudbine jednake. Nakon nekog vremena odvedu ga u poseban zatvor i tu jedne noći prilikom saslušanja dođe do tučnjave između njega i policije. Ćamila iznesu – živa ili mrtva – ne zna se. Fra-Petar ga više nikada nije </a:t>
            </a:r>
            <a:r>
              <a:rPr lang="hr-HR" sz="8000" b="1" dirty="0" smtClean="0">
                <a:solidFill>
                  <a:schemeClr val="tx1">
                    <a:lumMod val="75000"/>
                    <a:lumOff val="25000"/>
                  </a:schemeClr>
                </a:solidFill>
              </a:rPr>
              <a:t>vidio</a:t>
            </a:r>
            <a:endParaRPr lang="en-GB" sz="8000" b="1" dirty="0">
              <a:solidFill>
                <a:schemeClr val="tx1">
                  <a:lumMod val="75000"/>
                  <a:lumOff val="25000"/>
                </a:schemeClr>
              </a:solidFill>
            </a:endParaRPr>
          </a:p>
        </p:txBody>
      </p:sp>
      <p:sp>
        <p:nvSpPr>
          <p:cNvPr id="4" name="Content Placeholder 3"/>
          <p:cNvSpPr>
            <a:spLocks noGrp="1"/>
          </p:cNvSpPr>
          <p:nvPr>
            <p:ph sz="half" idx="2"/>
          </p:nvPr>
        </p:nvSpPr>
        <p:spPr>
          <a:xfrm>
            <a:off x="7113317" y="2168979"/>
            <a:ext cx="4313238" cy="3590083"/>
          </a:xfrm>
        </p:spPr>
        <p:txBody>
          <a:bodyPr rtlCol="0">
            <a:noAutofit/>
          </a:bodyPr>
          <a:lstStyle/>
          <a:p>
            <a:pPr algn="just" eaLnBrk="1" fontAlgn="auto" hangingPunct="1">
              <a:spcAft>
                <a:spcPts val="0"/>
              </a:spcAft>
              <a:buFont typeface="Wingdings 3" charset="2"/>
              <a:buChar char=""/>
              <a:defRPr/>
            </a:pPr>
            <a:r>
              <a:rPr lang="hr-HR" sz="1600" b="1" dirty="0">
                <a:solidFill>
                  <a:schemeClr val="tx1">
                    <a:lumMod val="75000"/>
                    <a:lumOff val="25000"/>
                  </a:schemeClr>
                </a:solidFill>
              </a:rPr>
              <a:t>Postavlja se pitanje šta je uslovilo transformaciju Karađozove ličnosti, u početku natprosječno obdarene, i fizičkim i duhovnim kvalitetima, bogatstvom senzibiliteta, koji ga </a:t>
            </a:r>
            <a:r>
              <a:rPr lang="hr-HR" sz="1600" b="1" dirty="0" smtClean="0">
                <a:solidFill>
                  <a:schemeClr val="tx1">
                    <a:lumMod val="75000"/>
                    <a:lumOff val="25000"/>
                  </a:schemeClr>
                </a:solidFill>
              </a:rPr>
              <a:t>približava </a:t>
            </a:r>
            <a:r>
              <a:rPr lang="hr-HR" sz="1600" b="1" dirty="0">
                <a:solidFill>
                  <a:schemeClr val="tx1">
                    <a:lumMod val="75000"/>
                    <a:lumOff val="25000"/>
                  </a:schemeClr>
                </a:solidFill>
              </a:rPr>
              <a:t>znanosti i umjetnosti. Kao da je Karađoz uočio </a:t>
            </a:r>
            <a:r>
              <a:rPr lang="hr-HR" sz="1600" b="1" dirty="0" smtClean="0">
                <a:solidFill>
                  <a:schemeClr val="tx1">
                    <a:lumMod val="75000"/>
                    <a:lumOff val="25000"/>
                  </a:schemeClr>
                </a:solidFill>
              </a:rPr>
              <a:t>kako </a:t>
            </a:r>
            <a:r>
              <a:rPr lang="hr-HR" sz="1600" b="1" dirty="0">
                <a:solidFill>
                  <a:schemeClr val="tx1">
                    <a:lumMod val="75000"/>
                    <a:lumOff val="25000"/>
                  </a:schemeClr>
                </a:solidFill>
              </a:rPr>
              <a:t>smo svi mi zatvorenici neke Avlije, bez mogućnosti </a:t>
            </a:r>
            <a:r>
              <a:rPr lang="hr-HR" sz="1600" b="1" dirty="0" smtClean="0">
                <a:solidFill>
                  <a:schemeClr val="tx1">
                    <a:lumMod val="75000"/>
                    <a:lumOff val="25000"/>
                  </a:schemeClr>
                </a:solidFill>
              </a:rPr>
              <a:t>slobode misli </a:t>
            </a:r>
            <a:r>
              <a:rPr lang="hr-HR" sz="1600" b="1" dirty="0">
                <a:solidFill>
                  <a:schemeClr val="tx1">
                    <a:lumMod val="75000"/>
                    <a:lumOff val="25000"/>
                  </a:schemeClr>
                </a:solidFill>
              </a:rPr>
              <a:t>i </a:t>
            </a:r>
            <a:r>
              <a:rPr lang="hr-HR" sz="1600" b="1" dirty="0" smtClean="0">
                <a:solidFill>
                  <a:schemeClr val="tx1">
                    <a:lumMod val="75000"/>
                    <a:lumOff val="25000"/>
                  </a:schemeClr>
                </a:solidFill>
              </a:rPr>
              <a:t>djelovanja, </a:t>
            </a:r>
            <a:r>
              <a:rPr lang="hr-HR" sz="1600" b="1" dirty="0">
                <a:solidFill>
                  <a:schemeClr val="tx1">
                    <a:lumMod val="75000"/>
                    <a:lumOff val="25000"/>
                  </a:schemeClr>
                </a:solidFill>
              </a:rPr>
              <a:t>pa se povlači u svoju ljušturu i u potpunosti transformira</a:t>
            </a:r>
            <a:r>
              <a:rPr lang="hr-HR" sz="1600" b="1" dirty="0" smtClean="0">
                <a:solidFill>
                  <a:schemeClr val="tx1">
                    <a:lumMod val="75000"/>
                    <a:lumOff val="25000"/>
                  </a:schemeClr>
                </a:solidFill>
              </a:rPr>
              <a:t>. Od </a:t>
            </a:r>
            <a:r>
              <a:rPr lang="hr-HR" sz="1600" b="1" dirty="0">
                <a:solidFill>
                  <a:schemeClr val="tx1">
                    <a:lumMod val="75000"/>
                    <a:lumOff val="25000"/>
                  </a:schemeClr>
                </a:solidFill>
              </a:rPr>
              <a:t>primijernog mladića on postaje onaj tip orijentalnog oružja, koje je u rukama vlasti i koje predstavlja živo oličenje Proklete avlije. Ona se ogleda u njegovoj prirodi. Ona živi u njegovom karaktaru, ćudima i instiktima. Njegova volja je njen zakon</a:t>
            </a:r>
            <a:r>
              <a:rPr lang="hr-HR" sz="1600" b="1" dirty="0" smtClean="0">
                <a:solidFill>
                  <a:schemeClr val="tx1">
                    <a:lumMod val="75000"/>
                    <a:lumOff val="25000"/>
                  </a:schemeClr>
                </a:solidFill>
              </a:rPr>
              <a:t>.</a:t>
            </a:r>
            <a:endParaRPr lang="en-GB" sz="1600" b="1" dirty="0" smtClean="0">
              <a:solidFill>
                <a:schemeClr val="tx1">
                  <a:lumMod val="75000"/>
                  <a:lumOff val="25000"/>
                </a:schemeClr>
              </a:solidFill>
            </a:endParaRPr>
          </a:p>
        </p:txBody>
      </p:sp>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a:xfrm>
            <a:off x="1154954" y="2603500"/>
            <a:ext cx="4825158" cy="3416301"/>
          </a:xfrm>
        </p:spPr>
        <p:txBody>
          <a:bodyPr>
            <a:normAutofit fontScale="25000" lnSpcReduction="20000"/>
          </a:bodyPr>
          <a:lstStyle/>
          <a:p>
            <a:pPr algn="just"/>
            <a:r>
              <a:rPr lang="hr-HR" sz="6400" b="1" dirty="0">
                <a:latin typeface="+mj-lt"/>
              </a:rPr>
              <a:t>Ćamil-efendija, mladi intelektualac od malena se posvetio knjizi i asketskom načinu života, koji je dodatno potencirala jedna nesretna i nikad preboljena ljubav. Suočen i sukobljen s «božanskom logikom svijeta», s kojom se ne miri on se povlači u sebe i u potpunosti posvećuje znanosti i postaje žrtva okolnosti i surovog režima. U tamnicu  je dospio jer je vlast posumnjala kako ima namjeru pobuniti se protiv vlade, no nisu shvatili, da je sve to želja za učenjem, za znanošću, želja za knjigama, a vjerojatno oni nisu ni znali što je sve to. Tako se Ćamil zatvorio u četiri zida svoje duše kojoj se nitko nije smio približiti. Kroz njegov lik pisac </a:t>
            </a:r>
            <a:r>
              <a:rPr lang="hr-HR" sz="6400" b="1" dirty="0" smtClean="0">
                <a:latin typeface="+mj-lt"/>
              </a:rPr>
              <a:t>nam je </a:t>
            </a:r>
            <a:r>
              <a:rPr lang="hr-HR" sz="6400" b="1" dirty="0">
                <a:latin typeface="+mj-lt"/>
              </a:rPr>
              <a:t>želio prikazati apsurdnost života gdje surova birokracija diktira i progoni ljude posvećene knjizi i povijesti. </a:t>
            </a:r>
            <a:endParaRPr lang="en-GB" sz="6400" b="1" dirty="0">
              <a:latin typeface="+mj-lt"/>
            </a:endParaRPr>
          </a:p>
          <a:p>
            <a:pPr marL="0" indent="0">
              <a:buNone/>
            </a:pPr>
            <a:r>
              <a:rPr lang="hr-HR" b="1" dirty="0"/>
              <a:t> </a:t>
            </a:r>
            <a:endParaRPr lang="en-GB" dirty="0"/>
          </a:p>
          <a:p>
            <a:endParaRPr lang="en-GB" dirty="0"/>
          </a:p>
        </p:txBody>
      </p:sp>
      <p:sp>
        <p:nvSpPr>
          <p:cNvPr id="4" name="Content Placeholder 3"/>
          <p:cNvSpPr>
            <a:spLocks noGrp="1"/>
          </p:cNvSpPr>
          <p:nvPr>
            <p:ph sz="half" idx="2"/>
          </p:nvPr>
        </p:nvSpPr>
        <p:spPr/>
        <p:txBody>
          <a:bodyPr>
            <a:normAutofit fontScale="25000" lnSpcReduction="20000"/>
          </a:bodyPr>
          <a:lstStyle/>
          <a:p>
            <a:pPr algn="just"/>
            <a:r>
              <a:rPr lang="hr-HR" sz="6400" b="1" dirty="0" smtClean="0"/>
              <a:t>Sudbine zatvorenika </a:t>
            </a:r>
            <a:r>
              <a:rPr lang="hr-HR" sz="6400" b="1" i="1" dirty="0" smtClean="0"/>
              <a:t>Proklete avli</a:t>
            </a:r>
            <a:r>
              <a:rPr lang="hr-HR" sz="6400" b="1" dirty="0" smtClean="0"/>
              <a:t>je su u njegovim rukama, a on </a:t>
            </a:r>
            <a:r>
              <a:rPr lang="hr-HR" sz="6400" b="1" dirty="0" smtClean="0"/>
              <a:t>se s </a:t>
            </a:r>
            <a:r>
              <a:rPr lang="hr-HR" sz="6400" b="1" dirty="0" smtClean="0"/>
              <a:t>njima igra. Andrić je u njegovom liku pronikao u elementare osobine  divljih čuvara vlasti, čije se </a:t>
            </a:r>
            <a:r>
              <a:rPr lang="hr-BA" sz="6400" b="1" dirty="0" smtClean="0"/>
              <a:t>nasljeđe može sagledati u svim vremenima u kojima je robovao čovjek.</a:t>
            </a:r>
          </a:p>
          <a:p>
            <a:pPr algn="just"/>
            <a:r>
              <a:rPr lang="hr-BA" sz="6400" b="1" dirty="0" smtClean="0"/>
              <a:t>U svijetu u kome on vlada nevinost je samo fraza. Karađoz znano upravlja unutrašnjim mehanizmom svoji zatvorenika.</a:t>
            </a:r>
            <a:endParaRPr lang="en-GB" sz="1600" b="1" dirty="0"/>
          </a:p>
        </p:txBody>
      </p:sp>
    </p:spTree>
    <p:extLst>
      <p:ext uri="{BB962C8B-B14F-4D97-AF65-F5344CB8AC3E}">
        <p14:creationId xmlns:p14="http://schemas.microsoft.com/office/powerpoint/2010/main" val="2389703949"/>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just"/>
            <a:r>
              <a:rPr lang="hr-HR" b="1" i="1" dirty="0"/>
              <a:t>Sam položaj Proklete avlije bio je čudan jer se moglo vidjeti samo nebo, a grad koji je bio blizu nije se mogao vidjeti. Obično je bilo lijepo vrijeme. Ali kad bi se nekad nebo naoblačilo, počeo bi puhati južni vjetar </a:t>
            </a:r>
            <a:r>
              <a:rPr lang="hr-HR" b="1" i="1" dirty="0" smtClean="0"/>
              <a:t>donoseći zadah </a:t>
            </a:r>
            <a:r>
              <a:rPr lang="hr-HR" b="1" i="1" dirty="0"/>
              <a:t>truleži i smrad iz pristaništa</a:t>
            </a:r>
            <a:r>
              <a:rPr lang="hr-HR" b="1" i="1" dirty="0" smtClean="0"/>
              <a:t>. Tada </a:t>
            </a:r>
            <a:r>
              <a:rPr lang="hr-HR" b="1" i="1" dirty="0"/>
              <a:t>je ludilo bilo zarazno i svi, pa i najmirniji, postajali su razdraženi i ljuti. Čuvari su pokušavali izbjegavati sukobe jer su i oni bili razdraženi, ali bilo je nemoguće uspostaviti red. Upravitelj zatvora bio je Latifaga zvan Karađoz, apsolutni gospodar  „avlije“ koji je tvrdio da nitko nije nevin čim se zatekne u </a:t>
            </a:r>
            <a:r>
              <a:rPr lang="hr-HR" b="1" i="1" dirty="0" smtClean="0"/>
              <a:t>„avliji</a:t>
            </a:r>
            <a:r>
              <a:rPr lang="hr-HR" b="1" i="1" dirty="0"/>
              <a:t>“.</a:t>
            </a:r>
            <a:endParaRPr lang="en-GB" b="1" dirty="0"/>
          </a:p>
          <a:p>
            <a:pPr marL="0" indent="0" algn="just">
              <a:buNone/>
            </a:pPr>
            <a:r>
              <a:rPr lang="hr-HR" b="1" i="1" dirty="0"/>
              <a:t> </a:t>
            </a:r>
            <a:endParaRPr lang="en-GB" b="1" dirty="0"/>
          </a:p>
          <a:p>
            <a:endParaRPr lang="en-GB" dirty="0"/>
          </a:p>
        </p:txBody>
      </p:sp>
    </p:spTree>
    <p:extLst>
      <p:ext uri="{BB962C8B-B14F-4D97-AF65-F5344CB8AC3E}">
        <p14:creationId xmlns:p14="http://schemas.microsoft.com/office/powerpoint/2010/main" val="3338484114"/>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PROKLETA AVLIJA – Ivo Andric</Template>
  <TotalTime>21</TotalTime>
  <Words>2973</Words>
  <Application>Microsoft Office PowerPoint</Application>
  <PresentationFormat>Widescreen</PresentationFormat>
  <Paragraphs>136</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Aharoni</vt:lpstr>
      <vt:lpstr>Arial</vt:lpstr>
      <vt:lpstr>Arial Narrow</vt:lpstr>
      <vt:lpstr>Century Gothic</vt:lpstr>
      <vt:lpstr>Times New Roman</vt:lpstr>
      <vt:lpstr>Wingdings 3</vt:lpstr>
      <vt:lpstr>Ion Boardroom</vt:lpstr>
      <vt:lpstr>PROKLETA AVLIJA – Ivo Andrić (priča o pričanju)</vt:lpstr>
      <vt:lpstr>                                 Ivo Andrić </vt:lpstr>
      <vt:lpstr>Struktura djela</vt:lpstr>
      <vt:lpstr>                                                            </vt:lpstr>
      <vt:lpstr>Pripovjedač bez imena </vt:lpstr>
      <vt:lpstr>DVA POTPUNO SUPROTNA LIKA                          </vt:lpstr>
      <vt:lpstr>Ćamil predstavlja DOBRO, a Karađoz ZLO svakog društva</vt:lpstr>
      <vt:lpstr>PowerPoint Presentation</vt:lpstr>
      <vt:lpstr>PowerPoint Presentation</vt:lpstr>
      <vt:lpstr>Ustroj, položaj, vodstvo u Prokletoj avliji? </vt:lpstr>
      <vt:lpstr>Zašto su Ćamil  i fra Petar završili u zatvoru? </vt:lpstr>
      <vt:lpstr>               Koliko su priča i pričanje od                značaja u AVLIJI!?</vt:lpstr>
      <vt:lpstr>Značaj pričanja u Prokletoj avliji</vt:lpstr>
      <vt:lpstr>          Tko sve i o čemu priča u Avliji?</vt:lpstr>
      <vt:lpstr>FRA PETAR</vt:lpstr>
      <vt:lpstr>PowerPoint Presentation</vt:lpstr>
      <vt:lpstr>ZAIM</vt:lpstr>
      <vt:lpstr>ĆAMIL</vt:lpstr>
      <vt:lpstr>PowerPoint Presentation</vt:lpstr>
      <vt:lpstr>Vrijeme i priča u AVLIJI</vt:lpstr>
      <vt:lpstr>  SIMBOLIKA PROKLETE AVLIJE</vt:lpstr>
      <vt:lpstr>PowerPoint Presentation</vt:lpstr>
      <vt:lpstr>PowerPoint Presentation</vt:lpstr>
      <vt:lpstr>                         CITATI</vt:lpstr>
      <vt:lpstr>        CITATI</vt:lpstr>
      <vt:lpstr>Ekranizacija Proklete avlije (film)</vt:lpstr>
      <vt:lpstr>Kazališna predstava Prokleta avlija </vt:lpstr>
      <vt:lpstr>ZADATAK!!!!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PROKLETA AVLIJA – Ivo Andrić (priča o pričanju)</dc:title>
  <dc:creator>Jouko Kakko</dc:creator>
  <cp:lastModifiedBy>Jouko Kakko</cp:lastModifiedBy>
  <cp:revision>3</cp:revision>
  <dcterms:created xsi:type="dcterms:W3CDTF">2015-04-17T03:34:36Z</dcterms:created>
  <dcterms:modified xsi:type="dcterms:W3CDTF">2015-04-17T03:56:14Z</dcterms:modified>
</cp:coreProperties>
</file>