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3" r:id="rId3"/>
    <p:sldId id="258" r:id="rId4"/>
    <p:sldId id="269" r:id="rId5"/>
    <p:sldId id="259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FE703-C598-4B56-B834-0DDBFE89CA05}" type="datetimeFigureOut">
              <a:rPr lang="hr-HR" smtClean="0"/>
              <a:t>14.8.2020.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75353-B44E-45EA-B5C3-C085E3334D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448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F104-4950-4AFE-BAD9-FEFBB51F5C88}" type="datetime1">
              <a:rPr lang="hr-HR" smtClean="0"/>
              <a:t>14.8.2020.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Antonia Sikavica Joler, prof.</a:t>
            </a:r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D0DD5F3-9951-437B-8579-D6AEB53E3635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0715-87CF-4493-98D2-BE6C5FA305EC}" type="datetime1">
              <a:rPr lang="hr-HR" smtClean="0"/>
              <a:t>14.8.2020.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Antonia Sikavica Joler, prof.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D5F3-9951-437B-8579-D6AEB53E363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1681-B0E5-4F77-A353-7445A4B6A544}" type="datetime1">
              <a:rPr lang="hr-HR" smtClean="0"/>
              <a:t>14.8.2020.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Antonia Sikavica Joler, prof.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D5F3-9951-437B-8579-D6AEB53E363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5A4C-BB66-451D-9423-3C46E3026DE7}" type="datetime1">
              <a:rPr lang="hr-HR" smtClean="0"/>
              <a:t>14.8.2020.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Antonia Sikavica Joler, prof.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D5F3-9951-437B-8579-D6AEB53E363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D567-2F02-480C-8ADF-B2A14C5C4155}" type="datetime1">
              <a:rPr lang="hr-HR" smtClean="0"/>
              <a:t>14.8.2020.</a:t>
            </a:fld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Antonia Sikavica Joler, prof.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D5F3-9951-437B-8579-D6AEB53E3635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7C9B-3EAF-4A10-BF3F-69129AE295B5}" type="datetime1">
              <a:rPr lang="hr-HR" smtClean="0"/>
              <a:t>14.8.2020.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Antonia Sikavica Joler, prof.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D5F3-9951-437B-8579-D6AEB53E363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DA17-9800-46DD-935F-80E73ADE8DE3}" type="datetime1">
              <a:rPr lang="hr-HR" smtClean="0"/>
              <a:t>14.8.2020.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Antonia Sikavica Joler, prof.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D5F3-9951-437B-8579-D6AEB53E363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6C80-90AA-4013-BE9F-7CC2BBDDDDAE}" type="datetime1">
              <a:rPr lang="hr-HR" smtClean="0"/>
              <a:t>14.8.2020.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Antonia Sikavica Joler, prof.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D5F3-9951-437B-8579-D6AEB53E363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4A1F-DED1-4619-81C2-E92C60481F69}" type="datetime1">
              <a:rPr lang="hr-HR" smtClean="0"/>
              <a:t>14.8.2020.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Antonia Sikavica Joler, prof.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D5F3-9951-437B-8579-D6AEB53E363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9343-CECB-431B-9BB6-70EE6A9E48CA}" type="datetime1">
              <a:rPr lang="hr-HR" smtClean="0"/>
              <a:t>14.8.2020.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Antonia Sikavica Joler, prof.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D5F3-9951-437B-8579-D6AEB53E3635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7731-9ED5-4B05-942A-6F4EDCDE5BB3}" type="datetime1">
              <a:rPr lang="hr-HR" smtClean="0"/>
              <a:t>14.8.2020.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D5F3-9951-437B-8579-D6AEB53E3635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Antonia Sikavica Joler, prof.</a:t>
            </a:r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A55D7FC-0EAB-425F-A13B-AF9D20E7932D}" type="datetime1">
              <a:rPr lang="hr-HR" smtClean="0"/>
              <a:t>14.8.2020.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Antonia Sikavica Joler, prof.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D0DD5F3-9951-437B-8579-D6AEB53E3635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hr-HR" sz="8000" b="1" dirty="0" smtClean="0">
                <a:solidFill>
                  <a:schemeClr val="tx1"/>
                </a:solidFill>
              </a:rPr>
              <a:t>Leksikologija</a:t>
            </a:r>
            <a:endParaRPr lang="hr-HR" sz="2000" dirty="0">
              <a:solidFill>
                <a:schemeClr val="tx1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6000" b="1" dirty="0" smtClean="0">
                <a:solidFill>
                  <a:srgbClr val="C00000"/>
                </a:solidFill>
              </a:rPr>
              <a:t>Raslojenost</a:t>
            </a:r>
            <a:r>
              <a:rPr lang="hr-HR" sz="5400" b="1" dirty="0" smtClean="0">
                <a:solidFill>
                  <a:srgbClr val="C00000"/>
                </a:solidFill>
              </a:rPr>
              <a:t> leksika</a:t>
            </a:r>
            <a:endParaRPr lang="hr-HR" sz="5400" b="1" dirty="0">
              <a:solidFill>
                <a:srgbClr val="C00000"/>
              </a:solidFill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D5F3-9951-437B-8579-D6AEB53E3635}" type="slidenum">
              <a:rPr lang="hr-HR" sz="1000" smtClean="0"/>
              <a:t>1</a:t>
            </a:fld>
            <a:endParaRPr lang="hr-HR" sz="1000" dirty="0"/>
          </a:p>
        </p:txBody>
      </p:sp>
    </p:spTree>
    <p:extLst>
      <p:ext uri="{BB962C8B-B14F-4D97-AF65-F5344CB8AC3E}">
        <p14:creationId xmlns:p14="http://schemas.microsoft.com/office/powerpoint/2010/main" val="69429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Administrativni stil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hr-HR" b="1" dirty="0" smtClean="0">
                <a:solidFill>
                  <a:srgbClr val="C00000"/>
                </a:solidFill>
              </a:rPr>
              <a:t>Obilježja: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objektivan, najbliži znanstvenom stilu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koristi se u službenim spisima (odluke, ugovori, zakoni, pravilnici i dr.)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često se koriste </a:t>
            </a:r>
            <a:r>
              <a:rPr lang="hr-HR" dirty="0" err="1" smtClean="0">
                <a:solidFill>
                  <a:schemeClr val="accent6">
                    <a:lumMod val="75000"/>
                  </a:schemeClr>
                </a:solidFill>
              </a:rPr>
              <a:t>pleonizmi</a:t>
            </a:r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 (kako i na koji način, cilj i svrha itd.), suvišno nagomilane istoznačne riječi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pojavljuje se uredsko-poslovni rječnik, </a:t>
            </a:r>
            <a:r>
              <a:rPr lang="hr-HR" dirty="0" err="1" smtClean="0">
                <a:solidFill>
                  <a:schemeClr val="accent6">
                    <a:lumMod val="75000"/>
                  </a:schemeClr>
                </a:solidFill>
              </a:rPr>
              <a:t>tkz</a:t>
            </a:r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hr-HR" dirty="0" err="1" smtClean="0">
                <a:solidFill>
                  <a:schemeClr val="accent6">
                    <a:lumMod val="75000"/>
                  </a:schemeClr>
                </a:solidFill>
              </a:rPr>
              <a:t>kancelarizmi</a:t>
            </a:r>
            <a:endParaRPr lang="hr-H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rečenice su jasne i prenose cjelovitu obavijest.</a:t>
            </a:r>
            <a:endParaRPr lang="hr-H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D5F3-9951-437B-8579-D6AEB53E3635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7292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Znanstveni funkcionalni stil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hr-HR" b="1" dirty="0" smtClean="0">
                <a:solidFill>
                  <a:srgbClr val="C00000"/>
                </a:solidFill>
              </a:rPr>
              <a:t>Obilježja:</a:t>
            </a:r>
          </a:p>
          <a:p>
            <a:pPr>
              <a:buFontTx/>
              <a:buChar char="-"/>
            </a:pPr>
            <a:r>
              <a:rPr lang="hr-HR" sz="3200" dirty="0" smtClean="0"/>
              <a:t>njime se pišu znanstveni i stručni radovi namijenjeni</a:t>
            </a:r>
          </a:p>
          <a:p>
            <a:pPr marL="114300" indent="0">
              <a:buNone/>
            </a:pPr>
            <a:r>
              <a:rPr lang="hr-HR" sz="3200" dirty="0"/>
              <a:t> </a:t>
            </a:r>
            <a:r>
              <a:rPr lang="hr-HR" sz="3200" dirty="0" smtClean="0"/>
              <a:t>  stručnjacima iz različitih područja</a:t>
            </a:r>
          </a:p>
          <a:p>
            <a:pPr>
              <a:buFontTx/>
              <a:buChar char="-"/>
            </a:pPr>
            <a:r>
              <a:rPr lang="hr-HR" sz="3200" dirty="0" smtClean="0"/>
              <a:t>objektivnost, logičnost, jasnoća, preciznost</a:t>
            </a:r>
          </a:p>
          <a:p>
            <a:pPr>
              <a:buFontTx/>
              <a:buChar char="-"/>
            </a:pPr>
            <a:r>
              <a:rPr lang="hr-HR" sz="3200" dirty="0" smtClean="0"/>
              <a:t>važnost je u sadržaju poruke, a ne tko šalje ili prima poruku</a:t>
            </a:r>
          </a:p>
          <a:p>
            <a:pPr>
              <a:buFontTx/>
              <a:buChar char="-"/>
            </a:pPr>
            <a:endParaRPr lang="hr-HR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D5F3-9951-437B-8579-D6AEB53E3635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8576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Znanstveno funkcionalni stil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hr-HR" b="1" dirty="0" smtClean="0">
                <a:solidFill>
                  <a:srgbClr val="C00000"/>
                </a:solidFill>
              </a:rPr>
              <a:t>Obilježja </a:t>
            </a:r>
          </a:p>
          <a:p>
            <a:pPr>
              <a:buFontTx/>
              <a:buChar char="-"/>
            </a:pPr>
            <a:r>
              <a:rPr lang="hr-HR" dirty="0" smtClean="0"/>
              <a:t>morfološka: ističe se uporaba prezenta nesvršenih glagola jer je to neutralni glagolski oblik; koristi se treće lice jednine ili prvo lice množine zbog toga jer je važan sadržaj, a ne primatelj ili pošiljatelj poruke</a:t>
            </a:r>
          </a:p>
          <a:p>
            <a:pPr>
              <a:buFontTx/>
              <a:buChar char="-"/>
            </a:pPr>
            <a:r>
              <a:rPr lang="hr-HR" dirty="0" smtClean="0"/>
              <a:t>sintaktička:sadržaj je dobro povezan što se ostvaruje nizanjem rečenica; razlikuju se rečenična vezna sredstva- veznici i lične </a:t>
            </a:r>
            <a:r>
              <a:rPr lang="hr-HR" dirty="0" err="1" smtClean="0"/>
              <a:t>zamjnice</a:t>
            </a:r>
            <a:r>
              <a:rPr lang="hr-HR" dirty="0" smtClean="0"/>
              <a:t>, posvojne zam., pokazne zam., prilozi, čestice</a:t>
            </a:r>
          </a:p>
          <a:p>
            <a:pPr>
              <a:buFontTx/>
              <a:buChar char="-"/>
            </a:pPr>
            <a:r>
              <a:rPr lang="hr-HR" dirty="0" smtClean="0"/>
              <a:t>leksička: prepoznatljiva je uporaba stručnih naziva ili </a:t>
            </a:r>
            <a:r>
              <a:rPr lang="hr-HR" b="1" dirty="0" smtClean="0"/>
              <a:t>termina</a:t>
            </a:r>
            <a:r>
              <a:rPr lang="hr-HR" dirty="0" smtClean="0"/>
              <a:t> pojedinih znanosti.</a:t>
            </a:r>
          </a:p>
          <a:p>
            <a:pPr>
              <a:buFontTx/>
              <a:buChar char="-"/>
            </a:pP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D5F3-9951-437B-8579-D6AEB53E3635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8830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Razgovorni funkcionalni stil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52600"/>
            <a:ext cx="8784976" cy="43735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hr-HR" b="1" dirty="0" smtClean="0">
                <a:solidFill>
                  <a:srgbClr val="C00000"/>
                </a:solidFill>
              </a:rPr>
              <a:t>Obilježja:</a:t>
            </a:r>
          </a:p>
          <a:p>
            <a:pPr>
              <a:buFontTx/>
              <a:buChar char="-"/>
            </a:pPr>
            <a:r>
              <a:rPr lang="hr-HR" sz="2800" dirty="0" smtClean="0">
                <a:solidFill>
                  <a:schemeClr val="tx1"/>
                </a:solidFill>
              </a:rPr>
              <a:t>rabi se u govornoj komunikaciji, ali može i u pisanoj</a:t>
            </a:r>
          </a:p>
          <a:p>
            <a:pPr>
              <a:buFontTx/>
              <a:buChar char="-"/>
            </a:pPr>
            <a:r>
              <a:rPr lang="hr-HR" sz="2800" dirty="0" smtClean="0">
                <a:solidFill>
                  <a:schemeClr val="tx1"/>
                </a:solidFill>
              </a:rPr>
              <a:t>upotrebljavamo ga u svakodnevnoj opuštenoj komunikaciji</a:t>
            </a:r>
          </a:p>
          <a:p>
            <a:pPr>
              <a:buFontTx/>
              <a:buChar char="-"/>
            </a:pPr>
            <a:r>
              <a:rPr lang="hr-HR" sz="2800" dirty="0" smtClean="0">
                <a:solidFill>
                  <a:schemeClr val="tx1"/>
                </a:solidFill>
              </a:rPr>
              <a:t>u njemu  se javljaju: </a:t>
            </a:r>
            <a:r>
              <a:rPr lang="hr-HR" sz="2800" b="1" dirty="0" smtClean="0">
                <a:solidFill>
                  <a:schemeClr val="tx1"/>
                </a:solidFill>
              </a:rPr>
              <a:t>žargonizmi</a:t>
            </a:r>
            <a:r>
              <a:rPr lang="hr-HR" sz="2800" dirty="0" smtClean="0">
                <a:solidFill>
                  <a:schemeClr val="tx1"/>
                </a:solidFill>
              </a:rPr>
              <a:t> (</a:t>
            </a:r>
            <a:r>
              <a:rPr lang="hr-HR" sz="2800" dirty="0" err="1" smtClean="0">
                <a:solidFill>
                  <a:schemeClr val="tx1"/>
                </a:solidFill>
              </a:rPr>
              <a:t>zabriajti</a:t>
            </a:r>
            <a:r>
              <a:rPr lang="hr-HR" sz="2800" dirty="0" smtClean="0">
                <a:solidFill>
                  <a:schemeClr val="tx1"/>
                </a:solidFill>
              </a:rPr>
              <a:t>, </a:t>
            </a:r>
            <a:r>
              <a:rPr lang="hr-HR" sz="2800" dirty="0" err="1" smtClean="0">
                <a:solidFill>
                  <a:schemeClr val="tx1"/>
                </a:solidFill>
              </a:rPr>
              <a:t>hakiraje</a:t>
            </a:r>
            <a:r>
              <a:rPr lang="hr-HR" sz="2800" dirty="0" smtClean="0">
                <a:solidFill>
                  <a:schemeClr val="tx1"/>
                </a:solidFill>
              </a:rPr>
              <a:t> itd.), </a:t>
            </a:r>
            <a:r>
              <a:rPr lang="hr-HR" sz="2800" b="1" dirty="0" err="1" smtClean="0">
                <a:solidFill>
                  <a:schemeClr val="tx1"/>
                </a:solidFill>
              </a:rPr>
              <a:t>kolokvijalizmi</a:t>
            </a:r>
            <a:r>
              <a:rPr lang="hr-HR" sz="2800" dirty="0" smtClean="0">
                <a:solidFill>
                  <a:schemeClr val="tx1"/>
                </a:solidFill>
              </a:rPr>
              <a:t> (vešmašina, </a:t>
            </a:r>
            <a:r>
              <a:rPr lang="hr-HR" sz="2800" dirty="0" err="1" smtClean="0">
                <a:solidFill>
                  <a:schemeClr val="tx1"/>
                </a:solidFill>
              </a:rPr>
              <a:t>profa</a:t>
            </a:r>
            <a:r>
              <a:rPr lang="hr-HR" sz="2800" dirty="0" smtClean="0">
                <a:solidFill>
                  <a:schemeClr val="tx1"/>
                </a:solidFill>
              </a:rPr>
              <a:t>, šoping itd.), </a:t>
            </a:r>
            <a:r>
              <a:rPr lang="hr-HR" sz="2800" b="1" dirty="0" smtClean="0">
                <a:solidFill>
                  <a:schemeClr val="tx1"/>
                </a:solidFill>
              </a:rPr>
              <a:t>vulgarizmi</a:t>
            </a:r>
            <a:r>
              <a:rPr lang="hr-HR" sz="2800" dirty="0" smtClean="0">
                <a:solidFill>
                  <a:schemeClr val="tx1"/>
                </a:solidFill>
              </a:rPr>
              <a:t>(gnjida u značenju beskarakternog čovjeka itd.)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Antonia Sikavica Joler, prof.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D5F3-9951-437B-8579-D6AEB53E3635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168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Ključni jezikoslovni pojmovi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Leksem</a:t>
            </a:r>
            <a:r>
              <a:rPr lang="hr-HR" dirty="0" smtClean="0"/>
              <a:t>- je ukupnost svih gramatičkih oblika neke riječi i svih njezinih leksičkih značenja (npr. gost, gosta, </a:t>
            </a:r>
            <a:r>
              <a:rPr lang="hr-HR" dirty="0" err="1" smtClean="0"/>
              <a:t>gostu</a:t>
            </a:r>
            <a:r>
              <a:rPr lang="hr-HR" dirty="0" smtClean="0"/>
              <a:t>…- onaj koji dolazi nekome u posjet)= riječ</a:t>
            </a:r>
          </a:p>
          <a:p>
            <a:r>
              <a:rPr lang="hr-HR" b="1" dirty="0" smtClean="0"/>
              <a:t>Leksik</a:t>
            </a:r>
            <a:r>
              <a:rPr lang="hr-HR" dirty="0" smtClean="0"/>
              <a:t> je ukupnost leksema nekog jezika ili sve riječi jednog jezika (rječnik)</a:t>
            </a:r>
          </a:p>
          <a:p>
            <a:r>
              <a:rPr lang="hr-HR" b="1" dirty="0" smtClean="0"/>
              <a:t>Leksikologija </a:t>
            </a:r>
            <a:r>
              <a:rPr lang="hr-HR" dirty="0" smtClean="0"/>
              <a:t>– je jezikoslovna disciplina koja proučava leksik nekog jezika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D5F3-9951-437B-8579-D6AEB53E3635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114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i="1" dirty="0" smtClean="0"/>
              <a:t>Prostorna raslojenost leksika</a:t>
            </a:r>
            <a:endParaRPr lang="hr-HR" b="1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hr-HR" b="1" dirty="0" smtClean="0">
                <a:solidFill>
                  <a:srgbClr val="0070C0"/>
                </a:solidFill>
              </a:rPr>
              <a:t>LOKALIZMI </a:t>
            </a:r>
            <a:r>
              <a:rPr lang="hr-HR" b="1" dirty="0" smtClean="0">
                <a:solidFill>
                  <a:schemeClr val="tx1"/>
                </a:solidFill>
              </a:rPr>
              <a:t>/</a:t>
            </a:r>
            <a:r>
              <a:rPr lang="hr-HR" b="1" dirty="0" smtClean="0">
                <a:solidFill>
                  <a:srgbClr val="FF0000"/>
                </a:solidFill>
              </a:rPr>
              <a:t>gospar</a:t>
            </a:r>
            <a:r>
              <a:rPr lang="hr-HR" dirty="0" smtClean="0">
                <a:solidFill>
                  <a:schemeClr val="tx1"/>
                </a:solidFill>
              </a:rPr>
              <a:t>/</a:t>
            </a:r>
          </a:p>
          <a:p>
            <a:pPr marL="571500" indent="-457200">
              <a:buFont typeface="+mj-lt"/>
              <a:buAutoNum type="arabicPeriod"/>
            </a:pPr>
            <a:endParaRPr lang="hr-HR" b="1" dirty="0" smtClean="0">
              <a:solidFill>
                <a:schemeClr val="tx1"/>
              </a:solidFill>
            </a:endParaRPr>
          </a:p>
          <a:p>
            <a:pPr marL="571500" indent="-457200">
              <a:buFont typeface="+mj-lt"/>
              <a:buAutoNum type="arabicPeriod"/>
            </a:pPr>
            <a:r>
              <a:rPr lang="hr-HR" b="1" dirty="0" smtClean="0">
                <a:solidFill>
                  <a:srgbClr val="0070C0"/>
                </a:solidFill>
              </a:rPr>
              <a:t>REGIONALIZMI </a:t>
            </a:r>
            <a:r>
              <a:rPr lang="hr-HR" dirty="0" smtClean="0">
                <a:solidFill>
                  <a:schemeClr val="tx1"/>
                </a:solidFill>
              </a:rPr>
              <a:t>/</a:t>
            </a:r>
            <a:r>
              <a:rPr lang="hr-HR" b="1" dirty="0" smtClean="0">
                <a:solidFill>
                  <a:srgbClr val="FF0000"/>
                </a:solidFill>
              </a:rPr>
              <a:t>kukumar</a:t>
            </a:r>
            <a:r>
              <a:rPr lang="hr-HR" dirty="0" smtClean="0">
                <a:solidFill>
                  <a:schemeClr val="tx1"/>
                </a:solidFill>
              </a:rPr>
              <a:t>, </a:t>
            </a:r>
            <a:r>
              <a:rPr lang="hr-HR" b="1" dirty="0" smtClean="0">
                <a:solidFill>
                  <a:srgbClr val="FF0000"/>
                </a:solidFill>
              </a:rPr>
              <a:t>kecelja</a:t>
            </a:r>
            <a:r>
              <a:rPr lang="hr-HR" dirty="0" smtClean="0">
                <a:solidFill>
                  <a:schemeClr val="tx1"/>
                </a:solidFill>
              </a:rPr>
              <a:t>/</a:t>
            </a:r>
          </a:p>
          <a:p>
            <a:pPr marL="571500" indent="-457200">
              <a:buFont typeface="+mj-lt"/>
              <a:buAutoNum type="arabicPeriod"/>
            </a:pPr>
            <a:endParaRPr lang="hr-HR" b="1" dirty="0" smtClean="0">
              <a:solidFill>
                <a:srgbClr val="0070C0"/>
              </a:solidFill>
            </a:endParaRPr>
          </a:p>
          <a:p>
            <a:pPr marL="571500" indent="-457200">
              <a:buFont typeface="+mj-lt"/>
              <a:buAutoNum type="arabicPeriod"/>
            </a:pPr>
            <a:r>
              <a:rPr lang="hr-HR" b="1" dirty="0" smtClean="0">
                <a:solidFill>
                  <a:srgbClr val="0070C0"/>
                </a:solidFill>
              </a:rPr>
              <a:t>DIJALEKTIZMI</a:t>
            </a:r>
            <a:r>
              <a:rPr lang="hr-HR" dirty="0" smtClean="0"/>
              <a:t>/ </a:t>
            </a:r>
            <a:r>
              <a:rPr lang="hr-HR" b="1" dirty="0" smtClean="0">
                <a:solidFill>
                  <a:srgbClr val="FF0000"/>
                </a:solidFill>
              </a:rPr>
              <a:t>uzet, radiju, ponistra, tovar, </a:t>
            </a:r>
            <a:r>
              <a:rPr lang="hr-HR" b="1" dirty="0" err="1" smtClean="0">
                <a:solidFill>
                  <a:srgbClr val="FF0000"/>
                </a:solidFill>
              </a:rPr>
              <a:t>hiža</a:t>
            </a:r>
            <a:r>
              <a:rPr lang="hr-HR" b="1" dirty="0" smtClean="0">
                <a:solidFill>
                  <a:srgbClr val="FF0000"/>
                </a:solidFill>
              </a:rPr>
              <a:t> /</a:t>
            </a:r>
          </a:p>
          <a:p>
            <a:endParaRPr lang="hr-HR" b="1" dirty="0" smtClean="0">
              <a:solidFill>
                <a:srgbClr val="FF0000"/>
              </a:solidFill>
            </a:endParaRPr>
          </a:p>
          <a:p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D5F3-9951-437B-8579-D6AEB53E3635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926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Vremenska raslojenost leksika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C00000"/>
                </a:solidFill>
              </a:rPr>
              <a:t>a</a:t>
            </a:r>
            <a:r>
              <a:rPr lang="fi-FI" b="1" dirty="0" smtClean="0">
                <a:solidFill>
                  <a:srgbClr val="C00000"/>
                </a:solidFill>
              </a:rPr>
              <a:t>ktivni leksik       </a:t>
            </a:r>
            <a:r>
              <a:rPr lang="fi-FI" b="1" dirty="0" smtClean="0">
                <a:solidFill>
                  <a:srgbClr val="0070C0"/>
                </a:solidFill>
              </a:rPr>
              <a:t>prijela</a:t>
            </a:r>
            <a:r>
              <a:rPr lang="hr-HR" b="1" dirty="0" smtClean="0">
                <a:solidFill>
                  <a:srgbClr val="0070C0"/>
                </a:solidFill>
              </a:rPr>
              <a:t>z</a:t>
            </a:r>
            <a:r>
              <a:rPr lang="fi-FI" b="1" dirty="0" smtClean="0">
                <a:solidFill>
                  <a:srgbClr val="0070C0"/>
                </a:solidFill>
              </a:rPr>
              <a:t>ni leksik</a:t>
            </a:r>
            <a:r>
              <a:rPr lang="hr-HR" b="1" dirty="0" smtClean="0">
                <a:solidFill>
                  <a:srgbClr val="0070C0"/>
                </a:solidFill>
              </a:rPr>
              <a:t>         </a:t>
            </a:r>
            <a:r>
              <a:rPr lang="hr-HR" b="1" dirty="0" smtClean="0">
                <a:solidFill>
                  <a:srgbClr val="C00000"/>
                </a:solidFill>
              </a:rPr>
              <a:t>pasivni leksik </a:t>
            </a:r>
          </a:p>
          <a:p>
            <a:pPr marL="11430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- zastarjelice             - arhaizmi</a:t>
            </a:r>
          </a:p>
          <a:p>
            <a:pPr marL="114300" indent="0">
              <a:buNone/>
            </a:pPr>
            <a:r>
              <a:rPr lang="hr-HR" dirty="0"/>
              <a:t>	</a:t>
            </a:r>
            <a:r>
              <a:rPr lang="hr-HR" dirty="0" smtClean="0"/>
              <a:t>	           - </a:t>
            </a:r>
            <a:r>
              <a:rPr lang="hr-HR" dirty="0" err="1" smtClean="0"/>
              <a:t>pomodnice</a:t>
            </a:r>
            <a:r>
              <a:rPr lang="hr-HR" dirty="0" smtClean="0"/>
              <a:t>	  - historizmi</a:t>
            </a:r>
          </a:p>
          <a:p>
            <a:pPr marL="114300" indent="0">
              <a:buNone/>
            </a:pPr>
            <a:r>
              <a:rPr lang="hr-HR" dirty="0"/>
              <a:t> </a:t>
            </a:r>
            <a:r>
              <a:rPr lang="hr-HR" dirty="0" smtClean="0"/>
              <a:t>			- </a:t>
            </a:r>
            <a:r>
              <a:rPr lang="hr-HR" dirty="0" err="1" smtClean="0"/>
              <a:t>oživljenice</a:t>
            </a:r>
            <a:endParaRPr lang="hr-HR" dirty="0" smtClean="0"/>
          </a:p>
          <a:p>
            <a:pPr marL="114300" indent="0">
              <a:buNone/>
            </a:pPr>
            <a:r>
              <a:rPr lang="hr-HR" dirty="0"/>
              <a:t>	</a:t>
            </a:r>
            <a:r>
              <a:rPr lang="hr-HR" dirty="0" smtClean="0"/>
              <a:t>		- novotvorenice 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D5F3-9951-437B-8579-D6AEB53E3635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4181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i="1" dirty="0" smtClean="0"/>
              <a:t>Vremenska raslojenost leksika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(</a:t>
            </a:r>
            <a:r>
              <a:rPr lang="hr-HR" b="1" dirty="0" smtClean="0">
                <a:solidFill>
                  <a:srgbClr val="00B050"/>
                </a:solidFill>
              </a:rPr>
              <a:t>pasivni leksik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hr-HR" b="1" dirty="0" smtClean="0">
                <a:solidFill>
                  <a:srgbClr val="0070C0"/>
                </a:solidFill>
              </a:rPr>
              <a:t>HISTORIZMI </a:t>
            </a:r>
            <a:r>
              <a:rPr lang="hr-HR" dirty="0" smtClean="0">
                <a:solidFill>
                  <a:schemeClr val="tx1"/>
                </a:solidFill>
              </a:rPr>
              <a:t>- </a:t>
            </a:r>
            <a:r>
              <a:rPr lang="hr-HR" u="sng" dirty="0" err="1">
                <a:solidFill>
                  <a:schemeClr val="tx1"/>
                </a:solidFill>
              </a:rPr>
              <a:t>izvanjezični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razlozi zastarijevanja 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 				/</a:t>
            </a:r>
            <a:r>
              <a:rPr lang="hr-HR" b="1" dirty="0" smtClean="0">
                <a:solidFill>
                  <a:srgbClr val="FF0000"/>
                </a:solidFill>
              </a:rPr>
              <a:t>kmet</a:t>
            </a:r>
            <a:r>
              <a:rPr lang="hr-HR" dirty="0" smtClean="0">
                <a:solidFill>
                  <a:schemeClr val="tx1"/>
                </a:solidFill>
              </a:rPr>
              <a:t>, </a:t>
            </a:r>
            <a:r>
              <a:rPr lang="hr-HR" b="1" dirty="0" smtClean="0">
                <a:solidFill>
                  <a:srgbClr val="FF0000"/>
                </a:solidFill>
              </a:rPr>
              <a:t>barun</a:t>
            </a:r>
            <a:r>
              <a:rPr lang="hr-HR" dirty="0" smtClean="0">
                <a:solidFill>
                  <a:schemeClr val="tx1"/>
                </a:solidFill>
              </a:rPr>
              <a:t>, </a:t>
            </a:r>
            <a:r>
              <a:rPr lang="hr-HR" b="1" dirty="0" smtClean="0">
                <a:solidFill>
                  <a:srgbClr val="FF0000"/>
                </a:solidFill>
              </a:rPr>
              <a:t>ban</a:t>
            </a:r>
            <a:r>
              <a:rPr lang="hr-HR" dirty="0" smtClean="0">
                <a:solidFill>
                  <a:schemeClr val="tx1"/>
                </a:solidFill>
              </a:rPr>
              <a:t>, </a:t>
            </a:r>
            <a:r>
              <a:rPr lang="hr-HR" b="1" dirty="0" smtClean="0">
                <a:solidFill>
                  <a:srgbClr val="FF0000"/>
                </a:solidFill>
              </a:rPr>
              <a:t>žandar</a:t>
            </a:r>
            <a:r>
              <a:rPr lang="hr-HR" dirty="0" smtClean="0">
                <a:solidFill>
                  <a:schemeClr val="tx1"/>
                </a:solidFill>
              </a:rPr>
              <a:t>/</a:t>
            </a:r>
            <a:endParaRPr lang="hr-HR" b="1" dirty="0" smtClean="0">
              <a:solidFill>
                <a:srgbClr val="0070C0"/>
              </a:solidFill>
            </a:endParaRPr>
          </a:p>
          <a:p>
            <a:pPr marL="571500" indent="-457200">
              <a:buFont typeface="+mj-lt"/>
              <a:buAutoNum type="arabicPeriod"/>
            </a:pPr>
            <a:r>
              <a:rPr lang="hr-HR" b="1" dirty="0" smtClean="0">
                <a:solidFill>
                  <a:srgbClr val="0070C0"/>
                </a:solidFill>
              </a:rPr>
              <a:t>ARHAIZMI</a:t>
            </a:r>
            <a:r>
              <a:rPr lang="hr-HR" dirty="0" smtClean="0">
                <a:solidFill>
                  <a:schemeClr val="tx1"/>
                </a:solidFill>
              </a:rPr>
              <a:t>   - </a:t>
            </a:r>
            <a:r>
              <a:rPr lang="hr-HR" u="sng" dirty="0" err="1" smtClean="0">
                <a:solidFill>
                  <a:schemeClr val="tx1"/>
                </a:solidFill>
              </a:rPr>
              <a:t>unutarjezični</a:t>
            </a:r>
            <a:r>
              <a:rPr lang="hr-HR" dirty="0" smtClean="0">
                <a:solidFill>
                  <a:schemeClr val="tx1"/>
                </a:solidFill>
              </a:rPr>
              <a:t> razlozi zastarijevanja</a:t>
            </a:r>
            <a:endParaRPr lang="hr-HR" b="1" dirty="0" smtClean="0">
              <a:solidFill>
                <a:srgbClr val="0070C0"/>
              </a:solidFill>
            </a:endParaRPr>
          </a:p>
          <a:p>
            <a:r>
              <a:rPr lang="hr-HR" b="1" dirty="0" smtClean="0"/>
              <a:t>izrazni</a:t>
            </a:r>
            <a:r>
              <a:rPr lang="hr-HR" dirty="0" smtClean="0"/>
              <a:t> /</a:t>
            </a:r>
            <a:r>
              <a:rPr lang="hr-HR" b="1" dirty="0" smtClean="0">
                <a:solidFill>
                  <a:srgbClr val="FF0000"/>
                </a:solidFill>
              </a:rPr>
              <a:t>čislo</a:t>
            </a:r>
            <a:r>
              <a:rPr lang="hr-HR" dirty="0" smtClean="0"/>
              <a:t> = broj/</a:t>
            </a:r>
          </a:p>
          <a:p>
            <a:r>
              <a:rPr lang="hr-HR" b="1" dirty="0" smtClean="0"/>
              <a:t>sadržajni, značenjski </a:t>
            </a:r>
            <a:r>
              <a:rPr lang="hr-HR" dirty="0" smtClean="0"/>
              <a:t>/</a:t>
            </a:r>
            <a:r>
              <a:rPr lang="hr-HR" b="1" dirty="0" smtClean="0">
                <a:solidFill>
                  <a:srgbClr val="FF0000"/>
                </a:solidFill>
              </a:rPr>
              <a:t>ljeto</a:t>
            </a:r>
            <a:r>
              <a:rPr lang="hr-HR" dirty="0" smtClean="0"/>
              <a:t> = godina/</a:t>
            </a:r>
          </a:p>
          <a:p>
            <a:r>
              <a:rPr lang="hr-HR" b="1" dirty="0" smtClean="0"/>
              <a:t>tvorbeni</a:t>
            </a:r>
            <a:r>
              <a:rPr lang="hr-HR" dirty="0" smtClean="0"/>
              <a:t> /</a:t>
            </a:r>
            <a:r>
              <a:rPr lang="hr-HR" b="1" dirty="0" err="1" smtClean="0">
                <a:solidFill>
                  <a:srgbClr val="FF0000"/>
                </a:solidFill>
              </a:rPr>
              <a:t>ljepo</a:t>
            </a:r>
            <a:r>
              <a:rPr lang="hr-HR" b="1" u="sng" dirty="0" err="1" smtClean="0">
                <a:solidFill>
                  <a:srgbClr val="FF0000"/>
                </a:solidFill>
              </a:rPr>
              <a:t>st</a:t>
            </a:r>
            <a:r>
              <a:rPr lang="hr-HR" dirty="0" smtClean="0">
                <a:solidFill>
                  <a:schemeClr val="tx1"/>
                </a:solidFill>
              </a:rPr>
              <a:t>/</a:t>
            </a:r>
          </a:p>
          <a:p>
            <a:r>
              <a:rPr lang="hr-HR" b="1" dirty="0" smtClean="0"/>
              <a:t>fonološki</a:t>
            </a:r>
            <a:r>
              <a:rPr lang="hr-HR" dirty="0" smtClean="0"/>
              <a:t> /</a:t>
            </a:r>
            <a:r>
              <a:rPr lang="hr-HR" b="1" dirty="0" err="1" smtClean="0">
                <a:solidFill>
                  <a:srgbClr val="FF0000"/>
                </a:solidFill>
              </a:rPr>
              <a:t>s</a:t>
            </a:r>
            <a:r>
              <a:rPr lang="hr-HR" b="1" u="sng" dirty="0" err="1" smtClean="0">
                <a:solidFill>
                  <a:srgbClr val="FF0000"/>
                </a:solidFill>
              </a:rPr>
              <a:t>ar</a:t>
            </a:r>
            <a:r>
              <a:rPr lang="hr-HR" b="1" dirty="0" err="1" smtClean="0">
                <a:solidFill>
                  <a:srgbClr val="FF0000"/>
                </a:solidFill>
              </a:rPr>
              <a:t>ce</a:t>
            </a:r>
            <a:r>
              <a:rPr lang="hr-HR" dirty="0" smtClean="0"/>
              <a:t>/</a:t>
            </a:r>
          </a:p>
          <a:p>
            <a:r>
              <a:rPr lang="hr-HR" b="1" dirty="0" smtClean="0"/>
              <a:t>grafijski</a:t>
            </a:r>
            <a:r>
              <a:rPr lang="hr-HR" dirty="0" smtClean="0"/>
              <a:t> /</a:t>
            </a:r>
            <a:r>
              <a:rPr lang="hr-HR" b="1" dirty="0" err="1" smtClean="0">
                <a:solidFill>
                  <a:srgbClr val="FF0000"/>
                </a:solidFill>
              </a:rPr>
              <a:t>o</a:t>
            </a:r>
            <a:r>
              <a:rPr lang="hr-HR" b="1" u="sng" dirty="0" err="1" smtClean="0">
                <a:solidFill>
                  <a:srgbClr val="FF0000"/>
                </a:solidFill>
              </a:rPr>
              <a:t>u</a:t>
            </a:r>
            <a:r>
              <a:rPr lang="hr-HR" b="1" dirty="0" err="1" smtClean="0">
                <a:solidFill>
                  <a:srgbClr val="FF0000"/>
                </a:solidFill>
              </a:rPr>
              <a:t>di</a:t>
            </a:r>
            <a:r>
              <a:rPr lang="hr-HR" dirty="0" smtClean="0"/>
              <a:t>/</a:t>
            </a:r>
          </a:p>
          <a:p>
            <a:pPr marL="571500" indent="-457200">
              <a:buAutoNum type="arabicPeriod" startAt="3"/>
            </a:pPr>
            <a:r>
              <a:rPr lang="hr-HR" b="1" dirty="0" err="1" smtClean="0">
                <a:solidFill>
                  <a:srgbClr val="0070C0"/>
                </a:solidFill>
              </a:rPr>
              <a:t>NEKROTIZMI</a:t>
            </a:r>
            <a:r>
              <a:rPr lang="hr-HR" b="1" dirty="0" smtClean="0">
                <a:solidFill>
                  <a:srgbClr val="0070C0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/</a:t>
            </a:r>
            <a:r>
              <a:rPr lang="hr-HR" b="1" dirty="0" err="1" smtClean="0">
                <a:solidFill>
                  <a:srgbClr val="FF0000"/>
                </a:solidFill>
              </a:rPr>
              <a:t>množba</a:t>
            </a:r>
            <a:r>
              <a:rPr lang="hr-HR" dirty="0" smtClean="0">
                <a:solidFill>
                  <a:schemeClr val="tx1"/>
                </a:solidFill>
              </a:rPr>
              <a:t>/ </a:t>
            </a:r>
          </a:p>
          <a:p>
            <a:pPr marL="571500" indent="-457200">
              <a:buAutoNum type="arabicPeriod" startAt="3"/>
            </a:pPr>
            <a:r>
              <a:rPr lang="hr-HR" b="1" dirty="0" smtClean="0">
                <a:solidFill>
                  <a:srgbClr val="0070C0"/>
                </a:solidFill>
              </a:rPr>
              <a:t>KNJIŠKI LEKSEMI </a:t>
            </a:r>
            <a:r>
              <a:rPr lang="hr-HR" dirty="0" smtClean="0">
                <a:solidFill>
                  <a:schemeClr val="tx1"/>
                </a:solidFill>
              </a:rPr>
              <a:t>/</a:t>
            </a:r>
            <a:r>
              <a:rPr lang="hr-HR" b="1" dirty="0" smtClean="0">
                <a:solidFill>
                  <a:srgbClr val="FF0000"/>
                </a:solidFill>
              </a:rPr>
              <a:t>mirisnica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= parfumerija/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D5F3-9951-437B-8579-D6AEB53E3635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946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i="1" dirty="0" smtClean="0"/>
              <a:t>Vremenska raslojenost leksika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(</a:t>
            </a:r>
            <a:r>
              <a:rPr lang="hr-HR" b="1" dirty="0" smtClean="0">
                <a:solidFill>
                  <a:srgbClr val="00B050"/>
                </a:solidFill>
              </a:rPr>
              <a:t>leksik na prijelazu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hr-HR" b="1" dirty="0" smtClean="0">
                <a:solidFill>
                  <a:srgbClr val="0070C0"/>
                </a:solidFill>
              </a:rPr>
              <a:t>ZASTARJELICE </a:t>
            </a:r>
            <a:r>
              <a:rPr lang="hr-HR" dirty="0" smtClean="0">
                <a:solidFill>
                  <a:schemeClr val="tx1"/>
                </a:solidFill>
              </a:rPr>
              <a:t>/</a:t>
            </a:r>
            <a:r>
              <a:rPr lang="hr-HR" b="1" dirty="0" err="1" smtClean="0">
                <a:solidFill>
                  <a:srgbClr val="FF0000"/>
                </a:solidFill>
              </a:rPr>
              <a:t>ferije</a:t>
            </a:r>
            <a:r>
              <a:rPr lang="hr-HR" dirty="0" smtClean="0">
                <a:solidFill>
                  <a:schemeClr val="tx1"/>
                </a:solidFill>
              </a:rPr>
              <a:t>/</a:t>
            </a:r>
            <a:br>
              <a:rPr lang="hr-HR" dirty="0" smtClean="0">
                <a:solidFill>
                  <a:schemeClr val="tx1"/>
                </a:solidFill>
              </a:rPr>
            </a:br>
            <a:endParaRPr lang="hr-HR" b="1" dirty="0" smtClean="0">
              <a:solidFill>
                <a:srgbClr val="0070C0"/>
              </a:solidFill>
            </a:endParaRPr>
          </a:p>
          <a:p>
            <a:pPr marL="571500" indent="-457200">
              <a:buFont typeface="+mj-lt"/>
              <a:buAutoNum type="arabicPeriod"/>
            </a:pPr>
            <a:r>
              <a:rPr lang="hr-HR" b="1" dirty="0" err="1" smtClean="0">
                <a:solidFill>
                  <a:srgbClr val="0070C0"/>
                </a:solidFill>
              </a:rPr>
              <a:t>POMODNICE</a:t>
            </a:r>
            <a:r>
              <a:rPr lang="hr-HR" b="1" dirty="0" smtClean="0">
                <a:solidFill>
                  <a:srgbClr val="0070C0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/</a:t>
            </a:r>
            <a:r>
              <a:rPr lang="hr-HR" b="1" dirty="0" smtClean="0">
                <a:solidFill>
                  <a:srgbClr val="FF0000"/>
                </a:solidFill>
              </a:rPr>
              <a:t>tajice</a:t>
            </a:r>
            <a:r>
              <a:rPr lang="hr-HR" dirty="0" smtClean="0">
                <a:solidFill>
                  <a:schemeClr val="tx1"/>
                </a:solidFill>
              </a:rPr>
              <a:t>, </a:t>
            </a:r>
            <a:r>
              <a:rPr lang="hr-HR" b="1" dirty="0" err="1" smtClean="0">
                <a:solidFill>
                  <a:srgbClr val="FF0000"/>
                </a:solidFill>
              </a:rPr>
              <a:t>parti</a:t>
            </a:r>
            <a:r>
              <a:rPr lang="hr-HR" dirty="0" smtClean="0">
                <a:solidFill>
                  <a:schemeClr val="tx1"/>
                </a:solidFill>
              </a:rPr>
              <a:t>/</a:t>
            </a:r>
            <a:br>
              <a:rPr lang="hr-HR" dirty="0" smtClean="0">
                <a:solidFill>
                  <a:schemeClr val="tx1"/>
                </a:solidFill>
              </a:rPr>
            </a:br>
            <a:endParaRPr lang="hr-HR" b="1" dirty="0" smtClean="0">
              <a:solidFill>
                <a:srgbClr val="0070C0"/>
              </a:solidFill>
            </a:endParaRPr>
          </a:p>
          <a:p>
            <a:pPr marL="571500" indent="-457200">
              <a:buFont typeface="+mj-lt"/>
              <a:buAutoNum type="arabicPeriod"/>
            </a:pPr>
            <a:r>
              <a:rPr lang="hr-HR" b="1" dirty="0" err="1" smtClean="0">
                <a:solidFill>
                  <a:srgbClr val="0070C0"/>
                </a:solidFill>
              </a:rPr>
              <a:t>OŽIVLJENICE</a:t>
            </a:r>
            <a:r>
              <a:rPr lang="hr-HR" b="1" dirty="0" smtClean="0">
                <a:solidFill>
                  <a:srgbClr val="0070C0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/</a:t>
            </a:r>
            <a:r>
              <a:rPr lang="hr-HR" b="1" dirty="0" smtClean="0">
                <a:solidFill>
                  <a:srgbClr val="FF0000"/>
                </a:solidFill>
              </a:rPr>
              <a:t>gimnazija</a:t>
            </a:r>
            <a:r>
              <a:rPr lang="hr-HR" dirty="0" smtClean="0">
                <a:solidFill>
                  <a:schemeClr val="tx1"/>
                </a:solidFill>
              </a:rPr>
              <a:t>, </a:t>
            </a:r>
            <a:r>
              <a:rPr lang="hr-HR" b="1" dirty="0" smtClean="0">
                <a:solidFill>
                  <a:srgbClr val="FF0000"/>
                </a:solidFill>
              </a:rPr>
              <a:t>županija</a:t>
            </a:r>
            <a:r>
              <a:rPr lang="hr-HR" dirty="0" smtClean="0">
                <a:solidFill>
                  <a:schemeClr val="tx1"/>
                </a:solidFill>
              </a:rPr>
              <a:t>/</a:t>
            </a:r>
            <a:br>
              <a:rPr lang="hr-HR" dirty="0" smtClean="0">
                <a:solidFill>
                  <a:schemeClr val="tx1"/>
                </a:solidFill>
              </a:rPr>
            </a:br>
            <a:endParaRPr lang="hr-HR" b="1" dirty="0" smtClean="0">
              <a:solidFill>
                <a:srgbClr val="0070C0"/>
              </a:solidFill>
            </a:endParaRPr>
          </a:p>
          <a:p>
            <a:pPr marL="571500" indent="-457200">
              <a:buFont typeface="+mj-lt"/>
              <a:buAutoNum type="arabicPeriod"/>
            </a:pPr>
            <a:r>
              <a:rPr lang="hr-HR" b="1" dirty="0" smtClean="0">
                <a:solidFill>
                  <a:srgbClr val="0070C0"/>
                </a:solidFill>
              </a:rPr>
              <a:t>NOVOTVORENICE</a:t>
            </a:r>
            <a:r>
              <a:rPr lang="hr-HR" dirty="0" smtClean="0"/>
              <a:t> - </a:t>
            </a:r>
            <a:r>
              <a:rPr lang="hr-HR" b="1" dirty="0" smtClean="0"/>
              <a:t>neologizmi</a:t>
            </a:r>
            <a:r>
              <a:rPr lang="hr-HR" dirty="0" smtClean="0"/>
              <a:t> </a:t>
            </a:r>
            <a:br>
              <a:rPr lang="hr-HR" dirty="0" smtClean="0"/>
            </a:br>
            <a:r>
              <a:rPr lang="hr-HR" dirty="0" smtClean="0"/>
              <a:t> 			/</a:t>
            </a:r>
            <a:r>
              <a:rPr lang="hr-HR" b="1" dirty="0" smtClean="0">
                <a:solidFill>
                  <a:srgbClr val="FF0000"/>
                </a:solidFill>
              </a:rPr>
              <a:t>kolodvor</a:t>
            </a:r>
            <a:r>
              <a:rPr lang="hr-HR" dirty="0" smtClean="0"/>
              <a:t>, </a:t>
            </a:r>
            <a:r>
              <a:rPr lang="hr-HR" b="1" dirty="0" smtClean="0">
                <a:solidFill>
                  <a:srgbClr val="FF0000"/>
                </a:solidFill>
              </a:rPr>
              <a:t>vikendica</a:t>
            </a:r>
            <a:r>
              <a:rPr lang="hr-HR" dirty="0" smtClean="0"/>
              <a:t>, </a:t>
            </a:r>
            <a:r>
              <a:rPr lang="hr-HR" b="1" dirty="0" smtClean="0">
                <a:solidFill>
                  <a:srgbClr val="FF0000"/>
                </a:solidFill>
              </a:rPr>
              <a:t>zrakoplov</a:t>
            </a:r>
            <a:r>
              <a:rPr lang="hr-HR" dirty="0" smtClean="0"/>
              <a:t>/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D5F3-9951-437B-8579-D6AEB53E3635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245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i="1" dirty="0"/>
              <a:t>Funkcionalna raslojenost </a:t>
            </a:r>
            <a:r>
              <a:rPr lang="hr-HR" b="1" i="1" dirty="0" smtClean="0"/>
              <a:t>leksika - </a:t>
            </a:r>
            <a:r>
              <a:rPr lang="hr-HR" b="1" i="1" dirty="0" smtClean="0">
                <a:solidFill>
                  <a:srgbClr val="00B050"/>
                </a:solidFill>
              </a:rPr>
              <a:t>stilistika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hr-HR" dirty="0" smtClean="0"/>
              <a:t>STIL (&lt;grč. </a:t>
            </a:r>
            <a:r>
              <a:rPr lang="hr-HR" i="1" dirty="0" err="1" smtClean="0"/>
              <a:t>stylos</a:t>
            </a:r>
            <a:r>
              <a:rPr lang="hr-HR" dirty="0" smtClean="0"/>
              <a:t> ‘držak, pisaljka’)</a:t>
            </a:r>
          </a:p>
          <a:p>
            <a:pPr marL="114300" indent="0">
              <a:buNone/>
            </a:pPr>
            <a:r>
              <a:rPr lang="hr-HR" dirty="0" smtClean="0"/>
              <a:t> 	- istodobno djelovanje triju čimbenika:</a:t>
            </a:r>
            <a:br>
              <a:rPr lang="hr-HR" dirty="0" smtClean="0"/>
            </a:br>
            <a:r>
              <a:rPr lang="hr-HR" dirty="0" smtClean="0"/>
              <a:t> 	  </a:t>
            </a:r>
            <a:r>
              <a:rPr lang="hr-HR" u="sng" dirty="0" smtClean="0"/>
              <a:t>čovjek</a:t>
            </a:r>
            <a:r>
              <a:rPr lang="hr-HR" dirty="0" smtClean="0"/>
              <a:t>, </a:t>
            </a:r>
            <a:r>
              <a:rPr lang="hr-HR" u="sng" dirty="0" smtClean="0"/>
              <a:t>društvo</a:t>
            </a:r>
            <a:r>
              <a:rPr lang="hr-HR" dirty="0" smtClean="0"/>
              <a:t> i </a:t>
            </a:r>
            <a:r>
              <a:rPr lang="hr-HR" u="sng" dirty="0" smtClean="0"/>
              <a:t>jezik</a:t>
            </a:r>
          </a:p>
          <a:p>
            <a:pPr marL="114300" indent="0">
              <a:buNone/>
            </a:pPr>
            <a:r>
              <a:rPr lang="hr-HR" b="1" i="1" dirty="0" smtClean="0"/>
              <a:t>FUNKCIONALNI STILOVI HRVATSKOGA JEZIKA</a:t>
            </a:r>
            <a:r>
              <a:rPr lang="hr-HR" dirty="0" smtClean="0"/>
              <a:t>:</a:t>
            </a:r>
          </a:p>
          <a:p>
            <a:r>
              <a:rPr lang="hr-HR" b="1" dirty="0" smtClean="0">
                <a:solidFill>
                  <a:srgbClr val="FF0000"/>
                </a:solidFill>
              </a:rPr>
              <a:t>Književno-umjetnički stil </a:t>
            </a:r>
            <a:r>
              <a:rPr lang="hr-HR" dirty="0" smtClean="0"/>
              <a:t>(dramski, pjesnički, prozni)</a:t>
            </a:r>
          </a:p>
          <a:p>
            <a:r>
              <a:rPr lang="hr-HR" b="1" dirty="0" smtClean="0">
                <a:solidFill>
                  <a:srgbClr val="FF0000"/>
                </a:solidFill>
              </a:rPr>
              <a:t>Publicistički stil </a:t>
            </a:r>
            <a:r>
              <a:rPr lang="hr-HR" dirty="0" smtClean="0"/>
              <a:t>(publicistički, novinarski)</a:t>
            </a:r>
          </a:p>
          <a:p>
            <a:pPr marL="114300" indent="0">
              <a:buNone/>
            </a:pPr>
            <a:r>
              <a:rPr lang="hr-HR" b="1" dirty="0" smtClean="0"/>
              <a:t>   Hibridni </a:t>
            </a:r>
            <a:r>
              <a:rPr lang="hr-HR" b="1" dirty="0" err="1" smtClean="0"/>
              <a:t>podstilovi</a:t>
            </a:r>
            <a:r>
              <a:rPr lang="hr-HR" b="1" dirty="0" smtClean="0"/>
              <a:t> </a:t>
            </a:r>
            <a:r>
              <a:rPr lang="hr-HR" dirty="0" smtClean="0"/>
              <a:t>(esejistički, reportažni, polemički)</a:t>
            </a:r>
          </a:p>
          <a:p>
            <a:r>
              <a:rPr lang="hr-HR" b="1" dirty="0" smtClean="0">
                <a:solidFill>
                  <a:srgbClr val="FF0000"/>
                </a:solidFill>
              </a:rPr>
              <a:t>Znanstveni stil </a:t>
            </a:r>
            <a:r>
              <a:rPr lang="hr-HR" dirty="0" smtClean="0"/>
              <a:t>(znanstveno-popularni, znanstveni)</a:t>
            </a:r>
          </a:p>
          <a:p>
            <a:r>
              <a:rPr lang="hr-HR" b="1" dirty="0" smtClean="0">
                <a:solidFill>
                  <a:srgbClr val="FF0000"/>
                </a:solidFill>
              </a:rPr>
              <a:t>Administrativni stil </a:t>
            </a:r>
            <a:r>
              <a:rPr lang="hr-HR" dirty="0" smtClean="0"/>
              <a:t>(poslovni, zakonodavno-pravni, </a:t>
            </a:r>
            <a:br>
              <a:rPr lang="hr-HR" dirty="0" smtClean="0"/>
            </a:br>
            <a:r>
              <a:rPr lang="hr-HR" dirty="0" smtClean="0"/>
              <a:t> 			    diplomatski, politički)</a:t>
            </a:r>
          </a:p>
          <a:p>
            <a:r>
              <a:rPr lang="hr-HR" b="1" dirty="0" smtClean="0">
                <a:solidFill>
                  <a:srgbClr val="FF0000"/>
                </a:solidFill>
              </a:rPr>
              <a:t>Razgovorni stil </a:t>
            </a:r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hr-HR" dirty="0" err="1" smtClean="0">
                <a:solidFill>
                  <a:schemeClr val="accent6">
                    <a:lumMod val="75000"/>
                  </a:schemeClr>
                </a:solidFill>
              </a:rPr>
              <a:t>kolokvijalizmi</a:t>
            </a:r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, žargonizmi, vulgarizmi)</a:t>
            </a:r>
            <a:endParaRPr lang="hr-H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D5F3-9951-437B-8579-D6AEB53E3635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03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Književno-umjetnički stil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hr-HR" b="1" dirty="0" smtClean="0">
                <a:solidFill>
                  <a:srgbClr val="C00000"/>
                </a:solidFill>
              </a:rPr>
              <a:t>Obilježja: </a:t>
            </a:r>
          </a:p>
          <a:p>
            <a:pPr>
              <a:buFont typeface="Wingdings" pitchFamily="2" charset="2"/>
              <a:buChar char="§"/>
            </a:pPr>
            <a:r>
              <a:rPr lang="hr-HR" sz="2800" dirty="0" smtClean="0"/>
              <a:t>subjektivnost i emocionalnost</a:t>
            </a:r>
          </a:p>
          <a:p>
            <a:pPr>
              <a:buFont typeface="Wingdings" pitchFamily="2" charset="2"/>
              <a:buChar char="§"/>
            </a:pPr>
            <a:r>
              <a:rPr lang="hr-HR" sz="2800" dirty="0" err="1" smtClean="0"/>
              <a:t>individualiziranost</a:t>
            </a:r>
            <a:endParaRPr lang="hr-HR" sz="2800" dirty="0" smtClean="0"/>
          </a:p>
          <a:p>
            <a:pPr>
              <a:buFont typeface="Wingdings" pitchFamily="2" charset="2"/>
              <a:buChar char="§"/>
            </a:pPr>
            <a:r>
              <a:rPr lang="hr-HR" sz="2800" dirty="0" smtClean="0"/>
              <a:t>stil poezije, romana, drame, epskih tekstova</a:t>
            </a:r>
          </a:p>
          <a:p>
            <a:pPr>
              <a:buFont typeface="Wingdings" pitchFamily="2" charset="2"/>
              <a:buChar char="§"/>
            </a:pPr>
            <a:r>
              <a:rPr lang="hr-HR" sz="2800" dirty="0" smtClean="0"/>
              <a:t>stil u kojem </a:t>
            </a:r>
            <a:r>
              <a:rPr lang="hr-HR" sz="2800" dirty="0"/>
              <a:t>ne vrijede pravila koja vrijede u ostalim stilovima hrvatskog standardnog </a:t>
            </a:r>
            <a:r>
              <a:rPr lang="hr-HR" sz="2800" dirty="0" smtClean="0"/>
              <a:t>jezika</a:t>
            </a:r>
          </a:p>
          <a:p>
            <a:pPr>
              <a:buFont typeface="Wingdings" pitchFamily="2" charset="2"/>
              <a:buChar char="§"/>
            </a:pPr>
            <a:r>
              <a:rPr lang="hr-HR" sz="2800" dirty="0" smtClean="0"/>
              <a:t>slikovitost, ritmičnost, bogatstvo riječi</a:t>
            </a:r>
          </a:p>
          <a:p>
            <a:pPr>
              <a:buFont typeface="Wingdings" pitchFamily="2" charset="2"/>
              <a:buChar char="§"/>
            </a:pPr>
            <a:endParaRPr lang="hr-HR" dirty="0"/>
          </a:p>
          <a:p>
            <a:pPr marL="114300" indent="0">
              <a:buNone/>
            </a:pPr>
            <a:endParaRPr lang="hr-HR" dirty="0"/>
          </a:p>
          <a:p>
            <a:endParaRPr lang="hr-HR" dirty="0" smtClean="0"/>
          </a:p>
          <a:p>
            <a:endParaRPr lang="hr-HR" dirty="0" smtClean="0"/>
          </a:p>
          <a:p>
            <a:pPr marL="114300" indent="0">
              <a:buNone/>
            </a:pP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D5F3-9951-437B-8579-D6AEB53E3635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9892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Publicistički stil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hr-HR" b="1" dirty="0" smtClean="0">
                <a:solidFill>
                  <a:srgbClr val="C00000"/>
                </a:solidFill>
              </a:rPr>
              <a:t>Obilježja: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p</a:t>
            </a:r>
            <a:r>
              <a:rPr lang="fi-FI" dirty="0" smtClean="0"/>
              <a:t>ojavljuje se u medijima: u novinama, na radiju, na televi</a:t>
            </a:r>
            <a:r>
              <a:rPr lang="hr-HR" dirty="0" smtClean="0"/>
              <a:t>z</a:t>
            </a:r>
            <a:r>
              <a:rPr lang="fi-FI" dirty="0" smtClean="0"/>
              <a:t>iji, na mre</a:t>
            </a:r>
            <a:r>
              <a:rPr lang="hr-HR" dirty="0" smtClean="0"/>
              <a:t>ž</a:t>
            </a:r>
            <a:r>
              <a:rPr lang="fi-FI" dirty="0" smtClean="0"/>
              <a:t>nim portalima</a:t>
            </a:r>
            <a:endParaRPr lang="hr-HR" dirty="0" smtClean="0"/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sjedinjuje obilježja znanstvenog (objektivnost,jasnoća, sažetost) i </a:t>
            </a:r>
            <a:r>
              <a:rPr lang="hr-HR" dirty="0" err="1" smtClean="0"/>
              <a:t>književnoumjetničkog</a:t>
            </a:r>
            <a:r>
              <a:rPr lang="hr-HR" dirty="0" smtClean="0"/>
              <a:t> stila (subjektivnost, stilska izražajna sredstva i dr.)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tim se stilom pišu vijesti, izvješće, intervju, reportaža, anketa, komentar, kolumna itd.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izrazi koji se koriste zovu se žurnalizmi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D5F3-9951-437B-8579-D6AEB53E3635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94734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ekarska">
  <a:themeElements>
    <a:clrScheme name="Apotekars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ekars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ekars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266</TotalTime>
  <Words>493</Words>
  <Application>Microsoft Office PowerPoint</Application>
  <PresentationFormat>On-screen Show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Apotekarska</vt:lpstr>
      <vt:lpstr>Raslojenost leksika</vt:lpstr>
      <vt:lpstr>Ključni jezikoslovni pojmovi</vt:lpstr>
      <vt:lpstr>Prostorna raslojenost leksika</vt:lpstr>
      <vt:lpstr>Vremenska raslojenost leksika</vt:lpstr>
      <vt:lpstr>Vremenska raslojenost leksika (pasivni leksik)</vt:lpstr>
      <vt:lpstr>Vremenska raslojenost leksika (leksik na prijelazu)</vt:lpstr>
      <vt:lpstr>Funkcionalna raslojenost leksika - stilistika</vt:lpstr>
      <vt:lpstr>Književno-umjetnički stil</vt:lpstr>
      <vt:lpstr>Publicistički stil</vt:lpstr>
      <vt:lpstr>Administrativni stil</vt:lpstr>
      <vt:lpstr>Znanstveni funkcionalni stil</vt:lpstr>
      <vt:lpstr>Znanstveno funkcionalni stil</vt:lpstr>
      <vt:lpstr>Razgovorni funkcionalni stil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Raslojenost leksika</dc:title>
  <dc:creator>User</dc:creator>
  <cp:lastModifiedBy>Aspire7730</cp:lastModifiedBy>
  <cp:revision>29</cp:revision>
  <dcterms:created xsi:type="dcterms:W3CDTF">2014-06-12T21:41:31Z</dcterms:created>
  <dcterms:modified xsi:type="dcterms:W3CDTF">2020-08-14T16:39:02Z</dcterms:modified>
</cp:coreProperties>
</file>