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3ECCF-AE45-4F0F-AAA5-7FE4DF4A8375}" type="datetimeFigureOut">
              <a:rPr lang="hr-HR" smtClean="0"/>
              <a:t>14.8.2020.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1C3D5-D408-4867-9E42-9AD8ADA6529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79846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8EF6-E922-43F6-8FF1-7ACEF15331B2}" type="datetimeFigureOut">
              <a:rPr lang="hr-HR" smtClean="0"/>
              <a:t>14.8.2020.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11E74F-319D-4063-93EE-D2028785338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8EF6-E922-43F6-8FF1-7ACEF15331B2}" type="datetimeFigureOut">
              <a:rPr lang="hr-HR" smtClean="0"/>
              <a:t>14.8.2020.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E74F-319D-4063-93EE-D202878533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8EF6-E922-43F6-8FF1-7ACEF15331B2}" type="datetimeFigureOut">
              <a:rPr lang="hr-HR" smtClean="0"/>
              <a:t>14.8.2020.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E74F-319D-4063-93EE-D202878533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8EF6-E922-43F6-8FF1-7ACEF15331B2}" type="datetimeFigureOut">
              <a:rPr lang="hr-HR" smtClean="0"/>
              <a:t>14.8.2020.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E74F-319D-4063-93EE-D202878533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8EF6-E922-43F6-8FF1-7ACEF15331B2}" type="datetimeFigureOut">
              <a:rPr lang="hr-HR" smtClean="0"/>
              <a:t>14.8.2020.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E74F-319D-4063-93EE-D2028785338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8EF6-E922-43F6-8FF1-7ACEF15331B2}" type="datetimeFigureOut">
              <a:rPr lang="hr-HR" smtClean="0"/>
              <a:t>14.8.2020.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E74F-319D-4063-93EE-D2028785338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8EF6-E922-43F6-8FF1-7ACEF15331B2}" type="datetimeFigureOut">
              <a:rPr lang="hr-HR" smtClean="0"/>
              <a:t>14.8.2020.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E74F-319D-4063-93EE-D20287853389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8EF6-E922-43F6-8FF1-7ACEF15331B2}" type="datetimeFigureOut">
              <a:rPr lang="hr-HR" smtClean="0"/>
              <a:t>14.8.2020.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E74F-319D-4063-93EE-D202878533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8EF6-E922-43F6-8FF1-7ACEF15331B2}" type="datetimeFigureOut">
              <a:rPr lang="hr-HR" smtClean="0"/>
              <a:t>14.8.2020.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E74F-319D-4063-93EE-D202878533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8EF6-E922-43F6-8FF1-7ACEF15331B2}" type="datetimeFigureOut">
              <a:rPr lang="hr-HR" smtClean="0"/>
              <a:t>14.8.2020.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E74F-319D-4063-93EE-D202878533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D8EF6-E922-43F6-8FF1-7ACEF15331B2}" type="datetimeFigureOut">
              <a:rPr lang="hr-HR" smtClean="0"/>
              <a:t>14.8.2020.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1E74F-319D-4063-93EE-D202878533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72D8EF6-E922-43F6-8FF1-7ACEF15331B2}" type="datetimeFigureOut">
              <a:rPr lang="hr-HR" smtClean="0"/>
              <a:t>14.8.2020.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11E74F-319D-4063-93EE-D2028785338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3404609/tvorba-rije-i-l.jpg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Tvorba ili nastanak rije</a:t>
            </a:r>
            <a:r>
              <a:rPr lang="hr-HR" dirty="0" smtClean="0"/>
              <a:t>č</a:t>
            </a:r>
            <a:r>
              <a:rPr lang="fi-FI" dirty="0" smtClean="0"/>
              <a:t>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7990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smtClean="0"/>
              <a:t>Tvorbena analiza i tvorbene sastavnice</a:t>
            </a:r>
            <a:br>
              <a:rPr lang="hr-HR" sz="3200" b="1" dirty="0" smtClean="0"/>
            </a:br>
            <a:r>
              <a:rPr lang="hr-HR" sz="1800" b="1" dirty="0" smtClean="0"/>
              <a:t>Tvorbena analiza </a:t>
            </a:r>
            <a:r>
              <a:rPr lang="hr-HR" sz="1800" b="1" dirty="0" err="1" smtClean="0"/>
              <a:t>raščljanjivanje</a:t>
            </a:r>
            <a:r>
              <a:rPr lang="hr-HR" sz="1800" b="1" dirty="0" smtClean="0"/>
              <a:t> je </a:t>
            </a:r>
            <a:r>
              <a:rPr lang="hr-HR" sz="1800" b="1" dirty="0" err="1" smtClean="0"/>
              <a:t>tvorenica</a:t>
            </a:r>
            <a:r>
              <a:rPr lang="hr-HR" sz="1800" b="1" dirty="0" smtClean="0"/>
              <a:t> na tvorbene </a:t>
            </a:r>
            <a:r>
              <a:rPr lang="hr-HR" sz="1800" b="1" dirty="0" err="1" smtClean="0"/>
              <a:t>sasatavnice</a:t>
            </a:r>
            <a:r>
              <a:rPr lang="hr-HR" sz="1800" b="1" dirty="0" smtClean="0"/>
              <a:t>.</a:t>
            </a:r>
            <a:endParaRPr lang="hr-HR" sz="1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 smtClean="0"/>
              <a:t>tvorbena sastavnica </a:t>
            </a:r>
            <a:endParaRPr lang="hr-HR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b="1" dirty="0" err="1" smtClean="0"/>
              <a:t>tvorenica</a:t>
            </a:r>
            <a:r>
              <a:rPr lang="hr-HR" b="1" dirty="0" smtClean="0"/>
              <a:t> i primjer</a:t>
            </a:r>
            <a:endParaRPr lang="hr-HR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76200" y="2212848"/>
            <a:ext cx="4422648" cy="3913632"/>
          </a:xfrm>
        </p:spPr>
        <p:txBody>
          <a:bodyPr/>
          <a:lstStyle/>
          <a:p>
            <a:endParaRPr lang="hr-HR" dirty="0" smtClean="0"/>
          </a:p>
          <a:p>
            <a:r>
              <a:rPr lang="hr-HR" sz="3600" dirty="0" smtClean="0"/>
              <a:t>tvorbena osnova</a:t>
            </a:r>
          </a:p>
          <a:p>
            <a:r>
              <a:rPr lang="hr-HR" sz="3600" dirty="0" smtClean="0"/>
              <a:t>tvorbeni sufiks</a:t>
            </a:r>
          </a:p>
          <a:p>
            <a:r>
              <a:rPr lang="hr-HR" sz="3600" dirty="0" smtClean="0"/>
              <a:t>tvorbeni prefiks</a:t>
            </a:r>
          </a:p>
          <a:p>
            <a:r>
              <a:rPr lang="hr-HR" sz="3600" dirty="0" smtClean="0"/>
              <a:t>spojnik</a:t>
            </a:r>
            <a:endParaRPr lang="hr-HR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sz="3600" dirty="0" smtClean="0"/>
              <a:t>redak 	    </a:t>
            </a:r>
            <a:r>
              <a:rPr lang="hr-HR" sz="3600" b="1" dirty="0" smtClean="0"/>
              <a:t>red</a:t>
            </a:r>
          </a:p>
          <a:p>
            <a:r>
              <a:rPr lang="hr-HR" sz="3600" dirty="0" smtClean="0"/>
              <a:t>plesač    </a:t>
            </a:r>
            <a:r>
              <a:rPr lang="hr-HR" sz="3600" b="1" dirty="0" smtClean="0"/>
              <a:t>-</a:t>
            </a:r>
            <a:r>
              <a:rPr lang="hr-HR" sz="3600" b="1" dirty="0" err="1" smtClean="0"/>
              <a:t>ač</a:t>
            </a:r>
            <a:endParaRPr lang="hr-HR" sz="3600" b="1" dirty="0" smtClean="0"/>
          </a:p>
          <a:p>
            <a:r>
              <a:rPr lang="hr-HR" sz="3600" dirty="0" smtClean="0"/>
              <a:t>prestrog  </a:t>
            </a:r>
            <a:r>
              <a:rPr lang="hr-HR" sz="3600" b="1" dirty="0" err="1" smtClean="0"/>
              <a:t>pre</a:t>
            </a:r>
            <a:r>
              <a:rPr lang="hr-HR" sz="3600" b="1" dirty="0" smtClean="0"/>
              <a:t>-</a:t>
            </a:r>
          </a:p>
          <a:p>
            <a:r>
              <a:rPr lang="hr-HR" sz="3600" dirty="0"/>
              <a:t>k</a:t>
            </a:r>
            <a:r>
              <a:rPr lang="hr-HR" sz="3600" dirty="0" smtClean="0"/>
              <a:t>njigovođa  </a:t>
            </a:r>
            <a:r>
              <a:rPr lang="hr-HR" sz="3600" b="1" dirty="0" smtClean="0"/>
              <a:t>-o-</a:t>
            </a:r>
            <a:r>
              <a:rPr lang="hr-HR" sz="3600" dirty="0" smtClean="0"/>
              <a:t>	</a:t>
            </a:r>
            <a:endParaRPr lang="hr-HR" sz="3600" dirty="0"/>
          </a:p>
        </p:txBody>
      </p:sp>
    </p:spTree>
    <p:extLst>
      <p:ext uri="{BB962C8B-B14F-4D97-AF65-F5344CB8AC3E}">
        <p14:creationId xmlns:p14="http://schemas.microsoft.com/office/powerpoint/2010/main" val="2526572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hr-HR" dirty="0" smtClean="0"/>
              <a:t>Tvorbeni načini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0"/>
            <a:ext cx="8001000" cy="685800"/>
          </a:xfrm>
        </p:spPr>
        <p:txBody>
          <a:bodyPr/>
          <a:lstStyle/>
          <a:p>
            <a:r>
              <a:rPr lang="hr-HR" b="1" dirty="0" smtClean="0"/>
              <a:t>Izvođenje: jedna tvorbena osnova</a:t>
            </a:r>
            <a:endParaRPr lang="hr-HR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4041648" cy="4678680"/>
          </a:xfrm>
        </p:spPr>
        <p:txBody>
          <a:bodyPr/>
          <a:lstStyle/>
          <a:p>
            <a:r>
              <a:rPr lang="hr-HR" b="1" dirty="0" err="1" smtClean="0"/>
              <a:t>prefiksalna</a:t>
            </a:r>
            <a:r>
              <a:rPr lang="hr-HR" b="1" dirty="0" smtClean="0"/>
              <a:t> tvorba- </a:t>
            </a:r>
            <a:r>
              <a:rPr lang="hr-HR" dirty="0" smtClean="0"/>
              <a:t>povezivanje tvorbene osnove i prefiksa</a:t>
            </a:r>
          </a:p>
          <a:p>
            <a:r>
              <a:rPr lang="hr-HR" b="1" dirty="0" err="1" smtClean="0"/>
              <a:t>sufiksalna</a:t>
            </a:r>
            <a:r>
              <a:rPr lang="hr-HR" b="1" dirty="0" smtClean="0"/>
              <a:t> tvorba-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povezivanje tvorbene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osnove i sufiksa</a:t>
            </a:r>
          </a:p>
          <a:p>
            <a:endParaRPr lang="hr-HR" dirty="0" smtClean="0"/>
          </a:p>
          <a:p>
            <a:r>
              <a:rPr lang="hr-HR" b="1" dirty="0" err="1" smtClean="0"/>
              <a:t>prefiksalno</a:t>
            </a:r>
            <a:r>
              <a:rPr lang="hr-HR" b="1" dirty="0" smtClean="0"/>
              <a:t>- </a:t>
            </a:r>
            <a:r>
              <a:rPr lang="hr-HR" b="1" dirty="0" err="1" smtClean="0"/>
              <a:t>sufiksalna</a:t>
            </a:r>
            <a:r>
              <a:rPr lang="hr-HR" b="1" dirty="0" smtClean="0"/>
              <a:t> tvorba</a:t>
            </a:r>
            <a:r>
              <a:rPr lang="hr-HR" dirty="0" smtClean="0"/>
              <a:t>- </a:t>
            </a:r>
            <a:r>
              <a:rPr lang="hr-HR" dirty="0" err="1" smtClean="0"/>
              <a:t>stodobno</a:t>
            </a:r>
            <a:r>
              <a:rPr lang="hr-HR" dirty="0" smtClean="0"/>
              <a:t> dodavanje i </a:t>
            </a:r>
            <a:r>
              <a:rPr lang="hr-HR" dirty="0" err="1" smtClean="0"/>
              <a:t>pefiksa</a:t>
            </a:r>
            <a:r>
              <a:rPr lang="hr-HR" dirty="0" smtClean="0"/>
              <a:t> i sufiksa tvorbenoj osnovi</a:t>
            </a:r>
          </a:p>
          <a:p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72584" y="1447800"/>
            <a:ext cx="4041648" cy="4678235"/>
          </a:xfrm>
        </p:spPr>
        <p:txBody>
          <a:bodyPr/>
          <a:lstStyle/>
          <a:p>
            <a:r>
              <a:rPr lang="hr-HR" b="1" dirty="0" smtClean="0"/>
              <a:t>za</a:t>
            </a:r>
            <a:r>
              <a:rPr lang="hr-HR" dirty="0" smtClean="0"/>
              <a:t>- zidati, </a:t>
            </a:r>
            <a:r>
              <a:rPr lang="hr-HR" b="1" dirty="0" smtClean="0"/>
              <a:t>na</a:t>
            </a:r>
            <a:r>
              <a:rPr lang="hr-HR" dirty="0" smtClean="0"/>
              <a:t>-gluh,</a:t>
            </a:r>
          </a:p>
          <a:p>
            <a:pPr marL="0" indent="0">
              <a:buNone/>
            </a:pPr>
            <a:r>
              <a:rPr lang="hr-HR" dirty="0" smtClean="0"/>
              <a:t>    </a:t>
            </a:r>
            <a:r>
              <a:rPr lang="hr-HR" b="1" dirty="0" err="1" smtClean="0"/>
              <a:t>pre</a:t>
            </a:r>
            <a:r>
              <a:rPr lang="hr-HR" dirty="0" smtClean="0"/>
              <a:t>-dobar</a:t>
            </a:r>
          </a:p>
          <a:p>
            <a:endParaRPr lang="fi-FI" dirty="0" smtClean="0"/>
          </a:p>
          <a:p>
            <a:r>
              <a:rPr lang="hr-HR" dirty="0" smtClean="0"/>
              <a:t>n</a:t>
            </a:r>
            <a:r>
              <a:rPr lang="fi-FI" dirty="0" smtClean="0"/>
              <a:t>o</a:t>
            </a:r>
            <a:r>
              <a:rPr lang="hr-HR" dirty="0" smtClean="0"/>
              <a:t>ć-</a:t>
            </a:r>
            <a:r>
              <a:rPr lang="hr-HR" b="1" dirty="0" smtClean="0"/>
              <a:t>ni</a:t>
            </a:r>
          </a:p>
          <a:p>
            <a:r>
              <a:rPr lang="hr-HR" dirty="0" smtClean="0"/>
              <a:t>crv-</a:t>
            </a:r>
            <a:r>
              <a:rPr lang="hr-HR" b="1" dirty="0" err="1" smtClean="0"/>
              <a:t>ić</a:t>
            </a:r>
            <a:endParaRPr lang="hr-HR" b="1" dirty="0" smtClean="0"/>
          </a:p>
          <a:p>
            <a:r>
              <a:rPr lang="hr-HR" dirty="0" err="1" smtClean="0"/>
              <a:t>škol</a:t>
            </a:r>
            <a:r>
              <a:rPr lang="hr-HR" dirty="0" smtClean="0"/>
              <a:t>-</a:t>
            </a:r>
            <a:r>
              <a:rPr lang="hr-HR" b="1" dirty="0" err="1" smtClean="0"/>
              <a:t>ski</a:t>
            </a:r>
            <a:endParaRPr lang="hr-HR" b="1" dirty="0" smtClean="0"/>
          </a:p>
          <a:p>
            <a:endParaRPr lang="hr-HR" b="1" dirty="0"/>
          </a:p>
          <a:p>
            <a:r>
              <a:rPr lang="hr-HR" b="1" dirty="0" smtClean="0"/>
              <a:t>pri-</a:t>
            </a:r>
            <a:r>
              <a:rPr lang="hr-HR" dirty="0" err="1" smtClean="0"/>
              <a:t>obal</a:t>
            </a:r>
            <a:r>
              <a:rPr lang="hr-HR" b="1" dirty="0" smtClean="0"/>
              <a:t>-ni</a:t>
            </a:r>
          </a:p>
          <a:p>
            <a:r>
              <a:rPr lang="hr-HR" b="1" dirty="0" smtClean="0"/>
              <a:t>za-</a:t>
            </a:r>
            <a:r>
              <a:rPr lang="hr-HR" dirty="0" err="1" smtClean="0"/>
              <a:t>jutr</a:t>
            </a:r>
            <a:r>
              <a:rPr lang="hr-HR" b="1" dirty="0" smtClean="0"/>
              <a:t>-</a:t>
            </a:r>
            <a:r>
              <a:rPr lang="hr-HR" b="1" dirty="0" err="1" smtClean="0"/>
              <a:t>ak</a:t>
            </a:r>
            <a:endParaRPr lang="hr-HR" b="1" dirty="0" smtClean="0"/>
          </a:p>
          <a:p>
            <a:r>
              <a:rPr lang="hr-HR" b="1" dirty="0" smtClean="0"/>
              <a:t>bez-</a:t>
            </a:r>
            <a:r>
              <a:rPr lang="hr-HR" dirty="0" smtClean="0"/>
              <a:t>osjećaj</a:t>
            </a:r>
            <a:r>
              <a:rPr lang="hr-HR" b="1" dirty="0" smtClean="0"/>
              <a:t>-</a:t>
            </a:r>
            <a:r>
              <a:rPr lang="hr-HR" b="1" dirty="0" err="1" smtClean="0"/>
              <a:t>an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2418420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8153400" cy="1066800"/>
          </a:xfrm>
        </p:spPr>
        <p:txBody>
          <a:bodyPr/>
          <a:lstStyle/>
          <a:p>
            <a:r>
              <a:rPr lang="hr-HR" b="1" dirty="0" smtClean="0"/>
              <a:t>Slaganje: dvije tvorbene osnove </a:t>
            </a:r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(tvorbeni način)</a:t>
            </a:r>
            <a:endParaRPr lang="hr-H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41648" cy="4526280"/>
          </a:xfrm>
        </p:spPr>
        <p:txBody>
          <a:bodyPr/>
          <a:lstStyle/>
          <a:p>
            <a:r>
              <a:rPr lang="hr-HR" b="1" dirty="0" smtClean="0"/>
              <a:t>slaganje spojnikom- </a:t>
            </a:r>
            <a:r>
              <a:rPr lang="hr-HR" dirty="0" smtClean="0"/>
              <a:t>dvije tvorbene osnove povezane spojnikom-o-</a:t>
            </a:r>
          </a:p>
          <a:p>
            <a:r>
              <a:rPr lang="hr-HR" b="1" dirty="0" smtClean="0"/>
              <a:t>složeno </a:t>
            </a:r>
            <a:r>
              <a:rPr lang="hr-HR" b="1" dirty="0" err="1" smtClean="0"/>
              <a:t>sufiksalna</a:t>
            </a:r>
            <a:r>
              <a:rPr lang="hr-HR" b="1" dirty="0" smtClean="0"/>
              <a:t> tvorba- </a:t>
            </a:r>
            <a:r>
              <a:rPr lang="hr-HR" dirty="0" smtClean="0"/>
              <a:t>istodobna primjena slaganja i </a:t>
            </a:r>
            <a:r>
              <a:rPr lang="hr-HR" dirty="0" err="1" smtClean="0"/>
              <a:t>sufikalne</a:t>
            </a:r>
            <a:r>
              <a:rPr lang="hr-HR" dirty="0" smtClean="0"/>
              <a:t> tvorbe</a:t>
            </a:r>
          </a:p>
          <a:p>
            <a:r>
              <a:rPr lang="hr-HR" b="1" dirty="0" smtClean="0"/>
              <a:t>srastanje</a:t>
            </a:r>
            <a:r>
              <a:rPr lang="hr-HR" dirty="0" smtClean="0"/>
              <a:t>- dvije riječi srastaju u jednu bez spojnika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72584" y="1676400"/>
            <a:ext cx="4041648" cy="4449635"/>
          </a:xfrm>
        </p:spPr>
        <p:txBody>
          <a:bodyPr/>
          <a:lstStyle/>
          <a:p>
            <a:r>
              <a:rPr lang="hr-HR" dirty="0" err="1" smtClean="0"/>
              <a:t>rib</a:t>
            </a:r>
            <a:r>
              <a:rPr lang="hr-HR" dirty="0" smtClean="0"/>
              <a:t>-</a:t>
            </a:r>
            <a:r>
              <a:rPr lang="hr-HR" b="1" dirty="0" smtClean="0"/>
              <a:t>o</a:t>
            </a:r>
            <a:r>
              <a:rPr lang="hr-HR" dirty="0" smtClean="0"/>
              <a:t>-lov</a:t>
            </a:r>
          </a:p>
          <a:p>
            <a:r>
              <a:rPr lang="hr-HR" dirty="0" smtClean="0"/>
              <a:t>lov-</a:t>
            </a:r>
            <a:r>
              <a:rPr lang="hr-HR" b="1" dirty="0" smtClean="0"/>
              <a:t>o</a:t>
            </a:r>
            <a:r>
              <a:rPr lang="hr-HR" dirty="0" smtClean="0"/>
              <a:t>-čuvar</a:t>
            </a:r>
          </a:p>
          <a:p>
            <a:endParaRPr lang="hr-HR" dirty="0"/>
          </a:p>
          <a:p>
            <a:r>
              <a:rPr lang="hr-HR" dirty="0" err="1" smtClean="0"/>
              <a:t>srednj</a:t>
            </a:r>
            <a:r>
              <a:rPr lang="hr-HR" dirty="0" smtClean="0"/>
              <a:t>-</a:t>
            </a:r>
            <a:r>
              <a:rPr lang="hr-HR" b="1" dirty="0" smtClean="0"/>
              <a:t>o</a:t>
            </a:r>
            <a:r>
              <a:rPr lang="hr-HR" dirty="0" smtClean="0"/>
              <a:t>-</a:t>
            </a:r>
            <a:r>
              <a:rPr lang="hr-HR" dirty="0" err="1" smtClean="0"/>
              <a:t>šklo</a:t>
            </a:r>
            <a:r>
              <a:rPr lang="hr-HR" dirty="0" smtClean="0"/>
              <a:t>-</a:t>
            </a:r>
            <a:r>
              <a:rPr lang="hr-HR" b="1" dirty="0" err="1" smtClean="0"/>
              <a:t>ski</a:t>
            </a:r>
            <a:endParaRPr lang="hr-HR" b="1" dirty="0" smtClean="0"/>
          </a:p>
          <a:p>
            <a:r>
              <a:rPr lang="hr-HR" dirty="0" err="1" smtClean="0"/>
              <a:t>žen</a:t>
            </a:r>
            <a:r>
              <a:rPr lang="hr-HR" dirty="0" smtClean="0"/>
              <a:t>-</a:t>
            </a:r>
            <a:r>
              <a:rPr lang="hr-HR" b="1" dirty="0" smtClean="0"/>
              <a:t>o</a:t>
            </a:r>
            <a:r>
              <a:rPr lang="hr-HR" dirty="0" smtClean="0"/>
              <a:t>-</a:t>
            </a:r>
            <a:r>
              <a:rPr lang="hr-HR" dirty="0" err="1" smtClean="0"/>
              <a:t>mrz</a:t>
            </a:r>
            <a:r>
              <a:rPr lang="hr-HR" dirty="0" smtClean="0"/>
              <a:t>-</a:t>
            </a:r>
            <a:r>
              <a:rPr lang="hr-HR" b="1" dirty="0" err="1" smtClean="0"/>
              <a:t>ac</a:t>
            </a:r>
            <a:endParaRPr lang="hr-HR" b="1" dirty="0" smtClean="0"/>
          </a:p>
          <a:p>
            <a:endParaRPr lang="hr-HR" b="1" dirty="0"/>
          </a:p>
          <a:p>
            <a:r>
              <a:rPr lang="hr-HR" dirty="0" smtClean="0"/>
              <a:t>blagdan</a:t>
            </a:r>
          </a:p>
          <a:p>
            <a:r>
              <a:rPr lang="hr-HR" dirty="0" smtClean="0"/>
              <a:t>kućevlasnica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6011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  <a:effectLst/>
                <a:hlinkClick r:id="rId2" tooltip="tvorba rije i"/>
              </a:rPr>
              <a:t>Jezična pojava gdje od jedne ili više riječi nastaju </a:t>
            </a:r>
            <a:r>
              <a:rPr lang="hr-HR" b="1" smtClean="0">
                <a:solidFill>
                  <a:schemeClr val="accent1">
                    <a:lumMod val="75000"/>
                  </a:schemeClr>
                </a:solidFill>
                <a:effectLst/>
                <a:hlinkClick r:id="rId2" tooltip="tvorba rije i"/>
              </a:rPr>
              <a:t>nove riječi</a:t>
            </a:r>
            <a:r>
              <a:rPr lang="hr-HR" smtClean="0">
                <a:solidFill>
                  <a:schemeClr val="accent1">
                    <a:lumMod val="75000"/>
                  </a:schemeClr>
                </a:solidFill>
                <a:effectLst/>
              </a:rPr>
              <a:t>- </a:t>
            </a:r>
            <a:r>
              <a:rPr lang="hr-HR" dirty="0" smtClean="0">
                <a:effectLst/>
              </a:rPr>
              <a:t>tvorba </a:t>
            </a:r>
            <a:r>
              <a:rPr lang="hr-HR" dirty="0">
                <a:effectLst/>
              </a:rPr>
              <a:t>riječi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01166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0886"/>
            <a:ext cx="8229600" cy="45719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6200"/>
            <a:ext cx="4040188" cy="533400"/>
          </a:xfrm>
        </p:spPr>
        <p:txBody>
          <a:bodyPr/>
          <a:lstStyle/>
          <a:p>
            <a:r>
              <a:rPr lang="hr-HR" dirty="0" smtClean="0"/>
              <a:t>Što se od vode pravi</a:t>
            </a:r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648200" y="76200"/>
            <a:ext cx="4041775" cy="6096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28600" y="685800"/>
            <a:ext cx="4270248" cy="5440680"/>
          </a:xfrm>
        </p:spPr>
        <p:txBody>
          <a:bodyPr>
            <a:normAutofit/>
          </a:bodyPr>
          <a:lstStyle/>
          <a:p>
            <a:r>
              <a:rPr lang="hr-HR" dirty="0"/>
              <a:t>Od </a:t>
            </a:r>
            <a:r>
              <a:rPr lang="hr-HR" b="1" dirty="0"/>
              <a:t>VODE</a:t>
            </a:r>
            <a:r>
              <a:rPr lang="hr-HR" dirty="0"/>
              <a:t> se prave trave,</a:t>
            </a:r>
            <a:br>
              <a:rPr lang="hr-HR" dirty="0"/>
            </a:br>
            <a:r>
              <a:rPr lang="hr-HR" b="1" dirty="0"/>
              <a:t>VODE</a:t>
            </a:r>
            <a:r>
              <a:rPr lang="hr-HR" dirty="0"/>
              <a:t>ne zatim glave,</a:t>
            </a:r>
            <a:br>
              <a:rPr lang="hr-HR" dirty="0"/>
            </a:br>
            <a:r>
              <a:rPr lang="hr-HR" b="1" dirty="0"/>
              <a:t>VOD</a:t>
            </a:r>
            <a:r>
              <a:rPr lang="hr-HR" dirty="0"/>
              <a:t>nici, </a:t>
            </a:r>
            <a:r>
              <a:rPr lang="hr-HR" b="1" dirty="0"/>
              <a:t>VODO</a:t>
            </a:r>
            <a:r>
              <a:rPr lang="hr-HR" dirty="0"/>
              <a:t>zemci,</a:t>
            </a:r>
            <a:br>
              <a:rPr lang="hr-HR" dirty="0"/>
            </a:br>
            <a:r>
              <a:rPr lang="hr-HR" b="1" dirty="0" err="1"/>
              <a:t>VODEN</a:t>
            </a:r>
            <a:r>
              <a:rPr lang="hr-HR" dirty="0" err="1"/>
              <a:t>konjic</a:t>
            </a:r>
            <a:r>
              <a:rPr lang="hr-HR" dirty="0"/>
              <a:t>, </a:t>
            </a:r>
            <a:r>
              <a:rPr lang="hr-HR" b="1" dirty="0"/>
              <a:t>VODE</a:t>
            </a:r>
            <a:r>
              <a:rPr lang="hr-HR" dirty="0"/>
              <a:t>njaci,</a:t>
            </a:r>
            <a:br>
              <a:rPr lang="hr-HR" dirty="0"/>
            </a:br>
            <a:r>
              <a:rPr lang="hr-HR" b="1" dirty="0"/>
              <a:t>VODO</a:t>
            </a:r>
            <a:r>
              <a:rPr lang="hr-HR" dirty="0"/>
              <a:t>vodi, </a:t>
            </a:r>
            <a:r>
              <a:rPr lang="hr-HR" dirty="0" err="1"/>
              <a:t>vino</a:t>
            </a:r>
            <a:r>
              <a:rPr lang="hr-HR" b="1" dirty="0" err="1"/>
              <a:t>VODI</a:t>
            </a:r>
            <a:r>
              <a:rPr lang="hr-HR" dirty="0"/>
              <a:t>,</a:t>
            </a:r>
            <a:br>
              <a:rPr lang="hr-HR" dirty="0"/>
            </a:br>
            <a:r>
              <a:rPr lang="hr-HR" dirty="0"/>
              <a:t>do</a:t>
            </a:r>
            <a:r>
              <a:rPr lang="hr-HR" b="1" dirty="0"/>
              <a:t>VODI</a:t>
            </a:r>
            <a:r>
              <a:rPr lang="hr-HR" dirty="0"/>
              <a:t>, spro</a:t>
            </a:r>
            <a:r>
              <a:rPr lang="hr-HR" b="1" dirty="0"/>
              <a:t>VODI</a:t>
            </a:r>
            <a:r>
              <a:rPr lang="hr-HR" dirty="0"/>
              <a:t>,</a:t>
            </a:r>
            <a:br>
              <a:rPr lang="hr-HR" dirty="0"/>
            </a:br>
            <a:r>
              <a:rPr lang="hr-HR" dirty="0"/>
              <a:t>za</a:t>
            </a:r>
            <a:r>
              <a:rPr lang="hr-HR" b="1" dirty="0"/>
              <a:t>VODI</a:t>
            </a:r>
            <a:r>
              <a:rPr lang="hr-HR" dirty="0"/>
              <a:t>, voj</a:t>
            </a:r>
            <a:r>
              <a:rPr lang="hr-HR" b="1" dirty="0"/>
              <a:t>VODE</a:t>
            </a:r>
            <a:r>
              <a:rPr lang="hr-HR" dirty="0"/>
              <a:t>,</a:t>
            </a:r>
            <a:br>
              <a:rPr lang="hr-HR" dirty="0"/>
            </a:br>
            <a:r>
              <a:rPr lang="hr-HR" dirty="0"/>
              <a:t>nadvoj</a:t>
            </a:r>
            <a:r>
              <a:rPr lang="hr-HR" b="1" dirty="0"/>
              <a:t>VODE</a:t>
            </a:r>
            <a:r>
              <a:rPr lang="hr-HR" dirty="0"/>
              <a:t>, </a:t>
            </a:r>
            <a:r>
              <a:rPr lang="hr-HR" b="1" dirty="0"/>
              <a:t>VODO</a:t>
            </a:r>
            <a:r>
              <a:rPr lang="hr-HR" dirty="0"/>
              <a:t>mari</a:t>
            </a:r>
            <a:br>
              <a:rPr lang="hr-HR" dirty="0"/>
            </a:br>
            <a:r>
              <a:rPr lang="hr-HR" dirty="0"/>
              <a:t>još i mnoge druge stvari.</a:t>
            </a:r>
          </a:p>
          <a:p>
            <a:pPr marL="0" indent="0">
              <a:buNone/>
            </a:pPr>
            <a:r>
              <a:rPr lang="hr-HR" dirty="0" smtClean="0"/>
              <a:t>    Razumije se, to </a:t>
            </a:r>
            <a:r>
              <a:rPr lang="hr-HR" dirty="0"/>
              <a:t>nije </a:t>
            </a:r>
            <a:r>
              <a:rPr lang="hr-HR" dirty="0" smtClean="0"/>
              <a:t>uvijek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samo</a:t>
            </a:r>
            <a:r>
              <a:rPr lang="hr-HR" dirty="0"/>
              <a:t> </a:t>
            </a:r>
            <a:r>
              <a:rPr lang="hr-HR" b="1" dirty="0" smtClean="0"/>
              <a:t>VODA</a:t>
            </a:r>
            <a:r>
              <a:rPr lang="hr-HR" dirty="0" smtClean="0"/>
              <a:t>, još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r>
              <a:rPr lang="hr-HR" dirty="0"/>
              <a:t>se </a:t>
            </a:r>
            <a:r>
              <a:rPr lang="hr-HR" b="1" dirty="0"/>
              <a:t>VODI </a:t>
            </a:r>
            <a:r>
              <a:rPr lang="hr-HR" dirty="0"/>
              <a:t>nešto doda.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72584" y="838200"/>
            <a:ext cx="4041648" cy="5287835"/>
          </a:xfrm>
        </p:spPr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</a:rPr>
              <a:t>VOD</a:t>
            </a:r>
            <a:r>
              <a:rPr lang="hr-HR" dirty="0" smtClean="0"/>
              <a:t>en</a:t>
            </a:r>
          </a:p>
          <a:p>
            <a:r>
              <a:rPr lang="hr-HR" b="1" dirty="0" smtClean="0">
                <a:solidFill>
                  <a:srgbClr val="C00000"/>
                </a:solidFill>
              </a:rPr>
              <a:t>VOD</a:t>
            </a:r>
            <a:r>
              <a:rPr lang="hr-HR" dirty="0" smtClean="0"/>
              <a:t>nik</a:t>
            </a:r>
          </a:p>
          <a:p>
            <a:r>
              <a:rPr lang="hr-HR" b="1" dirty="0" smtClean="0">
                <a:solidFill>
                  <a:srgbClr val="C00000"/>
                </a:solidFill>
              </a:rPr>
              <a:t>VOD</a:t>
            </a:r>
            <a:r>
              <a:rPr lang="hr-HR" dirty="0" smtClean="0"/>
              <a:t>ozemac</a:t>
            </a:r>
          </a:p>
          <a:p>
            <a:r>
              <a:rPr lang="hr-HR" b="1" dirty="0" smtClean="0">
                <a:solidFill>
                  <a:srgbClr val="C00000"/>
                </a:solidFill>
              </a:rPr>
              <a:t>VOD</a:t>
            </a:r>
            <a:r>
              <a:rPr lang="hr-HR" dirty="0" smtClean="0"/>
              <a:t>enjak</a:t>
            </a:r>
          </a:p>
          <a:p>
            <a:r>
              <a:rPr lang="hr-HR" b="1" dirty="0" smtClean="0">
                <a:solidFill>
                  <a:srgbClr val="C00000"/>
                </a:solidFill>
              </a:rPr>
              <a:t>VOD</a:t>
            </a:r>
            <a:r>
              <a:rPr lang="hr-HR" dirty="0" smtClean="0"/>
              <a:t>ovodi</a:t>
            </a:r>
          </a:p>
          <a:p>
            <a:r>
              <a:rPr lang="hr-HR" dirty="0" err="1" smtClean="0"/>
              <a:t>vino</a:t>
            </a:r>
            <a:r>
              <a:rPr lang="hr-HR" b="1" dirty="0" err="1" smtClean="0">
                <a:solidFill>
                  <a:srgbClr val="C00000"/>
                </a:solidFill>
              </a:rPr>
              <a:t>VOD</a:t>
            </a:r>
            <a:r>
              <a:rPr lang="hr-HR" dirty="0" err="1" smtClean="0"/>
              <a:t>i</a:t>
            </a:r>
            <a:endParaRPr lang="hr-HR" dirty="0" smtClean="0"/>
          </a:p>
          <a:p>
            <a:r>
              <a:rPr lang="hr-HR" dirty="0" smtClean="0"/>
              <a:t>za</a:t>
            </a:r>
            <a:r>
              <a:rPr lang="hr-HR" b="1" dirty="0" smtClean="0">
                <a:solidFill>
                  <a:srgbClr val="C00000"/>
                </a:solidFill>
              </a:rPr>
              <a:t>VOD</a:t>
            </a:r>
            <a:r>
              <a:rPr lang="hr-HR" dirty="0" smtClean="0"/>
              <a:t>i</a:t>
            </a:r>
          </a:p>
          <a:p>
            <a:r>
              <a:rPr lang="hr-HR" dirty="0" smtClean="0"/>
              <a:t>nadvoj</a:t>
            </a:r>
            <a:r>
              <a:rPr lang="hr-HR" b="1" dirty="0" smtClean="0">
                <a:solidFill>
                  <a:srgbClr val="C00000"/>
                </a:solidFill>
              </a:rPr>
              <a:t>VOD</a:t>
            </a:r>
            <a:r>
              <a:rPr lang="hr-HR" dirty="0" smtClean="0"/>
              <a:t>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021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038600" y="304800"/>
            <a:ext cx="4648200" cy="5821363"/>
          </a:xfrm>
        </p:spPr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b="1" dirty="0" smtClean="0"/>
              <a:t>porodica riječi</a:t>
            </a:r>
          </a:p>
          <a:p>
            <a:pPr marL="0" indent="0">
              <a:buNone/>
            </a:pPr>
            <a:r>
              <a:rPr lang="hr-HR" dirty="0" smtClean="0"/>
              <a:t>                           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riječi koje imaju:</a:t>
            </a:r>
          </a:p>
          <a:p>
            <a:pPr>
              <a:buFontTx/>
              <a:buChar char="-"/>
            </a:pPr>
            <a:r>
              <a:rPr lang="hr-HR" dirty="0" smtClean="0"/>
              <a:t>isti korijen</a:t>
            </a:r>
          </a:p>
          <a:p>
            <a:pPr>
              <a:buFontTx/>
              <a:buChar char="-"/>
            </a:pPr>
            <a:r>
              <a:rPr lang="hr-HR" dirty="0" smtClean="0"/>
              <a:t>isto temeljno značenje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228600" y="304800"/>
            <a:ext cx="7467600" cy="5867400"/>
          </a:xfrm>
        </p:spPr>
        <p:txBody>
          <a:bodyPr>
            <a:normAutofit/>
          </a:bodyPr>
          <a:lstStyle/>
          <a:p>
            <a:r>
              <a:rPr lang="hr-HR" b="1" dirty="0">
                <a:solidFill>
                  <a:srgbClr val="C00000"/>
                </a:solidFill>
              </a:rPr>
              <a:t>VOD</a:t>
            </a:r>
            <a:r>
              <a:rPr lang="hr-HR" dirty="0"/>
              <a:t>en</a:t>
            </a:r>
          </a:p>
          <a:p>
            <a:r>
              <a:rPr lang="hr-HR" b="1" dirty="0">
                <a:solidFill>
                  <a:srgbClr val="C00000"/>
                </a:solidFill>
              </a:rPr>
              <a:t>VOD</a:t>
            </a:r>
            <a:r>
              <a:rPr lang="hr-HR" dirty="0"/>
              <a:t>nik</a:t>
            </a:r>
          </a:p>
          <a:p>
            <a:r>
              <a:rPr lang="hr-HR" b="1" dirty="0">
                <a:solidFill>
                  <a:srgbClr val="C00000"/>
                </a:solidFill>
              </a:rPr>
              <a:t>VOD</a:t>
            </a:r>
            <a:r>
              <a:rPr lang="hr-HR" dirty="0"/>
              <a:t>ozemac</a:t>
            </a:r>
          </a:p>
          <a:p>
            <a:r>
              <a:rPr lang="hr-HR" b="1" dirty="0">
                <a:solidFill>
                  <a:srgbClr val="C00000"/>
                </a:solidFill>
              </a:rPr>
              <a:t>VOD</a:t>
            </a:r>
            <a:r>
              <a:rPr lang="hr-HR" dirty="0"/>
              <a:t>enjak</a:t>
            </a:r>
          </a:p>
          <a:p>
            <a:r>
              <a:rPr lang="hr-HR" b="1" dirty="0">
                <a:solidFill>
                  <a:srgbClr val="C00000"/>
                </a:solidFill>
              </a:rPr>
              <a:t>VOD</a:t>
            </a:r>
            <a:r>
              <a:rPr lang="hr-HR" dirty="0"/>
              <a:t>ovodi</a:t>
            </a:r>
          </a:p>
          <a:p>
            <a:r>
              <a:rPr lang="hr-HR" b="1" dirty="0" smtClean="0">
                <a:solidFill>
                  <a:srgbClr val="C00000"/>
                </a:solidFill>
              </a:rPr>
              <a:t>VOD</a:t>
            </a:r>
            <a:r>
              <a:rPr lang="hr-HR" dirty="0" smtClean="0"/>
              <a:t>a</a:t>
            </a:r>
            <a:endParaRPr lang="hr-HR" dirty="0"/>
          </a:p>
          <a:p>
            <a:r>
              <a:rPr lang="hr-HR" b="1" dirty="0" smtClean="0">
                <a:solidFill>
                  <a:srgbClr val="C00000"/>
                </a:solidFill>
              </a:rPr>
              <a:t>VOD</a:t>
            </a:r>
            <a:r>
              <a:rPr lang="hr-HR" dirty="0" smtClean="0"/>
              <a:t>ič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b="1" dirty="0" smtClean="0"/>
              <a:t>Korijen</a:t>
            </a:r>
            <a:r>
              <a:rPr lang="hr-HR" dirty="0" smtClean="0"/>
              <a:t>- skup glasova koji sadrži temeljno značenje riječi </a:t>
            </a:r>
            <a:endParaRPr lang="hr-HR" dirty="0"/>
          </a:p>
        </p:txBody>
      </p:sp>
      <p:sp>
        <p:nvSpPr>
          <p:cNvPr id="5" name="Right Brace 4"/>
          <p:cNvSpPr/>
          <p:nvPr/>
        </p:nvSpPr>
        <p:spPr>
          <a:xfrm>
            <a:off x="2819400" y="533400"/>
            <a:ext cx="838200" cy="2819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Down Arrow 5"/>
          <p:cNvSpPr/>
          <p:nvPr/>
        </p:nvSpPr>
        <p:spPr>
          <a:xfrm>
            <a:off x="5943600" y="2286000"/>
            <a:ext cx="1524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4307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5334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1143000"/>
            <a:ext cx="5943600" cy="4983480"/>
          </a:xfrm>
        </p:spPr>
        <p:txBody>
          <a:bodyPr/>
          <a:lstStyle/>
          <a:p>
            <a:pPr marL="0" indent="0">
              <a:buNone/>
            </a:pPr>
            <a:endParaRPr lang="hr-HR" dirty="0"/>
          </a:p>
          <a:p>
            <a:endParaRPr lang="hr-HR" dirty="0" smtClean="0"/>
          </a:p>
          <a:p>
            <a:r>
              <a:rPr lang="hr-HR" b="1" dirty="0" err="1" smtClean="0"/>
              <a:t>zidarsk</a:t>
            </a:r>
            <a:r>
              <a:rPr lang="hr-HR" b="1" dirty="0" smtClean="0"/>
              <a:t> -</a:t>
            </a:r>
            <a:r>
              <a:rPr lang="hr-HR" b="1" dirty="0" smtClean="0">
                <a:solidFill>
                  <a:srgbClr val="FF0000"/>
                </a:solidFill>
              </a:rPr>
              <a:t>i</a:t>
            </a:r>
          </a:p>
          <a:p>
            <a:r>
              <a:rPr lang="hr-HR" b="1" dirty="0" err="1" smtClean="0"/>
              <a:t>zidarsk</a:t>
            </a:r>
            <a:r>
              <a:rPr lang="hr-HR" b="1" dirty="0" smtClean="0"/>
              <a:t>-</a:t>
            </a:r>
            <a:r>
              <a:rPr lang="hr-HR" b="1" dirty="0" smtClean="0">
                <a:solidFill>
                  <a:srgbClr val="FF0000"/>
                </a:solidFill>
              </a:rPr>
              <a:t>om</a:t>
            </a:r>
            <a:r>
              <a:rPr lang="hr-HR" b="1" dirty="0" smtClean="0">
                <a:solidFill>
                  <a:srgbClr val="C00000"/>
                </a:solidFill>
              </a:rPr>
              <a:t>          </a:t>
            </a:r>
            <a:r>
              <a:rPr lang="hr-HR" b="1" dirty="0" err="1" smtClean="0">
                <a:solidFill>
                  <a:schemeClr val="bg1">
                    <a:lumMod val="65000"/>
                  </a:schemeClr>
                </a:solidFill>
              </a:rPr>
              <a:t>oblični</a:t>
            </a:r>
            <a:r>
              <a:rPr lang="hr-HR" b="1" dirty="0" smtClean="0">
                <a:solidFill>
                  <a:schemeClr val="bg1">
                    <a:lumMod val="65000"/>
                  </a:schemeClr>
                </a:solidFill>
              </a:rPr>
              <a:t> nastavak</a:t>
            </a:r>
          </a:p>
          <a:p>
            <a:r>
              <a:rPr lang="hr-HR" b="1" dirty="0" err="1" smtClean="0"/>
              <a:t>zidarsk</a:t>
            </a:r>
            <a:r>
              <a:rPr lang="hr-HR" b="1" dirty="0" smtClean="0"/>
              <a:t>- </a:t>
            </a:r>
            <a:r>
              <a:rPr lang="hr-HR" b="1" dirty="0" err="1" smtClean="0">
                <a:solidFill>
                  <a:srgbClr val="FF0000"/>
                </a:solidFill>
              </a:rPr>
              <a:t>og</a:t>
            </a:r>
            <a:r>
              <a:rPr lang="hr-HR" b="1" dirty="0" smtClean="0">
                <a:solidFill>
                  <a:srgbClr val="FF0000"/>
                </a:solidFill>
              </a:rPr>
              <a:t> </a:t>
            </a:r>
            <a:r>
              <a:rPr lang="hr-HR" b="1" dirty="0" smtClean="0"/>
              <a:t>            </a:t>
            </a:r>
          </a:p>
          <a:p>
            <a:pPr marL="0" indent="0">
              <a:buNone/>
            </a:pPr>
            <a:r>
              <a:rPr lang="hr-HR" b="1" dirty="0" smtClean="0"/>
              <a:t>                  </a:t>
            </a:r>
          </a:p>
          <a:p>
            <a:pPr marL="0" indent="0">
              <a:buNone/>
            </a:pPr>
            <a:endParaRPr lang="hr-HR" b="1" dirty="0"/>
          </a:p>
          <a:p>
            <a:pPr marL="0" indent="0">
              <a:buNone/>
            </a:pPr>
            <a:r>
              <a:rPr lang="hr-HR" b="1" dirty="0" smtClean="0"/>
              <a:t>    osnova                     promjena oblika </a:t>
            </a:r>
            <a:endParaRPr lang="hr-HR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0" name="Down Arrow 9"/>
          <p:cNvSpPr/>
          <p:nvPr/>
        </p:nvSpPr>
        <p:spPr>
          <a:xfrm>
            <a:off x="1371600" y="4648200"/>
            <a:ext cx="76200" cy="609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Right Brace 6"/>
          <p:cNvSpPr/>
          <p:nvPr/>
        </p:nvSpPr>
        <p:spPr>
          <a:xfrm>
            <a:off x="2667000" y="2209800"/>
            <a:ext cx="381000" cy="1066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399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Tvorba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 jedne ili više riječi nastaje nova riječ.</a:t>
            </a:r>
          </a:p>
          <a:p>
            <a:r>
              <a:rPr lang="hr-HR" b="1" dirty="0"/>
              <a:t>Rječotvorje</a:t>
            </a:r>
            <a:r>
              <a:rPr lang="hr-HR" dirty="0"/>
              <a:t>: jezikoslovna službena disciplina koja proučava pravila, načine i sredstva za oblikovanje novih riječi.</a:t>
            </a:r>
          </a:p>
          <a:p>
            <a:pPr>
              <a:buClr>
                <a:schemeClr val="tx1"/>
              </a:buClr>
              <a:buNone/>
            </a:pPr>
            <a:r>
              <a:rPr lang="hr-HR" sz="1800" dirty="0"/>
              <a:t> </a:t>
            </a:r>
          </a:p>
          <a:p>
            <a:pPr>
              <a:buClr>
                <a:schemeClr val="tx1"/>
              </a:buClr>
              <a:buNone/>
            </a:pPr>
            <a:r>
              <a:rPr lang="hr-HR" sz="1800" dirty="0"/>
              <a:t>OSNOVNA RIJEČ   </a:t>
            </a:r>
            <a:r>
              <a:rPr lang="hr-HR" sz="1800" dirty="0" smtClean="0"/>
              <a:t>   TVORBENA </a:t>
            </a:r>
            <a:r>
              <a:rPr lang="hr-HR" sz="1800" dirty="0"/>
              <a:t>OSNOVA  </a:t>
            </a:r>
            <a:r>
              <a:rPr lang="hr-HR" sz="1800" dirty="0" smtClean="0"/>
              <a:t>         TVORENICA</a:t>
            </a:r>
            <a:endParaRPr lang="hr-HR" sz="1800" dirty="0"/>
          </a:p>
          <a:p>
            <a:pPr>
              <a:buClr>
                <a:schemeClr val="tx1"/>
              </a:buClr>
              <a:buNone/>
            </a:pPr>
            <a:r>
              <a:rPr lang="hr-HR" sz="1800" i="1" dirty="0"/>
              <a:t>gledati                      gleda -                          </a:t>
            </a:r>
            <a:r>
              <a:rPr lang="hr-HR" sz="1800" i="1" dirty="0" smtClean="0"/>
              <a:t>          </a:t>
            </a:r>
            <a:r>
              <a:rPr lang="hr-HR" sz="1800" i="1" dirty="0"/>
              <a:t>gleda</a:t>
            </a:r>
            <a:r>
              <a:rPr lang="hr-HR" sz="1800" i="1" dirty="0">
                <a:solidFill>
                  <a:srgbClr val="FF0000"/>
                </a:solidFill>
              </a:rPr>
              <a:t>telj</a:t>
            </a:r>
            <a:r>
              <a:rPr lang="hr-HR" sz="18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158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5719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4040188" cy="685800"/>
          </a:xfrm>
        </p:spPr>
        <p:txBody>
          <a:bodyPr/>
          <a:lstStyle/>
          <a:p>
            <a:r>
              <a:rPr lang="hr-HR" dirty="0" smtClean="0"/>
              <a:t>Tvorbena veza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4041648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U tvorbi razlikujemo</a:t>
            </a:r>
          </a:p>
          <a:p>
            <a:pPr>
              <a:buFontTx/>
              <a:buChar char="-"/>
            </a:pPr>
            <a:r>
              <a:rPr lang="hr-HR" dirty="0" smtClean="0"/>
              <a:t>Polazišnu riječ (tvorbena osnova)  </a:t>
            </a:r>
            <a:r>
              <a:rPr lang="hr-HR" b="1" dirty="0" smtClean="0"/>
              <a:t>selo</a:t>
            </a:r>
          </a:p>
          <a:p>
            <a:pPr>
              <a:buFontTx/>
              <a:buChar char="-"/>
            </a:pPr>
            <a:r>
              <a:rPr lang="hr-HR" dirty="0" err="1" smtClean="0"/>
              <a:t>Tvorenicu</a:t>
            </a:r>
            <a:r>
              <a:rPr lang="hr-HR" dirty="0" smtClean="0"/>
              <a:t> (riječ koja nastaje tvorbom) </a:t>
            </a:r>
            <a:r>
              <a:rPr lang="hr-HR" b="1" dirty="0" smtClean="0"/>
              <a:t>seoski</a:t>
            </a:r>
          </a:p>
          <a:p>
            <a:pPr>
              <a:buFontTx/>
              <a:buChar char="-"/>
            </a:pPr>
            <a:r>
              <a:rPr lang="hr-HR" dirty="0" smtClean="0"/>
              <a:t>Između njih postoji tvorbena veza(izražajno i sadržajno podudaranje </a:t>
            </a:r>
            <a:r>
              <a:rPr lang="hr-HR" dirty="0" err="1" smtClean="0"/>
              <a:t>tvorenice</a:t>
            </a:r>
            <a:r>
              <a:rPr lang="hr-HR" dirty="0" smtClean="0"/>
              <a:t> s polaznom riječi)</a:t>
            </a:r>
          </a:p>
          <a:p>
            <a:pPr>
              <a:buFontTx/>
              <a:buChar char="-"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4672584" y="1447800"/>
            <a:ext cx="4041648" cy="4678235"/>
          </a:xfrm>
        </p:spPr>
        <p:txBody>
          <a:bodyPr/>
          <a:lstStyle/>
          <a:p>
            <a:r>
              <a:rPr lang="hr-HR" dirty="0" smtClean="0"/>
              <a:t>nos – nositi</a:t>
            </a:r>
          </a:p>
          <a:p>
            <a:r>
              <a:rPr lang="hr-HR" dirty="0" smtClean="0"/>
              <a:t>kos – kositi</a:t>
            </a:r>
          </a:p>
          <a:p>
            <a:r>
              <a:rPr lang="hr-HR" dirty="0" smtClean="0"/>
              <a:t>gorski – gorjeti</a:t>
            </a:r>
          </a:p>
          <a:p>
            <a:endParaRPr lang="hr-HR" smtClean="0"/>
          </a:p>
          <a:p>
            <a:r>
              <a:rPr lang="hr-HR" smtClean="0"/>
              <a:t>Među </a:t>
            </a:r>
            <a:r>
              <a:rPr lang="hr-HR" dirty="0" smtClean="0"/>
              <a:t>ovim parovima postoji izravna, ali ne i sadržajna veza. Stoga one nisu u tvorbenoj vezi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1858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400" dirty="0" smtClean="0"/>
              <a:t>Motivirane i nemotivirane riječi</a:t>
            </a:r>
            <a:endParaRPr lang="hr-HR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 smtClean="0"/>
              <a:t>motivirane</a:t>
            </a:r>
            <a:endParaRPr lang="hr-HR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b="1" dirty="0" smtClean="0"/>
              <a:t>nemotivirane</a:t>
            </a:r>
            <a:endParaRPr lang="hr-HR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Mogu se tvorbeno povezati s drugim riječima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npr. dvor- dvorski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ljudi - ljudski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 smtClean="0"/>
              <a:t>Ne mogu se tvorbeno povezati s drugim riječima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npr. pas, crv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2139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Tvorbeni postupci</a:t>
            </a:r>
            <a:endParaRPr lang="hr-H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b="1" dirty="0" smtClean="0"/>
              <a:t>izvođenje </a:t>
            </a:r>
            <a:endParaRPr lang="hr-HR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b="1" dirty="0" smtClean="0"/>
              <a:t>slaganje</a:t>
            </a:r>
            <a:endParaRPr lang="hr-HR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Izvedenice su riječi koje su motivirane jednom polaznom riječju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npr. životan (život)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voden (voda) </a:t>
            </a:r>
            <a:endParaRPr lang="hr-H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hr-HR" dirty="0" smtClean="0"/>
              <a:t>Složenice su riječi  koje su motivirane dvjema ishodišnim riječima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npr. srednjoškolski  </a:t>
            </a:r>
          </a:p>
          <a:p>
            <a:pPr marL="0" indent="0">
              <a:buNone/>
            </a:pPr>
            <a:r>
              <a:rPr lang="hr-HR"/>
              <a:t> </a:t>
            </a:r>
            <a:r>
              <a:rPr lang="hr-HR" smtClean="0"/>
              <a:t>   (</a:t>
            </a:r>
            <a:r>
              <a:rPr lang="hr-HR" dirty="0" smtClean="0"/>
              <a:t>srednja </a:t>
            </a:r>
            <a:r>
              <a:rPr lang="hr-HR" smtClean="0"/>
              <a:t>i škola)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900377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235</TotalTime>
  <Words>358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Executive</vt:lpstr>
      <vt:lpstr>Tvorba ili nastanak riječi</vt:lpstr>
      <vt:lpstr>Jezična pojava gdje od jedne ili više riječi nastaju nove riječi- tvorba riječi</vt:lpstr>
      <vt:lpstr>PowerPoint Presentation</vt:lpstr>
      <vt:lpstr>PowerPoint Presentation</vt:lpstr>
      <vt:lpstr>PowerPoint Presentation</vt:lpstr>
      <vt:lpstr>Tvorba riječi</vt:lpstr>
      <vt:lpstr>PowerPoint Presentation</vt:lpstr>
      <vt:lpstr>Motivirane i nemotivirane riječi</vt:lpstr>
      <vt:lpstr>Tvorbeni postupci</vt:lpstr>
      <vt:lpstr>Tvorbena analiza i tvorbene sastavnice Tvorbena analiza raščljanjivanje je tvorenica na tvorbene sasatavnice.</vt:lpstr>
      <vt:lpstr>Tvorbeni načini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Tvorba ili nastanak riječi</dc:title>
  <dc:creator>Aspire7730</dc:creator>
  <cp:lastModifiedBy>Aspire7730</cp:lastModifiedBy>
  <cp:revision>18</cp:revision>
  <dcterms:created xsi:type="dcterms:W3CDTF">2020-08-02T05:42:33Z</dcterms:created>
  <dcterms:modified xsi:type="dcterms:W3CDTF">2020-08-14T16:40:58Z</dcterms:modified>
</cp:coreProperties>
</file>