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8" r:id="rId3"/>
    <p:sldId id="259" r:id="rId4"/>
    <p:sldId id="260" r:id="rId5"/>
    <p:sldId id="261" r:id="rId6"/>
    <p:sldId id="262" r:id="rId7"/>
    <p:sldId id="272" r:id="rId8"/>
    <p:sldId id="263" r:id="rId9"/>
    <p:sldId id="264" r:id="rId10"/>
    <p:sldId id="265" r:id="rId11"/>
    <p:sldId id="267" r:id="rId12"/>
    <p:sldId id="266" r:id="rId13"/>
    <p:sldId id="273" r:id="rId14"/>
    <p:sldId id="268" r:id="rId15"/>
    <p:sldId id="277" r:id="rId16"/>
    <p:sldId id="274" r:id="rId17"/>
    <p:sldId id="269" r:id="rId18"/>
    <p:sldId id="271" r:id="rId19"/>
    <p:sldId id="275" r:id="rId20"/>
    <p:sldId id="270" r:id="rId21"/>
    <p:sldId id="276" r:id="rId22"/>
    <p:sldId id="278" r:id="rId23"/>
    <p:sldId id="279" r:id="rId24"/>
    <p:sldId id="281" r:id="rId25"/>
    <p:sldId id="280" r:id="rId2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6" d="100"/>
          <a:sy n="86" d="100"/>
        </p:scale>
        <p:origin x="-72"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12192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71600" y="1803405"/>
            <a:ext cx="9448800" cy="1825096"/>
          </a:xfrm>
        </p:spPr>
        <p:txBody>
          <a:bodyPr anchor="b"/>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Date Placeholder 3"/>
          <p:cNvSpPr>
            <a:spLocks noGrp="1"/>
          </p:cNvSpPr>
          <p:nvPr>
            <p:ph type="dt" sz="half" idx="10"/>
          </p:nvPr>
        </p:nvSpPr>
        <p:spPr>
          <a:xfrm>
            <a:off x="7908925" y="4314825"/>
            <a:ext cx="2911475" cy="374650"/>
          </a:xfrm>
        </p:spPr>
        <p:txBody>
          <a:bodyPr/>
          <a:lstStyle>
            <a:lvl1pPr>
              <a:defRPr/>
            </a:lvl1pPr>
          </a:lstStyle>
          <a:p>
            <a:pPr>
              <a:defRPr/>
            </a:pPr>
            <a:fld id="{F4BE0384-4554-4E9B-8346-5DFF6F2B9C10}" type="datetimeFigureOut">
              <a:rPr lang="en-GB"/>
              <a:pPr>
                <a:defRPr/>
              </a:pPr>
              <a:t>29/12/2018</a:t>
            </a:fld>
            <a:endParaRPr lang="en-GB"/>
          </a:p>
        </p:txBody>
      </p:sp>
      <p:sp>
        <p:nvSpPr>
          <p:cNvPr id="6" name="Footer Placeholder 4"/>
          <p:cNvSpPr>
            <a:spLocks noGrp="1"/>
          </p:cNvSpPr>
          <p:nvPr>
            <p:ph type="ftr" sz="quarter" idx="11"/>
          </p:nvPr>
        </p:nvSpPr>
        <p:spPr>
          <a:xfrm>
            <a:off x="1371600" y="4324350"/>
            <a:ext cx="6400800" cy="365125"/>
          </a:xfrm>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8077200" y="1430338"/>
            <a:ext cx="2743200" cy="365125"/>
          </a:xfrm>
        </p:spPr>
        <p:txBody>
          <a:bodyPr/>
          <a:lstStyle>
            <a:lvl1pPr>
              <a:defRPr/>
            </a:lvl1pPr>
          </a:lstStyle>
          <a:p>
            <a:pPr>
              <a:defRPr/>
            </a:pPr>
            <a:fld id="{E9B3606F-B8A9-4857-9406-E9C013C034AF}" type="slidenum">
              <a:rPr lang="en-GB"/>
              <a:pPr>
                <a:defRPr/>
              </a:pPr>
              <a:t>‹#›</a:t>
            </a:fld>
            <a:endParaRPr lang="en-GB"/>
          </a:p>
        </p:txBody>
      </p:sp>
    </p:spTree>
    <p:extLst>
      <p:ext uri="{BB962C8B-B14F-4D97-AF65-F5344CB8AC3E}">
        <p14:creationId xmlns:p14="http://schemas.microsoft.com/office/powerpoint/2010/main" val="126765406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6A5CF5-7D3C-4602-80E4-5D4C405779AA}" type="datetimeFigureOut">
              <a:rPr lang="en-GB"/>
              <a:pPr>
                <a:defRPr/>
              </a:pPr>
              <a:t>29/12/2018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F619779-715D-4A8F-9692-512C1A474B11}" type="slidenum">
              <a:rPr lang="en-GB"/>
              <a:pPr>
                <a:defRPr/>
              </a:pPr>
              <a:t>‹#›</a:t>
            </a:fld>
            <a:endParaRPr lang="en-GB"/>
          </a:p>
        </p:txBody>
      </p:sp>
    </p:spTree>
    <p:extLst>
      <p:ext uri="{BB962C8B-B14F-4D97-AF65-F5344CB8AC3E}">
        <p14:creationId xmlns:p14="http://schemas.microsoft.com/office/powerpoint/2010/main" val="429026384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5" name="Picture 7"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12192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753532"/>
            <a:ext cx="10820400" cy="2802467"/>
          </a:xfrm>
        </p:spPr>
        <p:txBody>
          <a:bodyP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a:xfrm>
            <a:off x="7813675" y="381000"/>
            <a:ext cx="2911475" cy="365125"/>
          </a:xfrm>
        </p:spPr>
        <p:txBody>
          <a:bodyPr/>
          <a:lstStyle>
            <a:lvl1pPr algn="r">
              <a:defRPr smtClean="0"/>
            </a:lvl1pPr>
          </a:lstStyle>
          <a:p>
            <a:pPr>
              <a:defRPr/>
            </a:pPr>
            <a:fld id="{F1A5CA7B-6C9B-4E63-8C51-0A9CA9E86D34}" type="datetimeFigureOut">
              <a:rPr lang="en-GB"/>
              <a:pPr>
                <a:defRPr/>
              </a:pPr>
              <a:t>29/12/2018</a:t>
            </a:fld>
            <a:endParaRPr lang="en-GB"/>
          </a:p>
        </p:txBody>
      </p:sp>
      <p:sp>
        <p:nvSpPr>
          <p:cNvPr id="7" name="Footer Placeholder 5"/>
          <p:cNvSpPr>
            <a:spLocks noGrp="1"/>
          </p:cNvSpPr>
          <p:nvPr>
            <p:ph type="ftr" sz="quarter" idx="11"/>
          </p:nvPr>
        </p:nvSpPr>
        <p:spPr>
          <a:xfrm>
            <a:off x="685800" y="379413"/>
            <a:ext cx="6991350" cy="365125"/>
          </a:xfrm>
        </p:spPr>
        <p:txBody>
          <a:bodyPr/>
          <a:lstStyle>
            <a:lvl1pPr>
              <a:defRPr/>
            </a:lvl1pPr>
          </a:lstStyle>
          <a:p>
            <a:pPr>
              <a:defRPr/>
            </a:pPr>
            <a:endParaRPr lang="en-GB"/>
          </a:p>
        </p:txBody>
      </p:sp>
      <p:sp>
        <p:nvSpPr>
          <p:cNvPr id="8" name="Slide Number Placeholder 6"/>
          <p:cNvSpPr>
            <a:spLocks noGrp="1"/>
          </p:cNvSpPr>
          <p:nvPr>
            <p:ph type="sldNum" sz="quarter" idx="12"/>
          </p:nvPr>
        </p:nvSpPr>
        <p:spPr>
          <a:xfrm>
            <a:off x="10861675" y="381000"/>
            <a:ext cx="644525" cy="365125"/>
          </a:xfrm>
        </p:spPr>
        <p:txBody>
          <a:bodyPr/>
          <a:lstStyle>
            <a:lvl1pPr>
              <a:defRPr/>
            </a:lvl1pPr>
          </a:lstStyle>
          <a:p>
            <a:pPr>
              <a:defRPr/>
            </a:pPr>
            <a:fld id="{2CC4A18D-084A-4F95-89FF-AC3DBCE1BC6B}" type="slidenum">
              <a:rPr lang="en-GB"/>
              <a:pPr>
                <a:defRPr/>
              </a:pPr>
              <a:t>‹#›</a:t>
            </a:fld>
            <a:endParaRPr lang="en-GB"/>
          </a:p>
        </p:txBody>
      </p:sp>
    </p:spTree>
    <p:extLst>
      <p:ext uri="{BB962C8B-B14F-4D97-AF65-F5344CB8AC3E}">
        <p14:creationId xmlns:p14="http://schemas.microsoft.com/office/powerpoint/2010/main" val="190905058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5" name="Picture 12"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12192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76250" y="93345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cs typeface="+mn-cs"/>
              </a:rPr>
              <a:t>“</a:t>
            </a:r>
          </a:p>
        </p:txBody>
      </p:sp>
      <p:sp>
        <p:nvSpPr>
          <p:cNvPr id="7" name="TextBox 6"/>
          <p:cNvSpPr txBox="1"/>
          <p:nvPr/>
        </p:nvSpPr>
        <p:spPr>
          <a:xfrm>
            <a:off x="10983913" y="27019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cs typeface="+mn-cs"/>
              </a:rPr>
              <a:t>”</a:t>
            </a:r>
          </a:p>
        </p:txBody>
      </p:sp>
      <p:sp>
        <p:nvSpPr>
          <p:cNvPr id="2" name="Title 1"/>
          <p:cNvSpPr>
            <a:spLocks noGrp="1"/>
          </p:cNvSpPr>
          <p:nvPr>
            <p:ph type="title"/>
          </p:nvPr>
        </p:nvSpPr>
        <p:spPr>
          <a:xfrm>
            <a:off x="1024467" y="753533"/>
            <a:ext cx="10151533" cy="2604495"/>
          </a:xfrm>
        </p:spPr>
        <p:txBody>
          <a:bodyP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4"/>
          <p:cNvSpPr>
            <a:spLocks noGrp="1"/>
          </p:cNvSpPr>
          <p:nvPr>
            <p:ph type="dt" sz="half" idx="14"/>
          </p:nvPr>
        </p:nvSpPr>
        <p:spPr>
          <a:xfrm>
            <a:off x="7813675" y="381000"/>
            <a:ext cx="2911475" cy="365125"/>
          </a:xfrm>
        </p:spPr>
        <p:txBody>
          <a:bodyPr/>
          <a:lstStyle>
            <a:lvl1pPr algn="r">
              <a:defRPr smtClean="0"/>
            </a:lvl1pPr>
          </a:lstStyle>
          <a:p>
            <a:pPr>
              <a:defRPr/>
            </a:pPr>
            <a:fld id="{C03B699C-630B-427F-8ACE-760B1B02AB66}" type="datetimeFigureOut">
              <a:rPr lang="en-GB"/>
              <a:pPr>
                <a:defRPr/>
              </a:pPr>
              <a:t>29/12/2018</a:t>
            </a:fld>
            <a:endParaRPr lang="en-GB"/>
          </a:p>
        </p:txBody>
      </p:sp>
      <p:sp>
        <p:nvSpPr>
          <p:cNvPr id="9" name="Footer Placeholder 5"/>
          <p:cNvSpPr>
            <a:spLocks noGrp="1"/>
          </p:cNvSpPr>
          <p:nvPr>
            <p:ph type="ftr" sz="quarter" idx="15"/>
          </p:nvPr>
        </p:nvSpPr>
        <p:spPr>
          <a:xfrm>
            <a:off x="685800" y="379413"/>
            <a:ext cx="6991350" cy="365125"/>
          </a:xfrm>
        </p:spPr>
        <p:txBody>
          <a:bodyPr/>
          <a:lstStyle>
            <a:lvl1pPr>
              <a:defRPr/>
            </a:lvl1pPr>
          </a:lstStyle>
          <a:p>
            <a:pPr>
              <a:defRPr/>
            </a:pPr>
            <a:endParaRPr lang="en-GB"/>
          </a:p>
        </p:txBody>
      </p:sp>
      <p:sp>
        <p:nvSpPr>
          <p:cNvPr id="10" name="Slide Number Placeholder 6"/>
          <p:cNvSpPr>
            <a:spLocks noGrp="1"/>
          </p:cNvSpPr>
          <p:nvPr>
            <p:ph type="sldNum" sz="quarter" idx="16"/>
          </p:nvPr>
        </p:nvSpPr>
        <p:spPr>
          <a:xfrm>
            <a:off x="10861675" y="381000"/>
            <a:ext cx="644525" cy="365125"/>
          </a:xfrm>
        </p:spPr>
        <p:txBody>
          <a:bodyPr/>
          <a:lstStyle>
            <a:lvl1pPr>
              <a:defRPr/>
            </a:lvl1pPr>
          </a:lstStyle>
          <a:p>
            <a:pPr>
              <a:defRPr/>
            </a:pPr>
            <a:fld id="{6039E556-D222-4B35-B57D-8F11C4541671}" type="slidenum">
              <a:rPr lang="en-GB"/>
              <a:pPr>
                <a:defRPr/>
              </a:pPr>
              <a:t>‹#›</a:t>
            </a:fld>
            <a:endParaRPr lang="en-GB"/>
          </a:p>
        </p:txBody>
      </p:sp>
    </p:spTree>
    <p:extLst>
      <p:ext uri="{BB962C8B-B14F-4D97-AF65-F5344CB8AC3E}">
        <p14:creationId xmlns:p14="http://schemas.microsoft.com/office/powerpoint/2010/main" val="2782741793"/>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5" name="Picture 8"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12192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a:xfrm>
            <a:off x="7813675" y="379413"/>
            <a:ext cx="2911475" cy="365125"/>
          </a:xfrm>
        </p:spPr>
        <p:txBody>
          <a:bodyPr/>
          <a:lstStyle>
            <a:lvl1pPr algn="r">
              <a:defRPr smtClean="0"/>
            </a:lvl1pPr>
          </a:lstStyle>
          <a:p>
            <a:pPr>
              <a:defRPr/>
            </a:pPr>
            <a:fld id="{A8031111-66E1-442F-AC89-93425B814969}" type="datetimeFigureOut">
              <a:rPr lang="en-GB"/>
              <a:pPr>
                <a:defRPr/>
              </a:pPr>
              <a:t>29/12/2018</a:t>
            </a:fld>
            <a:endParaRPr lang="en-GB"/>
          </a:p>
        </p:txBody>
      </p:sp>
      <p:sp>
        <p:nvSpPr>
          <p:cNvPr id="7" name="Footer Placeholder 5"/>
          <p:cNvSpPr>
            <a:spLocks noGrp="1"/>
          </p:cNvSpPr>
          <p:nvPr>
            <p:ph type="ftr" sz="quarter" idx="11"/>
          </p:nvPr>
        </p:nvSpPr>
        <p:spPr>
          <a:xfrm>
            <a:off x="685800" y="379413"/>
            <a:ext cx="6991350" cy="365125"/>
          </a:xfrm>
        </p:spPr>
        <p:txBody>
          <a:bodyPr/>
          <a:lstStyle>
            <a:lvl1pPr>
              <a:defRPr/>
            </a:lvl1pPr>
          </a:lstStyle>
          <a:p>
            <a:pPr>
              <a:defRPr/>
            </a:pPr>
            <a:endParaRPr lang="en-GB"/>
          </a:p>
        </p:txBody>
      </p:sp>
      <p:sp>
        <p:nvSpPr>
          <p:cNvPr id="8" name="Slide Number Placeholder 6"/>
          <p:cNvSpPr>
            <a:spLocks noGrp="1"/>
          </p:cNvSpPr>
          <p:nvPr>
            <p:ph type="sldNum" sz="quarter" idx="12"/>
          </p:nvPr>
        </p:nvSpPr>
        <p:spPr>
          <a:xfrm>
            <a:off x="10861675" y="381000"/>
            <a:ext cx="644525" cy="365125"/>
          </a:xfrm>
        </p:spPr>
        <p:txBody>
          <a:bodyPr/>
          <a:lstStyle>
            <a:lvl1pPr>
              <a:defRPr/>
            </a:lvl1pPr>
          </a:lstStyle>
          <a:p>
            <a:pPr>
              <a:defRPr/>
            </a:pPr>
            <a:fld id="{610DD370-EE1F-4222-9FF8-1BDBFADDC34D}" type="slidenum">
              <a:rPr lang="en-GB"/>
              <a:pPr>
                <a:defRPr/>
              </a:pPr>
              <a:t>‹#›</a:t>
            </a:fld>
            <a:endParaRPr lang="en-GB"/>
          </a:p>
        </p:txBody>
      </p:sp>
    </p:spTree>
    <p:extLst>
      <p:ext uri="{BB962C8B-B14F-4D97-AF65-F5344CB8AC3E}">
        <p14:creationId xmlns:p14="http://schemas.microsoft.com/office/powerpoint/2010/main" val="2315229232"/>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3"/>
          <p:cNvSpPr>
            <a:spLocks noGrp="1"/>
          </p:cNvSpPr>
          <p:nvPr>
            <p:ph type="dt" sz="half" idx="18"/>
          </p:nvPr>
        </p:nvSpPr>
        <p:spPr/>
        <p:txBody>
          <a:bodyPr/>
          <a:lstStyle>
            <a:lvl1pPr>
              <a:defRPr/>
            </a:lvl1pPr>
          </a:lstStyle>
          <a:p>
            <a:pPr>
              <a:defRPr/>
            </a:pPr>
            <a:fld id="{9F7AC749-58CC-4AC1-9BF5-9B35DFF2B95C}" type="datetimeFigureOut">
              <a:rPr lang="en-GB"/>
              <a:pPr>
                <a:defRPr/>
              </a:pPr>
              <a:t>29/12/2018</a:t>
            </a:fld>
            <a:endParaRPr lang="en-GB"/>
          </a:p>
        </p:txBody>
      </p:sp>
      <p:sp>
        <p:nvSpPr>
          <p:cNvPr id="14" name="Footer Placeholder 4"/>
          <p:cNvSpPr>
            <a:spLocks noGrp="1"/>
          </p:cNvSpPr>
          <p:nvPr>
            <p:ph type="ftr" sz="quarter" idx="19"/>
          </p:nvPr>
        </p:nvSpPr>
        <p:spPr/>
        <p:txBody>
          <a:bodyPr/>
          <a:lstStyle>
            <a:lvl1pPr>
              <a:defRPr/>
            </a:lvl1pPr>
          </a:lstStyle>
          <a:p>
            <a:pPr>
              <a:defRPr/>
            </a:pPr>
            <a:endParaRPr lang="en-GB"/>
          </a:p>
        </p:txBody>
      </p:sp>
      <p:sp>
        <p:nvSpPr>
          <p:cNvPr id="16" name="Slide Number Placeholder 5"/>
          <p:cNvSpPr>
            <a:spLocks noGrp="1"/>
          </p:cNvSpPr>
          <p:nvPr>
            <p:ph type="sldNum" sz="quarter" idx="20"/>
          </p:nvPr>
        </p:nvSpPr>
        <p:spPr/>
        <p:txBody>
          <a:bodyPr/>
          <a:lstStyle>
            <a:lvl1pPr>
              <a:defRPr/>
            </a:lvl1pPr>
          </a:lstStyle>
          <a:p>
            <a:pPr>
              <a:defRPr/>
            </a:pPr>
            <a:fld id="{0F6FBB94-7DAE-480C-8696-59E00110A3FE}" type="slidenum">
              <a:rPr lang="en-GB"/>
              <a:pPr>
                <a:defRPr/>
              </a:pPr>
              <a:t>‹#›</a:t>
            </a:fld>
            <a:endParaRPr lang="en-GB"/>
          </a:p>
        </p:txBody>
      </p:sp>
    </p:spTree>
    <p:extLst>
      <p:ext uri="{BB962C8B-B14F-4D97-AF65-F5344CB8AC3E}">
        <p14:creationId xmlns:p14="http://schemas.microsoft.com/office/powerpoint/2010/main" val="315126004"/>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688618" y="4873764"/>
            <a:ext cx="3451582" cy="1344921"/>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4374264" y="4873763"/>
            <a:ext cx="3448935" cy="1344921"/>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8049731" y="4873761"/>
            <a:ext cx="3452445" cy="1344921"/>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3"/>
          <p:cNvSpPr>
            <a:spLocks noGrp="1"/>
          </p:cNvSpPr>
          <p:nvPr>
            <p:ph type="dt" sz="half" idx="23"/>
          </p:nvPr>
        </p:nvSpPr>
        <p:spPr/>
        <p:txBody>
          <a:bodyPr/>
          <a:lstStyle>
            <a:lvl1pPr>
              <a:defRPr/>
            </a:lvl1pPr>
          </a:lstStyle>
          <a:p>
            <a:pPr>
              <a:defRPr/>
            </a:pPr>
            <a:fld id="{C4A09B17-A3EC-402D-949F-24E568F1DC79}" type="datetimeFigureOut">
              <a:rPr lang="en-GB"/>
              <a:pPr>
                <a:defRPr/>
              </a:pPr>
              <a:t>29/12/2018</a:t>
            </a:fld>
            <a:endParaRPr lang="en-GB"/>
          </a:p>
        </p:txBody>
      </p:sp>
      <p:sp>
        <p:nvSpPr>
          <p:cNvPr id="13" name="Footer Placeholder 4"/>
          <p:cNvSpPr>
            <a:spLocks noGrp="1"/>
          </p:cNvSpPr>
          <p:nvPr>
            <p:ph type="ftr" sz="quarter" idx="24"/>
          </p:nvPr>
        </p:nvSpPr>
        <p:spPr/>
        <p:txBody>
          <a:bodyPr/>
          <a:lstStyle>
            <a:lvl1pPr>
              <a:defRPr/>
            </a:lvl1pPr>
          </a:lstStyle>
          <a:p>
            <a:pPr>
              <a:defRPr/>
            </a:pPr>
            <a:endParaRPr lang="en-GB"/>
          </a:p>
        </p:txBody>
      </p:sp>
      <p:sp>
        <p:nvSpPr>
          <p:cNvPr id="14" name="Slide Number Placeholder 5"/>
          <p:cNvSpPr>
            <a:spLocks noGrp="1"/>
          </p:cNvSpPr>
          <p:nvPr>
            <p:ph type="sldNum" sz="quarter" idx="25"/>
          </p:nvPr>
        </p:nvSpPr>
        <p:spPr/>
        <p:txBody>
          <a:bodyPr/>
          <a:lstStyle>
            <a:lvl1pPr>
              <a:defRPr/>
            </a:lvl1pPr>
          </a:lstStyle>
          <a:p>
            <a:pPr>
              <a:defRPr/>
            </a:pPr>
            <a:fld id="{43406CF7-6CB8-49B0-8483-1B2E9FBC6ABE}" type="slidenum">
              <a:rPr lang="en-GB"/>
              <a:pPr>
                <a:defRPr/>
              </a:pPr>
              <a:t>‹#›</a:t>
            </a:fld>
            <a:endParaRPr lang="en-GB"/>
          </a:p>
        </p:txBody>
      </p:sp>
    </p:spTree>
    <p:extLst>
      <p:ext uri="{BB962C8B-B14F-4D97-AF65-F5344CB8AC3E}">
        <p14:creationId xmlns:p14="http://schemas.microsoft.com/office/powerpoint/2010/main" val="3982105362"/>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BC36EFF-9E61-4E68-8683-72007D5AB63E}" type="datetimeFigureOut">
              <a:rPr lang="en-GB"/>
              <a:pPr>
                <a:defRPr/>
              </a:pPr>
              <a:t>29/12/2018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665137D-364E-46C2-95DC-F9BEA08D1701}" type="slidenum">
              <a:rPr lang="en-GB"/>
              <a:pPr>
                <a:defRPr/>
              </a:pPr>
              <a:t>‹#›</a:t>
            </a:fld>
            <a:endParaRPr lang="en-GB"/>
          </a:p>
        </p:txBody>
      </p:sp>
    </p:spTree>
    <p:extLst>
      <p:ext uri="{BB962C8B-B14F-4D97-AF65-F5344CB8AC3E}">
        <p14:creationId xmlns:p14="http://schemas.microsoft.com/office/powerpoint/2010/main" val="1685659652"/>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7"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12192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7813675" y="379413"/>
            <a:ext cx="2911475" cy="365125"/>
          </a:xfrm>
        </p:spPr>
        <p:txBody>
          <a:bodyPr/>
          <a:lstStyle>
            <a:lvl1pPr algn="r">
              <a:defRPr smtClean="0"/>
            </a:lvl1pPr>
          </a:lstStyle>
          <a:p>
            <a:pPr>
              <a:defRPr/>
            </a:pPr>
            <a:fld id="{47DDCF6F-01FB-406C-BF43-B5378856D02E}" type="datetimeFigureOut">
              <a:rPr lang="en-GB"/>
              <a:pPr>
                <a:defRPr/>
              </a:pPr>
              <a:t>29/12/2018</a:t>
            </a:fld>
            <a:endParaRPr lang="en-GB"/>
          </a:p>
        </p:txBody>
      </p:sp>
      <p:sp>
        <p:nvSpPr>
          <p:cNvPr id="6" name="Footer Placeholder 4"/>
          <p:cNvSpPr>
            <a:spLocks noGrp="1"/>
          </p:cNvSpPr>
          <p:nvPr>
            <p:ph type="ftr" sz="quarter" idx="11"/>
          </p:nvPr>
        </p:nvSpPr>
        <p:spPr>
          <a:xfrm>
            <a:off x="685800" y="381000"/>
            <a:ext cx="6991350" cy="365125"/>
          </a:xfrm>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10861675" y="381000"/>
            <a:ext cx="644525" cy="365125"/>
          </a:xfrm>
        </p:spPr>
        <p:txBody>
          <a:bodyPr/>
          <a:lstStyle>
            <a:lvl1pPr>
              <a:defRPr/>
            </a:lvl1pPr>
          </a:lstStyle>
          <a:p>
            <a:pPr>
              <a:defRPr/>
            </a:pPr>
            <a:fld id="{B53899A9-1F04-4FA7-8B31-C73E0AF7E307}" type="slidenum">
              <a:rPr lang="en-GB"/>
              <a:pPr>
                <a:defRPr/>
              </a:pPr>
              <a:t>‹#›</a:t>
            </a:fld>
            <a:endParaRPr lang="en-GB"/>
          </a:p>
        </p:txBody>
      </p:sp>
    </p:spTree>
    <p:extLst>
      <p:ext uri="{BB962C8B-B14F-4D97-AF65-F5344CB8AC3E}">
        <p14:creationId xmlns:p14="http://schemas.microsoft.com/office/powerpoint/2010/main" val="105968059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5F815F0-F407-4701-BC98-831F702D401E}" type="datetimeFigureOut">
              <a:rPr lang="en-GB"/>
              <a:pPr>
                <a:defRPr/>
              </a:pPr>
              <a:t>29/12/2018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447721A-1525-47BB-8D7B-AF304841BD43}" type="slidenum">
              <a:rPr lang="en-GB"/>
              <a:pPr>
                <a:defRPr/>
              </a:pPr>
              <a:t>‹#›</a:t>
            </a:fld>
            <a:endParaRPr lang="en-GB"/>
          </a:p>
        </p:txBody>
      </p:sp>
    </p:spTree>
    <p:extLst>
      <p:ext uri="{BB962C8B-B14F-4D97-AF65-F5344CB8AC3E}">
        <p14:creationId xmlns:p14="http://schemas.microsoft.com/office/powerpoint/2010/main" val="350958618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8"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12192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753533"/>
            <a:ext cx="10820399" cy="2801935"/>
          </a:xfrm>
        </p:spPr>
        <p:txBody>
          <a:bodyPr anchor="b"/>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7813675" y="381000"/>
            <a:ext cx="2911475" cy="365125"/>
          </a:xfrm>
        </p:spPr>
        <p:txBody>
          <a:bodyPr/>
          <a:lstStyle>
            <a:lvl1pPr algn="r">
              <a:defRPr smtClean="0"/>
            </a:lvl1pPr>
          </a:lstStyle>
          <a:p>
            <a:pPr>
              <a:defRPr/>
            </a:pPr>
            <a:fld id="{BDD29EB2-41EB-4263-BD9D-561BFEFBE991}" type="datetimeFigureOut">
              <a:rPr lang="en-GB"/>
              <a:pPr>
                <a:defRPr/>
              </a:pPr>
              <a:t>29/12/2018</a:t>
            </a:fld>
            <a:endParaRPr lang="en-GB"/>
          </a:p>
        </p:txBody>
      </p:sp>
      <p:sp>
        <p:nvSpPr>
          <p:cNvPr id="6" name="Footer Placeholder 4"/>
          <p:cNvSpPr>
            <a:spLocks noGrp="1"/>
          </p:cNvSpPr>
          <p:nvPr>
            <p:ph type="ftr" sz="quarter" idx="11"/>
          </p:nvPr>
        </p:nvSpPr>
        <p:spPr>
          <a:xfrm>
            <a:off x="685800" y="381000"/>
            <a:ext cx="6991350" cy="363538"/>
          </a:xfrm>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10861675" y="381000"/>
            <a:ext cx="644525" cy="365125"/>
          </a:xfrm>
        </p:spPr>
        <p:txBody>
          <a:bodyPr/>
          <a:lstStyle>
            <a:lvl1pPr>
              <a:defRPr/>
            </a:lvl1pPr>
          </a:lstStyle>
          <a:p>
            <a:pPr>
              <a:defRPr/>
            </a:pPr>
            <a:fld id="{89D4E67B-A45B-4A89-90D5-4EFB1B7CB5F6}" type="slidenum">
              <a:rPr lang="en-GB"/>
              <a:pPr>
                <a:defRPr/>
              </a:pPr>
              <a:t>‹#›</a:t>
            </a:fld>
            <a:endParaRPr lang="en-GB"/>
          </a:p>
        </p:txBody>
      </p:sp>
    </p:spTree>
    <p:extLst>
      <p:ext uri="{BB962C8B-B14F-4D97-AF65-F5344CB8AC3E}">
        <p14:creationId xmlns:p14="http://schemas.microsoft.com/office/powerpoint/2010/main" val="304402369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7B4D13B-0F36-48B3-9B3A-CA91C606FC0B}" type="datetimeFigureOut">
              <a:rPr lang="en-GB"/>
              <a:pPr>
                <a:defRPr/>
              </a:pPr>
              <a:t>29/12/2018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950B26-8B74-44E1-9E19-11672F258A7D}" type="slidenum">
              <a:rPr lang="en-GB"/>
              <a:pPr>
                <a:defRPr/>
              </a:pPr>
              <a:t>‹#›</a:t>
            </a:fld>
            <a:endParaRPr lang="en-GB"/>
          </a:p>
        </p:txBody>
      </p:sp>
    </p:spTree>
    <p:extLst>
      <p:ext uri="{BB962C8B-B14F-4D97-AF65-F5344CB8AC3E}">
        <p14:creationId xmlns:p14="http://schemas.microsoft.com/office/powerpoint/2010/main" val="47327615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3979567-6919-4925-99AE-1A697676F4F6}" type="datetimeFigureOut">
              <a:rPr lang="en-GB"/>
              <a:pPr>
                <a:defRPr/>
              </a:pPr>
              <a:t>29/12/2018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8E77099-9AFC-4370-AD55-7C7D5BC91691}" type="slidenum">
              <a:rPr lang="en-GB"/>
              <a:pPr>
                <a:defRPr/>
              </a:pPr>
              <a:t>‹#›</a:t>
            </a:fld>
            <a:endParaRPr lang="en-GB"/>
          </a:p>
        </p:txBody>
      </p:sp>
    </p:spTree>
    <p:extLst>
      <p:ext uri="{BB962C8B-B14F-4D97-AF65-F5344CB8AC3E}">
        <p14:creationId xmlns:p14="http://schemas.microsoft.com/office/powerpoint/2010/main" val="64565972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25E0629B-7CD7-46A3-B2D3-3337D7A9C378}" type="datetimeFigureOut">
              <a:rPr lang="en-GB"/>
              <a:pPr>
                <a:defRPr/>
              </a:pPr>
              <a:t>29/12/2018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B2FDF336-4DF7-4B0C-BA2C-B5E532366D6E}" type="slidenum">
              <a:rPr lang="en-GB"/>
              <a:pPr>
                <a:defRPr/>
              </a:pPr>
              <a:t>‹#›</a:t>
            </a:fld>
            <a:endParaRPr lang="en-GB"/>
          </a:p>
        </p:txBody>
      </p:sp>
    </p:spTree>
    <p:extLst>
      <p:ext uri="{BB962C8B-B14F-4D97-AF65-F5344CB8AC3E}">
        <p14:creationId xmlns:p14="http://schemas.microsoft.com/office/powerpoint/2010/main" val="110192613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6289C4D-AA00-490B-A9EF-AAAD963B17B9}" type="datetimeFigureOut">
              <a:rPr lang="en-GB"/>
              <a:pPr>
                <a:defRPr/>
              </a:pPr>
              <a:t>29/12/2018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8555172D-FC34-4C2B-A681-A9B52EBA2795}" type="slidenum">
              <a:rPr lang="en-GB"/>
              <a:pPr>
                <a:defRPr/>
              </a:pPr>
              <a:t>‹#›</a:t>
            </a:fld>
            <a:endParaRPr lang="en-GB"/>
          </a:p>
        </p:txBody>
      </p:sp>
    </p:spTree>
    <p:extLst>
      <p:ext uri="{BB962C8B-B14F-4D97-AF65-F5344CB8AC3E}">
        <p14:creationId xmlns:p14="http://schemas.microsoft.com/office/powerpoint/2010/main" val="212504826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DF9AF6-DF80-465D-8A09-82792A602425}" type="datetimeFigureOut">
              <a:rPr lang="en-GB"/>
              <a:pPr>
                <a:defRPr/>
              </a:pPr>
              <a:t>29/12/2018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91683A6-BE55-4DEE-8C3A-C14DB8904939}" type="slidenum">
              <a:rPr lang="en-GB"/>
              <a:pPr>
                <a:defRPr/>
              </a:pPr>
              <a:t>‹#›</a:t>
            </a:fld>
            <a:endParaRPr lang="en-GB"/>
          </a:p>
        </p:txBody>
      </p:sp>
    </p:spTree>
    <p:extLst>
      <p:ext uri="{BB962C8B-B14F-4D97-AF65-F5344CB8AC3E}">
        <p14:creationId xmlns:p14="http://schemas.microsoft.com/office/powerpoint/2010/main" val="383219281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CFEB5F-06E7-42BD-844A-9713BB7F25D3}" type="datetimeFigureOut">
              <a:rPr lang="en-GB"/>
              <a:pPr>
                <a:defRPr/>
              </a:pPr>
              <a:t>29/12/2018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7FA7496-5C87-4446-84AB-6B988A33F047}" type="slidenum">
              <a:rPr lang="en-GB"/>
              <a:pPr>
                <a:defRPr/>
              </a:pPr>
              <a:t>‹#›</a:t>
            </a:fld>
            <a:endParaRPr lang="en-GB"/>
          </a:p>
        </p:txBody>
      </p:sp>
    </p:spTree>
    <p:extLst>
      <p:ext uri="{BB962C8B-B14F-4D97-AF65-F5344CB8AC3E}">
        <p14:creationId xmlns:p14="http://schemas.microsoft.com/office/powerpoint/2010/main" val="9833053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C0-HD-TOP.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2192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895600" y="763588"/>
            <a:ext cx="8610600" cy="1293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685800" y="2193925"/>
            <a:ext cx="10820400"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594725" y="6356350"/>
            <a:ext cx="2911475" cy="365125"/>
          </a:xfrm>
          <a:prstGeom prst="rect">
            <a:avLst/>
          </a:prstGeom>
        </p:spPr>
        <p:txBody>
          <a:bodyPr vert="horz" lIns="91440" tIns="45720" rIns="91440" bIns="45720" rtlCol="0" anchor="ctr"/>
          <a:lstStyle>
            <a:lvl1pPr algn="r" fontAlgn="auto">
              <a:spcBef>
                <a:spcPts val="0"/>
              </a:spcBef>
              <a:spcAft>
                <a:spcPts val="0"/>
              </a:spcAft>
              <a:defRPr sz="1050" smtClean="0">
                <a:solidFill>
                  <a:schemeClr val="tx1">
                    <a:tint val="75000"/>
                  </a:schemeClr>
                </a:solidFill>
                <a:latin typeface="+mn-lt"/>
                <a:cs typeface="+mn-cs"/>
              </a:defRPr>
            </a:lvl1pPr>
          </a:lstStyle>
          <a:p>
            <a:pPr>
              <a:defRPr/>
            </a:pPr>
            <a:fld id="{1527F1F2-AFFF-48C2-A56B-85B59DD7EBDB}" type="datetimeFigureOut">
              <a:rPr lang="en-GB"/>
              <a:pPr>
                <a:defRPr/>
              </a:pPr>
              <a:t>29/12/2018</a:t>
            </a:fld>
            <a:endParaRPr lang="en-GB"/>
          </a:p>
        </p:txBody>
      </p:sp>
      <p:sp>
        <p:nvSpPr>
          <p:cNvPr id="5" name="Footer Placeholder 4"/>
          <p:cNvSpPr>
            <a:spLocks noGrp="1"/>
          </p:cNvSpPr>
          <p:nvPr>
            <p:ph type="ftr" sz="quarter" idx="3"/>
          </p:nvPr>
        </p:nvSpPr>
        <p:spPr>
          <a:xfrm>
            <a:off x="685800" y="6356350"/>
            <a:ext cx="7772400" cy="365125"/>
          </a:xfrm>
          <a:prstGeom prst="rect">
            <a:avLst/>
          </a:prstGeom>
        </p:spPr>
        <p:txBody>
          <a:bodyPr vert="horz" lIns="91440" tIns="45720" rIns="91440" bIns="45720" rtlCol="0" anchor="ctr"/>
          <a:lstStyle>
            <a:lvl1pPr algn="l" fontAlgn="auto">
              <a:spcBef>
                <a:spcPts val="0"/>
              </a:spcBef>
              <a:spcAft>
                <a:spcPts val="0"/>
              </a:spcAft>
              <a:defRPr sz="105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fontAlgn="auto">
              <a:spcBef>
                <a:spcPts val="0"/>
              </a:spcBef>
              <a:spcAft>
                <a:spcPts val="0"/>
              </a:spcAft>
              <a:defRPr sz="1050" smtClean="0">
                <a:solidFill>
                  <a:schemeClr val="tx1">
                    <a:tint val="75000"/>
                  </a:schemeClr>
                </a:solidFill>
                <a:latin typeface="+mn-lt"/>
                <a:cs typeface="+mn-cs"/>
              </a:defRPr>
            </a:lvl1pPr>
          </a:lstStyle>
          <a:p>
            <a:pPr>
              <a:defRPr/>
            </a:pPr>
            <a:fld id="{F56DD645-8890-4434-8297-37C783185D53}"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749" r:id="rId1"/>
    <p:sldLayoutId id="2147483738" r:id="rId2"/>
    <p:sldLayoutId id="2147483750" r:id="rId3"/>
    <p:sldLayoutId id="2147483739" r:id="rId4"/>
    <p:sldLayoutId id="2147483740" r:id="rId5"/>
    <p:sldLayoutId id="2147483741" r:id="rId6"/>
    <p:sldLayoutId id="2147483742" r:id="rId7"/>
    <p:sldLayoutId id="2147483743" r:id="rId8"/>
    <p:sldLayoutId id="2147483744" r:id="rId9"/>
    <p:sldLayoutId id="2147483745" r:id="rId10"/>
    <p:sldLayoutId id="2147483751" r:id="rId11"/>
    <p:sldLayoutId id="2147483752" r:id="rId12"/>
    <p:sldLayoutId id="2147483753" r:id="rId13"/>
    <p:sldLayoutId id="2147483746" r:id="rId14"/>
    <p:sldLayoutId id="2147483747" r:id="rId15"/>
    <p:sldLayoutId id="2147483748" r:id="rId16"/>
    <p:sldLayoutId id="2147483754" r:id="rId17"/>
  </p:sldLayoutIdLst>
  <p:transition spd="slow">
    <p:fade/>
  </p:transition>
  <p:txStyles>
    <p:titleStyle>
      <a:lvl1pPr algn="r" rtl="0" fontAlgn="base">
        <a:lnSpc>
          <a:spcPct val="90000"/>
        </a:lnSpc>
        <a:spcBef>
          <a:spcPct val="0"/>
        </a:spcBef>
        <a:spcAft>
          <a:spcPct val="0"/>
        </a:spcAft>
        <a:defRPr sz="4000" kern="1200" cap="all">
          <a:solidFill>
            <a:schemeClr val="tx1"/>
          </a:solidFill>
          <a:latin typeface="+mj-lt"/>
          <a:ea typeface="+mj-ea"/>
          <a:cs typeface="+mj-cs"/>
        </a:defRPr>
      </a:lvl1pPr>
      <a:lvl2pPr algn="r" rtl="0" fontAlgn="base">
        <a:lnSpc>
          <a:spcPct val="90000"/>
        </a:lnSpc>
        <a:spcBef>
          <a:spcPct val="0"/>
        </a:spcBef>
        <a:spcAft>
          <a:spcPct val="0"/>
        </a:spcAft>
        <a:defRPr sz="4000">
          <a:solidFill>
            <a:schemeClr val="tx1"/>
          </a:solidFill>
          <a:latin typeface="Century Gothic" pitchFamily="34" charset="0"/>
        </a:defRPr>
      </a:lvl2pPr>
      <a:lvl3pPr algn="r" rtl="0" fontAlgn="base">
        <a:lnSpc>
          <a:spcPct val="90000"/>
        </a:lnSpc>
        <a:spcBef>
          <a:spcPct val="0"/>
        </a:spcBef>
        <a:spcAft>
          <a:spcPct val="0"/>
        </a:spcAft>
        <a:defRPr sz="4000">
          <a:solidFill>
            <a:schemeClr val="tx1"/>
          </a:solidFill>
          <a:latin typeface="Century Gothic" pitchFamily="34" charset="0"/>
        </a:defRPr>
      </a:lvl3pPr>
      <a:lvl4pPr algn="r" rtl="0" fontAlgn="base">
        <a:lnSpc>
          <a:spcPct val="90000"/>
        </a:lnSpc>
        <a:spcBef>
          <a:spcPct val="0"/>
        </a:spcBef>
        <a:spcAft>
          <a:spcPct val="0"/>
        </a:spcAft>
        <a:defRPr sz="4000">
          <a:solidFill>
            <a:schemeClr val="tx1"/>
          </a:solidFill>
          <a:latin typeface="Century Gothic" pitchFamily="34" charset="0"/>
        </a:defRPr>
      </a:lvl4pPr>
      <a:lvl5pPr algn="r" rtl="0" fontAlgn="base">
        <a:lnSpc>
          <a:spcPct val="90000"/>
        </a:lnSpc>
        <a:spcBef>
          <a:spcPct val="0"/>
        </a:spcBef>
        <a:spcAft>
          <a:spcPct val="0"/>
        </a:spcAft>
        <a:defRPr sz="4000">
          <a:solidFill>
            <a:schemeClr val="tx1"/>
          </a:solidFill>
          <a:latin typeface="Century Gothic" pitchFamily="34" charset="0"/>
        </a:defRPr>
      </a:lvl5pPr>
      <a:lvl6pPr marL="457200" algn="r" rtl="0" fontAlgn="base">
        <a:lnSpc>
          <a:spcPct val="90000"/>
        </a:lnSpc>
        <a:spcBef>
          <a:spcPct val="0"/>
        </a:spcBef>
        <a:spcAft>
          <a:spcPct val="0"/>
        </a:spcAft>
        <a:defRPr sz="4000">
          <a:solidFill>
            <a:schemeClr val="tx1"/>
          </a:solidFill>
          <a:latin typeface="Century Gothic" pitchFamily="34" charset="0"/>
        </a:defRPr>
      </a:lvl6pPr>
      <a:lvl7pPr marL="914400" algn="r" rtl="0" fontAlgn="base">
        <a:lnSpc>
          <a:spcPct val="90000"/>
        </a:lnSpc>
        <a:spcBef>
          <a:spcPct val="0"/>
        </a:spcBef>
        <a:spcAft>
          <a:spcPct val="0"/>
        </a:spcAft>
        <a:defRPr sz="4000">
          <a:solidFill>
            <a:schemeClr val="tx1"/>
          </a:solidFill>
          <a:latin typeface="Century Gothic" pitchFamily="34" charset="0"/>
        </a:defRPr>
      </a:lvl7pPr>
      <a:lvl8pPr marL="1371600" algn="r" rtl="0" fontAlgn="base">
        <a:lnSpc>
          <a:spcPct val="90000"/>
        </a:lnSpc>
        <a:spcBef>
          <a:spcPct val="0"/>
        </a:spcBef>
        <a:spcAft>
          <a:spcPct val="0"/>
        </a:spcAft>
        <a:defRPr sz="4000">
          <a:solidFill>
            <a:schemeClr val="tx1"/>
          </a:solidFill>
          <a:latin typeface="Century Gothic" pitchFamily="34" charset="0"/>
        </a:defRPr>
      </a:lvl8pPr>
      <a:lvl9pPr marL="1828800" algn="r" rtl="0" fontAlgn="base">
        <a:lnSpc>
          <a:spcPct val="90000"/>
        </a:lnSpc>
        <a:spcBef>
          <a:spcPct val="0"/>
        </a:spcBef>
        <a:spcAft>
          <a:spcPct val="0"/>
        </a:spcAft>
        <a:defRPr sz="4000">
          <a:solidFill>
            <a:schemeClr val="tx1"/>
          </a:solidFill>
          <a:latin typeface="Century Gothic" pitchFamily="34" charset="0"/>
        </a:defRPr>
      </a:lvl9pPr>
    </p:titleStyle>
    <p:bodyStyle>
      <a:lvl1pPr marL="228600" indent="-228600" algn="l" rtl="0" fontAlgn="base">
        <a:lnSpc>
          <a:spcPct val="90000"/>
        </a:lnSpc>
        <a:spcBef>
          <a:spcPts val="1000"/>
        </a:spcBef>
        <a:spcAft>
          <a:spcPct val="0"/>
        </a:spcAft>
        <a:buFont typeface="Arial" charset="0"/>
        <a:buChar char="•"/>
        <a:defRPr sz="22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sz="16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5.jpeg"/><Relationship Id="rId21" Type="http://schemas.openxmlformats.org/officeDocument/2006/relationships/image" Target="../media/image23.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image" Target="../media/image4.jpeg"/><Relationship Id="rId16" Type="http://schemas.openxmlformats.org/officeDocument/2006/relationships/image" Target="../media/image18.jpeg"/><Relationship Id="rId20"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23" Type="http://schemas.openxmlformats.org/officeDocument/2006/relationships/image" Target="../media/image25.jpeg"/><Relationship Id="rId10" Type="http://schemas.openxmlformats.org/officeDocument/2006/relationships/image" Target="../media/image12.jpeg"/><Relationship Id="rId19" Type="http://schemas.openxmlformats.org/officeDocument/2006/relationships/image" Target="../media/image21.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 Id="rId22" Type="http://schemas.openxmlformats.org/officeDocument/2006/relationships/image" Target="../media/image24.jpeg"/></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0"/>
            <a:ext cx="9448800" cy="1825625"/>
          </a:xfrm>
        </p:spPr>
        <p:txBody>
          <a:bodyPr/>
          <a:lstStyle/>
          <a:p>
            <a:pPr fontAlgn="auto">
              <a:spcAft>
                <a:spcPts val="0"/>
              </a:spcAft>
              <a:defRPr/>
            </a:pPr>
            <a:r>
              <a:rPr lang="hr-BA" sz="9600" dirty="0" smtClean="0">
                <a:solidFill>
                  <a:srgbClr val="FF0000"/>
                </a:solidFill>
                <a:latin typeface="Algerian" panose="04020705040A02060702" pitchFamily="82" charset="0"/>
              </a:rPr>
              <a:t>Večernji akt</a:t>
            </a:r>
            <a:endParaRPr lang="en-GB" sz="9600" dirty="0">
              <a:solidFill>
                <a:srgbClr val="FF0000"/>
              </a:solidFill>
              <a:latin typeface="Algerian" panose="04020705040A02060702" pitchFamily="82" charset="0"/>
            </a:endParaRPr>
          </a:p>
        </p:txBody>
      </p:sp>
      <p:sp>
        <p:nvSpPr>
          <p:cNvPr id="3" name="Subtitle 2"/>
          <p:cNvSpPr>
            <a:spLocks noGrp="1"/>
          </p:cNvSpPr>
          <p:nvPr>
            <p:ph type="subTitle" idx="1"/>
          </p:nvPr>
        </p:nvSpPr>
        <p:spPr>
          <a:xfrm>
            <a:off x="1371600" y="3632200"/>
            <a:ext cx="9448800" cy="685800"/>
          </a:xfrm>
        </p:spPr>
        <p:txBody>
          <a:bodyPr/>
          <a:lstStyle/>
          <a:p>
            <a:r>
              <a:rPr lang="hr-BA" smtClean="0">
                <a:latin typeface="Algerian" pitchFamily="82" charset="0"/>
              </a:rPr>
              <a:t>								</a:t>
            </a:r>
            <a:r>
              <a:rPr lang="hr-BA" smtClean="0">
                <a:solidFill>
                  <a:srgbClr val="00B0F0"/>
                </a:solidFill>
                <a:latin typeface="Algerian" pitchFamily="82" charset="0"/>
              </a:rPr>
              <a:t>Pavao Pavličić</a:t>
            </a:r>
            <a:endParaRPr lang="en-GB" smtClean="0">
              <a:solidFill>
                <a:srgbClr val="00B0F0"/>
              </a:solidFill>
              <a:latin typeface="Algerian" pitchFamily="8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2738"/>
            <a:ext cx="6873875" cy="823912"/>
          </a:xfrm>
        </p:spPr>
        <p:txBody>
          <a:bodyPr>
            <a:normAutofit fontScale="90000"/>
          </a:bodyPr>
          <a:lstStyle/>
          <a:p>
            <a:pPr fontAlgn="auto">
              <a:spcAft>
                <a:spcPts val="0"/>
              </a:spcAft>
              <a:defRPr/>
            </a:pPr>
            <a:r>
              <a:rPr lang="hr-BA" b="1" dirty="0" smtClean="0">
                <a:solidFill>
                  <a:srgbClr val="FF0000"/>
                </a:solidFill>
                <a:latin typeface="Bradley Hand ITC" panose="03070402050302030203" pitchFamily="66" charset="0"/>
              </a:rPr>
              <a:t>                               Kratki sadržaj</a:t>
            </a:r>
            <a:endParaRPr lang="en-GB" b="1" dirty="0">
              <a:solidFill>
                <a:srgbClr val="FF0000"/>
              </a:solidFill>
              <a:latin typeface="Bradley Hand ITC" panose="03070402050302030203" pitchFamily="66" charset="0"/>
            </a:endParaRPr>
          </a:p>
        </p:txBody>
      </p:sp>
      <p:pic>
        <p:nvPicPr>
          <p:cNvPr id="17411"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6250" b="6250"/>
          <a:stretch>
            <a:fillRect/>
          </a:stretch>
        </p:blipFill>
        <p:spPr>
          <a:xfrm>
            <a:off x="7861300" y="750888"/>
            <a:ext cx="3644900" cy="5467350"/>
          </a:xfrm>
        </p:spPr>
      </p:pic>
      <p:sp>
        <p:nvSpPr>
          <p:cNvPr id="17412" name="Text Placeholder 3"/>
          <p:cNvSpPr>
            <a:spLocks noGrp="1"/>
          </p:cNvSpPr>
          <p:nvPr>
            <p:ph type="body" sz="half" idx="2"/>
          </p:nvPr>
        </p:nvSpPr>
        <p:spPr>
          <a:xfrm>
            <a:off x="66675" y="1136650"/>
            <a:ext cx="7748588" cy="5721350"/>
          </a:xfrm>
        </p:spPr>
        <p:txBody>
          <a:bodyPr/>
          <a:lstStyle/>
          <a:p>
            <a:pPr algn="just"/>
            <a:r>
              <a:rPr lang="hr-HR" sz="3200" b="1" smtClean="0">
                <a:solidFill>
                  <a:srgbClr val="FF0000"/>
                </a:solidFill>
                <a:latin typeface="Bradley Hand ITC" pitchFamily="66" charset="0"/>
              </a:rPr>
              <a:t>Mihovil je student Likovne akademije, živi s bakom. On posjeduje začuđujuću i nevjerojatnu vještinu falsificiranja. Tajnu povjerava najboljem prijatelju Zoranu, koji ga odvodi poznatom slikaru Kolariću. Nakon što Zoran stručnjacima pokaže kolekciju Matoševih pisama, definitivno se potvrđuje da su Mihovilove krivotvorine savršene. Uskoro se i vlast zainteresira za Mihovila, a kada se u opticaju pojave lažne novčanice, biva na trenutak i osumnjičen. Međutim pokaže se kako je nevin</a:t>
            </a:r>
            <a:r>
              <a:rPr lang="hr-HR" sz="2400" smtClean="0">
                <a:solidFill>
                  <a:srgbClr val="FF0000"/>
                </a:solidFill>
              </a:rPr>
              <a:t>.</a:t>
            </a:r>
            <a:endParaRPr lang="en-GB" sz="2400" smtClean="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3588"/>
            <a:ext cx="8610600" cy="206375"/>
          </a:xfrm>
        </p:spPr>
        <p:txBody>
          <a:bodyPr>
            <a:normAutofit fontScale="90000"/>
          </a:bodyPr>
          <a:lstStyle/>
          <a:p>
            <a:pPr fontAlgn="auto">
              <a:spcAft>
                <a:spcPts val="0"/>
              </a:spcAft>
              <a:defRPr/>
            </a:pPr>
            <a:endParaRPr lang="en-GB" dirty="0"/>
          </a:p>
        </p:txBody>
      </p:sp>
      <p:sp>
        <p:nvSpPr>
          <p:cNvPr id="18435" name="Content Placeholder 2"/>
          <p:cNvSpPr>
            <a:spLocks noGrp="1"/>
          </p:cNvSpPr>
          <p:nvPr>
            <p:ph idx="1"/>
          </p:nvPr>
        </p:nvSpPr>
        <p:spPr>
          <a:xfrm>
            <a:off x="0" y="1204913"/>
            <a:ext cx="12192000" cy="5653087"/>
          </a:xfrm>
        </p:spPr>
        <p:txBody>
          <a:bodyPr/>
          <a:lstStyle/>
          <a:p>
            <a:pPr marL="0" indent="0" algn="just">
              <a:buFont typeface="Arial" charset="0"/>
              <a:buNone/>
            </a:pPr>
            <a:r>
              <a:rPr lang="hr-HR" sz="2800" b="1" smtClean="0">
                <a:solidFill>
                  <a:srgbClr val="FF0000"/>
                </a:solidFill>
                <a:latin typeface="Bradley Hand ITC" pitchFamily="66" charset="0"/>
              </a:rPr>
              <a:t>Nakon što Mihovil i Kolarić, neovisno jedan o drugome, naslikaju identičnu sliku Maksimirskog perivoja, stvari se mijenjaju jer počinju izmicati logičnim objašnjenjima. Mihovilovi falsifikati uznemiruju javnost te postaju predmetom javnih rasprava o povjerenju i vjerodostojnosti cjelokupne pisane povijesti. Sve to Mihovilu donose slavu i popularnost. Pozvan je i na televiziju kako bi izveli eksperiment, ali falsificiranje ne uspije jer je i glasovita slika falsifikat. Ta njegova spoznaja dovodi do niza otkrića kako je okolina prepuna falsifikata i kako je velik dio povijesti zapravo falsificiran. Stvari se dodatno kompliciraju.</a:t>
            </a:r>
            <a:endParaRPr lang="en-GB" sz="2800" b="1" smtClean="0">
              <a:solidFill>
                <a:srgbClr val="FF0000"/>
              </a:solidFill>
              <a:latin typeface="Bradley Hand ITC" pitchFamily="66" charset="0"/>
            </a:endParaRPr>
          </a:p>
          <a:p>
            <a:pPr marL="0" indent="0" algn="just">
              <a:buFont typeface="Arial" charset="0"/>
              <a:buNone/>
            </a:pPr>
            <a:r>
              <a:rPr lang="hr-HR" sz="2800" b="1" smtClean="0">
                <a:solidFill>
                  <a:srgbClr val="FF0000"/>
                </a:solidFill>
                <a:latin typeface="Bradley Hand ITC" pitchFamily="66" charset="0"/>
              </a:rPr>
              <a:t>Bez njegova znanja mnogi ga počinju kopirati. U Mihovilu se budi mesijanska težnja pa započinje falsificirati biljke i životinje. U </a:t>
            </a:r>
            <a:r>
              <a:rPr lang="hr-HR" sz="2800" b="1" i="1" smtClean="0">
                <a:solidFill>
                  <a:srgbClr val="FF0000"/>
                </a:solidFill>
                <a:latin typeface="Bradley Hand ITC" pitchFamily="66" charset="0"/>
              </a:rPr>
              <a:t>disco</a:t>
            </a:r>
            <a:r>
              <a:rPr lang="hr-HR" sz="2800" b="1" smtClean="0">
                <a:solidFill>
                  <a:srgbClr val="FF0000"/>
                </a:solidFill>
                <a:latin typeface="Bradley Hand ITC" pitchFamily="66" charset="0"/>
              </a:rPr>
              <a:t> - klubu prolazi kroz zid i ulazi u falsificiranu dvoranu. Mihovil gubi kontrolu nad svim ovim, falsificiranje  se sve više širi i gotovo da dolazi do falsifikatorske epidemije. Na Sljemenu, Mihovil,  noću falsificira, stvara sunčan ljetni dan.</a:t>
            </a:r>
            <a:endParaRPr lang="en-GB" sz="2800" b="1" smtClean="0">
              <a:solidFill>
                <a:srgbClr val="FF0000"/>
              </a:solidFill>
              <a:latin typeface="Bradley Hand ITC" pitchFamily="66" charset="0"/>
            </a:endParaRPr>
          </a:p>
          <a:p>
            <a:pPr marL="0" indent="0" algn="just">
              <a:buFont typeface="Arial" charset="0"/>
              <a:buNone/>
            </a:pPr>
            <a:endParaRPr lang="hr-BA" sz="2800" b="1" smtClean="0">
              <a:solidFill>
                <a:srgbClr val="FF0000"/>
              </a:solidFill>
              <a:latin typeface="Bradley Hand ITC" pitchFamily="66" charset="0"/>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3588"/>
            <a:ext cx="8610600" cy="46037"/>
          </a:xfrm>
        </p:spPr>
        <p:txBody>
          <a:bodyPr>
            <a:normAutofit fontScale="90000"/>
          </a:bodyPr>
          <a:lstStyle/>
          <a:p>
            <a:pPr fontAlgn="auto">
              <a:spcAft>
                <a:spcPts val="0"/>
              </a:spcAft>
              <a:defRPr/>
            </a:pPr>
            <a:endParaRPr lang="en-GB" dirty="0"/>
          </a:p>
        </p:txBody>
      </p:sp>
      <p:sp>
        <p:nvSpPr>
          <p:cNvPr id="19459" name="Content Placeholder 2"/>
          <p:cNvSpPr>
            <a:spLocks noGrp="1"/>
          </p:cNvSpPr>
          <p:nvPr>
            <p:ph idx="1"/>
          </p:nvPr>
        </p:nvSpPr>
        <p:spPr>
          <a:xfrm>
            <a:off x="0" y="809625"/>
            <a:ext cx="12192000" cy="6048375"/>
          </a:xfrm>
        </p:spPr>
        <p:txBody>
          <a:bodyPr/>
          <a:lstStyle/>
          <a:p>
            <a:pPr marL="0" indent="0" algn="just">
              <a:buFont typeface="Arial" charset="0"/>
              <a:buNone/>
            </a:pPr>
            <a:endParaRPr lang="hr-BA" sz="2400" b="1" smtClean="0">
              <a:solidFill>
                <a:srgbClr val="CC0000"/>
              </a:solidFill>
              <a:latin typeface="Bradley Hand ITC" pitchFamily="66" charset="0"/>
            </a:endParaRPr>
          </a:p>
          <a:p>
            <a:pPr marL="0" indent="0" algn="just">
              <a:buFont typeface="Arial" charset="0"/>
              <a:buNone/>
            </a:pPr>
            <a:endParaRPr lang="hr-BA" sz="2400" b="1" smtClean="0">
              <a:solidFill>
                <a:srgbClr val="CC0000"/>
              </a:solidFill>
              <a:latin typeface="Bradley Hand ITC" pitchFamily="66" charset="0"/>
            </a:endParaRPr>
          </a:p>
          <a:p>
            <a:pPr marL="0" indent="0" algn="just">
              <a:buFont typeface="Arial" charset="0"/>
              <a:buNone/>
            </a:pPr>
            <a:r>
              <a:rPr lang="hr-HR" sz="2800" b="1" smtClean="0">
                <a:solidFill>
                  <a:srgbClr val="FF0000"/>
                </a:solidFill>
                <a:latin typeface="Bradley Hand ITC" pitchFamily="66" charset="0"/>
              </a:rPr>
              <a:t>Kako njegovi sljedbenici žele stvoriti novu, drukčiju stvarnost, postaju ozbiljna prijetnja vlasti,. Njegov najbolji prijatelj Zoran i njegova djevojka Dina, polako se udaljavaju od njega. Usprkos pokušajima i težnji Mihovil ne može više odustati od falsificiranja jer se osjeća gao zaraženim. Klica falsificiranja ušla je duboko u njega. Stoga ga vlast odlučuje zatvoriti. Međutim kad policija dođe po njega, on falsificira i samoga sebe pretvarajući se u ćelavog starčića. Tako započinje Mihovilov novi život s izmijenjenim identitetom. Je li to uopće više Mihovil? Opija ili Original? Ili je kopija postala original?!U svojoj podstanarskoj sobi počinje pisati roman čija je prva rečenica istovjetna prvoj rečenici </a:t>
            </a:r>
            <a:r>
              <a:rPr lang="hr-HR" sz="2800" b="1" i="1" smtClean="0">
                <a:solidFill>
                  <a:srgbClr val="FF0000"/>
                </a:solidFill>
                <a:latin typeface="Bradley Hand ITC" pitchFamily="66" charset="0"/>
              </a:rPr>
              <a:t>Večernjeg akta. </a:t>
            </a:r>
            <a:endParaRPr lang="en-GB" sz="2800" b="1" smtClean="0">
              <a:solidFill>
                <a:srgbClr val="FF0000"/>
              </a:solidFill>
              <a:latin typeface="Bradley Hand ITC" pitchFamily="66" charset="0"/>
            </a:endParaRPr>
          </a:p>
          <a:p>
            <a:pPr marL="0" indent="0" algn="just">
              <a:buFont typeface="Arial" charset="0"/>
              <a:buNone/>
            </a:pPr>
            <a:r>
              <a:rPr lang="hr-HR" sz="2800" b="1" smtClean="0">
                <a:solidFill>
                  <a:srgbClr val="FF0000"/>
                </a:solidFill>
                <a:latin typeface="Bradley Hand ITC" pitchFamily="66" charset="0"/>
              </a:rPr>
              <a:t>Postojanje dodatka- dodatak sadrži prepisku između glavnog urednika i Pavla Pavličića. U pismu uredniku, Pavličić negira autorstvo teksta </a:t>
            </a:r>
            <a:r>
              <a:rPr lang="hr-HR" sz="2800" b="1" i="1" smtClean="0">
                <a:solidFill>
                  <a:srgbClr val="FF0000"/>
                </a:solidFill>
                <a:latin typeface="Bradley Hand ITC" pitchFamily="66" charset="0"/>
              </a:rPr>
              <a:t>Večernji</a:t>
            </a:r>
            <a:r>
              <a:rPr lang="hr-HR" sz="2800" b="1" smtClean="0">
                <a:solidFill>
                  <a:srgbClr val="FF0000"/>
                </a:solidFill>
                <a:latin typeface="Bradley Hand ITC" pitchFamily="66" charset="0"/>
              </a:rPr>
              <a:t> </a:t>
            </a:r>
            <a:r>
              <a:rPr lang="hr-HR" sz="2800" b="1" i="1" smtClean="0">
                <a:solidFill>
                  <a:srgbClr val="FF0000"/>
                </a:solidFill>
                <a:latin typeface="Bradley Hand ITC" pitchFamily="66" charset="0"/>
              </a:rPr>
              <a:t>akt</a:t>
            </a:r>
            <a:r>
              <a:rPr lang="hr-HR" sz="2800" b="1" smtClean="0">
                <a:solidFill>
                  <a:srgbClr val="FF0000"/>
                </a:solidFill>
                <a:latin typeface="Bradley Hand ITC" pitchFamily="66" charset="0"/>
              </a:rPr>
              <a:t>, ali nema ništa protiv toga da se isti objavi pod njegovim imenom.</a:t>
            </a:r>
            <a:endParaRPr lang="en-GB" sz="2800" b="1" smtClean="0">
              <a:solidFill>
                <a:srgbClr val="FF0000"/>
              </a:solidFill>
              <a:latin typeface="Bradley Hand ITC" pitchFamily="66" charset="0"/>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52450"/>
            <a:ext cx="9983788" cy="1293813"/>
          </a:xfrm>
        </p:spPr>
        <p:txBody>
          <a:bodyPr/>
          <a:lstStyle/>
          <a:p>
            <a:pPr fontAlgn="auto">
              <a:spcAft>
                <a:spcPts val="0"/>
              </a:spcAft>
              <a:defRPr/>
            </a:pPr>
            <a:r>
              <a:rPr lang="hr-BA" b="1" dirty="0" smtClean="0">
                <a:solidFill>
                  <a:srgbClr val="00B0F0"/>
                </a:solidFill>
                <a:latin typeface="Bradley Hand ITC" panose="03070402050302030203" pitchFamily="66" charset="0"/>
              </a:rPr>
              <a:t>Zadatak:</a:t>
            </a:r>
            <a:endParaRPr lang="en-GB" dirty="0">
              <a:solidFill>
                <a:srgbClr val="00B0F0"/>
              </a:solidFill>
            </a:endParaRPr>
          </a:p>
        </p:txBody>
      </p:sp>
      <p:sp>
        <p:nvSpPr>
          <p:cNvPr id="3" name="Content Placeholder 2"/>
          <p:cNvSpPr>
            <a:spLocks noGrp="1"/>
          </p:cNvSpPr>
          <p:nvPr>
            <p:ph idx="1"/>
          </p:nvPr>
        </p:nvSpPr>
        <p:spPr/>
        <p:txBody>
          <a:bodyPr/>
          <a:lstStyle/>
          <a:p>
            <a:pPr marL="0" indent="0">
              <a:buFont typeface="Arial" charset="0"/>
              <a:buNone/>
            </a:pPr>
            <a:r>
              <a:rPr lang="hr-BA" sz="6000" b="1" smtClean="0">
                <a:solidFill>
                  <a:srgbClr val="FF0000"/>
                </a:solidFill>
                <a:latin typeface="Bradley Hand ITC" pitchFamily="66" charset="0"/>
              </a:rPr>
              <a:t>Prepiši prvu rečenicu kojom započinje roman i objasni je.</a:t>
            </a:r>
            <a:r>
              <a:rPr lang="hr-BA" sz="6000" smtClean="0">
                <a:solidFill>
                  <a:srgbClr val="FF0000"/>
                </a:solidFill>
              </a:rPr>
              <a:t>..</a:t>
            </a:r>
            <a:endParaRPr lang="en-GB" sz="6000" smtClean="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875" cy="817563"/>
          </a:xfrm>
        </p:spPr>
        <p:txBody>
          <a:bodyPr/>
          <a:lstStyle/>
          <a:p>
            <a:pPr fontAlgn="auto">
              <a:spcAft>
                <a:spcPts val="0"/>
              </a:spcAft>
              <a:defRPr/>
            </a:pPr>
            <a:r>
              <a:rPr lang="hr-BA" sz="4800" b="1" dirty="0" smtClean="0">
                <a:solidFill>
                  <a:srgbClr val="00B0F0"/>
                </a:solidFill>
                <a:latin typeface="Bradley Hand ITC" panose="03070402050302030203" pitchFamily="66" charset="0"/>
              </a:rPr>
              <a:t>MIHOVIL</a:t>
            </a:r>
            <a:endParaRPr lang="en-GB" sz="4800" b="1" dirty="0">
              <a:solidFill>
                <a:srgbClr val="00B0F0"/>
              </a:solidFill>
              <a:latin typeface="Bradley Hand ITC" panose="03070402050302030203" pitchFamily="66"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3271" r="3271"/>
          <a:stretch>
            <a:fillRect/>
          </a:stretch>
        </p:blipFill>
        <p:spPr>
          <a:xfrm>
            <a:off x="7861300" y="750888"/>
            <a:ext cx="3644900" cy="5467350"/>
          </a:xfrm>
        </p:spPr>
      </p:pic>
      <p:sp>
        <p:nvSpPr>
          <p:cNvPr id="4" name="Text Placeholder 3"/>
          <p:cNvSpPr>
            <a:spLocks noGrp="1"/>
          </p:cNvSpPr>
          <p:nvPr>
            <p:ph type="body" sz="half" idx="2"/>
          </p:nvPr>
        </p:nvSpPr>
        <p:spPr>
          <a:xfrm>
            <a:off x="0" y="2174875"/>
            <a:ext cx="7861300" cy="4043363"/>
          </a:xfrm>
        </p:spPr>
        <p:txBody>
          <a:bodyPr/>
          <a:lstStyle/>
          <a:p>
            <a:pPr algn="just"/>
            <a:r>
              <a:rPr lang="hr-HR" sz="2000" b="1" smtClean="0">
                <a:solidFill>
                  <a:srgbClr val="00B0F0"/>
                </a:solidFill>
                <a:latin typeface="Bradley Hand ITC" pitchFamily="66" charset="0"/>
              </a:rPr>
              <a:t>Dvadesetogodišnji student likovne akademije. Iznimno sposoban, talentiran i nadaren slikar i crtač. Posjeduje i nevjerojatnu vještinu falsificiranja. Mihovil je samozatajan, prijateljski otvoren, brižan, miran, šutljiv, sramežljiv, ležeran, ne govori o sebi, ne iznosi svoje životne nazore, skroman, pošten. Zbog svega ovog bježi u irealan svijet, svijet kopije, falsifikata. Falsificira slike, likovna djela, novčanice, pisma, dokumente , biljke i životinje te život (stvara nove zbilje) i sve to bez obzira na to postoji li to u stvarnosti ili ne. Također odlično raspoznaje falsifikate, a njegove je falsifikate nemoguće prepoznati kao falsifikate. Falsificira iz umjetničkih potreba, no i iz egzistencijalnih jer ne čineći to, on odmah oboli. Svoje falsifikate nikada ne predstavlja kao originale već samo kao falsifikat. Postaje eksponent (izložak) ideologizirane umjetnosti, umjetnosti koja želi biti jedna istina, a ne jedna od mnogih. Vlast i Crkva ga ne vole jer drže kako je to što radi upravo grijeh, prijestup i neistina, te da krši njihovu ideologiju koja tvrdi da je istina jedna i da su zakoni jedni i točni</a:t>
            </a:r>
            <a:endParaRPr lang="en-GB" sz="2000" b="1" smtClean="0">
              <a:solidFill>
                <a:srgbClr val="00B0F0"/>
              </a:solidFill>
              <a:latin typeface="Bradley Hand ITC" pitchFamily="66"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GB"/>
          </a:p>
        </p:txBody>
      </p:sp>
      <p:sp>
        <p:nvSpPr>
          <p:cNvPr id="3" name="Content Placeholder 2"/>
          <p:cNvSpPr>
            <a:spLocks noGrp="1"/>
          </p:cNvSpPr>
          <p:nvPr>
            <p:ph idx="1"/>
          </p:nvPr>
        </p:nvSpPr>
        <p:spPr>
          <a:xfrm>
            <a:off x="0" y="2193925"/>
            <a:ext cx="12192000" cy="4024313"/>
          </a:xfrm>
        </p:spPr>
        <p:txBody>
          <a:bodyPr/>
          <a:lstStyle/>
          <a:p>
            <a:pPr marL="0" indent="0" algn="just">
              <a:buFont typeface="Arial" charset="0"/>
              <a:buNone/>
            </a:pPr>
            <a:r>
              <a:rPr lang="hr-HR" sz="3200" b="1" smtClean="0">
                <a:solidFill>
                  <a:srgbClr val="00B0F0"/>
                </a:solidFill>
                <a:latin typeface="Bradley Hand ITC" pitchFamily="66" charset="0"/>
              </a:rPr>
              <a:t>To nerazumijevanje započinje Mihovilovu borbu. Društveno - politički ga sustav na kraju okarakterizira kao terorista, odnosno kao produženu ruku zlih i nečistih sila protiv koje se treba boriti svim raspoloživim sredstvima. Nitko zapravo ne shvaća, pa ni njegova najbliža okolina, baka i Zoran, kako se Mihovil zarazio virusom falsifikata kako bi pobjegao iz lažnog i prijetvornog društva.</a:t>
            </a:r>
            <a:endParaRPr lang="en-GB" sz="3200" b="1" smtClean="0">
              <a:solidFill>
                <a:srgbClr val="00B0F0"/>
              </a:solidFill>
              <a:latin typeface="Bradley Hand ITC" pitchFamily="66" charset="0"/>
            </a:endParaRPr>
          </a:p>
          <a:p>
            <a:pPr marL="0" indent="0" algn="just">
              <a:buFont typeface="Arial" charset="0"/>
              <a:buNone/>
            </a:pPr>
            <a:r>
              <a:rPr lang="hr-HR" sz="3200" b="1" smtClean="0">
                <a:solidFill>
                  <a:srgbClr val="00B0F0"/>
                </a:solidFill>
                <a:latin typeface="Bradley Hand ITC" pitchFamily="66" charset="0"/>
              </a:rPr>
              <a:t> </a:t>
            </a:r>
            <a:endParaRPr lang="en-GB" sz="3200" b="1" smtClean="0">
              <a:solidFill>
                <a:srgbClr val="00B0F0"/>
              </a:solidFill>
              <a:latin typeface="Bradley Hand ITC" pitchFamily="66"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hr-BA" b="1" dirty="0" smtClean="0">
                <a:solidFill>
                  <a:srgbClr val="00B0F0"/>
                </a:solidFill>
                <a:latin typeface="Bradley Hand ITC" panose="03070402050302030203" pitchFamily="66" charset="0"/>
              </a:rPr>
              <a:t>Zadatak:</a:t>
            </a:r>
            <a:endParaRPr lang="en-GB" b="1" dirty="0">
              <a:solidFill>
                <a:srgbClr val="00B0F0"/>
              </a:solidFill>
              <a:latin typeface="Bradley Hand ITC" panose="03070402050302030203" pitchFamily="66" charset="0"/>
            </a:endParaRPr>
          </a:p>
        </p:txBody>
      </p:sp>
      <p:sp>
        <p:nvSpPr>
          <p:cNvPr id="3" name="Content Placeholder 2"/>
          <p:cNvSpPr>
            <a:spLocks noGrp="1"/>
          </p:cNvSpPr>
          <p:nvPr>
            <p:ph idx="1"/>
          </p:nvPr>
        </p:nvSpPr>
        <p:spPr/>
        <p:txBody>
          <a:bodyPr/>
          <a:lstStyle/>
          <a:p>
            <a:pPr marL="0" indent="0">
              <a:buFont typeface="Arial" charset="0"/>
              <a:buNone/>
            </a:pPr>
            <a:r>
              <a:rPr lang="hr-BA" sz="3200" b="1" smtClean="0">
                <a:solidFill>
                  <a:srgbClr val="FF0000"/>
                </a:solidFill>
                <a:latin typeface="Bradley Hand ITC" pitchFamily="66" charset="0"/>
              </a:rPr>
              <a:t>Jesu li ove činjenice koje su navedene u karakterizaciji Mihovilovog lika točne? Razmisli!</a:t>
            </a:r>
          </a:p>
          <a:p>
            <a:pPr marL="0" indent="0">
              <a:buFont typeface="Arial" charset="0"/>
              <a:buNone/>
            </a:pPr>
            <a:r>
              <a:rPr lang="hr-BA" sz="3200" b="1" smtClean="0">
                <a:solidFill>
                  <a:srgbClr val="FF0000"/>
                </a:solidFill>
                <a:latin typeface="Bradley Hand ITC" pitchFamily="66" charset="0"/>
              </a:rPr>
              <a:t>(zapiši svoj odgovor u bilježnici iz lektire)</a:t>
            </a:r>
            <a:endParaRPr lang="en-GB" sz="3200" b="1" smtClean="0">
              <a:solidFill>
                <a:srgbClr val="FF0000"/>
              </a:solidFill>
              <a:latin typeface="Bradley Hand ITC" pitchFamily="66"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heel(1)">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996950"/>
          </a:xfrm>
        </p:spPr>
        <p:txBody>
          <a:bodyPr/>
          <a:lstStyle/>
          <a:p>
            <a:pPr fontAlgn="auto">
              <a:spcAft>
                <a:spcPts val="0"/>
              </a:spcAft>
              <a:defRPr/>
            </a:pPr>
            <a:r>
              <a:rPr lang="fi-FI" b="1" dirty="0">
                <a:solidFill>
                  <a:schemeClr val="accent3">
                    <a:lumMod val="75000"/>
                  </a:schemeClr>
                </a:solidFill>
                <a:latin typeface="Bradley Hand ITC" panose="03070402050302030203" pitchFamily="66" charset="0"/>
              </a:rPr>
              <a:t>Bartol Mihetec</a:t>
            </a:r>
            <a:endParaRPr lang="en-GB" b="1" dirty="0">
              <a:solidFill>
                <a:schemeClr val="accent3">
                  <a:lumMod val="75000"/>
                </a:schemeClr>
              </a:solidFill>
              <a:latin typeface="Bradley Hand ITC" panose="03070402050302030203" pitchFamily="66"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995863" y="935038"/>
            <a:ext cx="6510337" cy="5094287"/>
          </a:xfrm>
        </p:spPr>
      </p:pic>
      <p:sp>
        <p:nvSpPr>
          <p:cNvPr id="4" name="Text Placeholder 3"/>
          <p:cNvSpPr>
            <a:spLocks noGrp="1"/>
          </p:cNvSpPr>
          <p:nvPr>
            <p:ph type="body" sz="half" idx="2"/>
          </p:nvPr>
        </p:nvSpPr>
        <p:spPr>
          <a:xfrm>
            <a:off x="0" y="2520950"/>
            <a:ext cx="4995863" cy="4337050"/>
          </a:xfrm>
        </p:spPr>
        <p:txBody>
          <a:bodyPr rtlCol="0">
            <a:noAutofit/>
          </a:bodyPr>
          <a:lstStyle/>
          <a:p>
            <a:pPr algn="just" fontAlgn="auto">
              <a:spcAft>
                <a:spcPts val="0"/>
              </a:spcAft>
              <a:buFont typeface="Arial" panose="020B0604020202020204" pitchFamily="34" charset="0"/>
              <a:buNone/>
              <a:defRPr/>
            </a:pPr>
            <a:r>
              <a:rPr lang="hr-HR" sz="2000" b="1" dirty="0">
                <a:solidFill>
                  <a:schemeClr val="accent3">
                    <a:lumMod val="50000"/>
                  </a:schemeClr>
                </a:solidFill>
                <a:latin typeface="Bradley Hand ITC" panose="03070402050302030203" pitchFamily="66" charset="0"/>
              </a:rPr>
              <a:t>Bartol Mihetec je starac u kojeg se Mihovil pretvorio, tj. falsificirao u bijegu od policije. Nastavlja Mihovilovu borbu u lažnom (falsificiranom) svijetu (lažnom Zagrebu), svijetu koji je sam stvorio, te mu stoga ne prijeti nikakva opasnost ni od koga. Prati ga sloboda i sigurnost te osjećaj vlasti jer on, naime, nosi prsten-pečatnjak grada Zagreba, što označuje potpuno vlast. Bartol u tom svijetu piše djelo Večernji akt - priču o falsificiranosti, lažnosti i mistificiranosti, ideologiziranosti u općem društvu, svemu što nas okružuje ali i u umjetnosti</a:t>
            </a:r>
            <a:endParaRPr lang="en-GB" sz="2000" b="1" dirty="0">
              <a:solidFill>
                <a:schemeClr val="accent3">
                  <a:lumMod val="50000"/>
                </a:schemeClr>
              </a:solidFill>
              <a:latin typeface="Bradley Hand ITC" panose="03070402050302030203" pitchFamily="66" charset="0"/>
            </a:endParaRPr>
          </a:p>
        </p:txBody>
      </p:sp>
      <p:pic>
        <p:nvPicPr>
          <p:cNvPr id="2458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6388" y="935038"/>
            <a:ext cx="230981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GB"/>
          </a:p>
        </p:txBody>
      </p:sp>
      <p:sp>
        <p:nvSpPr>
          <p:cNvPr id="25603" name="Text Placeholder 2"/>
          <p:cNvSpPr>
            <a:spLocks noGrp="1"/>
          </p:cNvSpPr>
          <p:nvPr>
            <p:ph type="body" idx="1"/>
          </p:nvPr>
        </p:nvSpPr>
        <p:spPr>
          <a:xfrm>
            <a:off x="914400" y="2184400"/>
            <a:ext cx="5080000" cy="823913"/>
          </a:xfrm>
        </p:spPr>
        <p:txBody>
          <a:bodyPr/>
          <a:lstStyle/>
          <a:p>
            <a:r>
              <a:rPr lang="en-GB" b="1" smtClean="0">
                <a:solidFill>
                  <a:srgbClr val="FF0000"/>
                </a:solidFill>
                <a:latin typeface="Bradley Hand ITC" pitchFamily="66" charset="0"/>
              </a:rPr>
              <a:t>Zoran </a:t>
            </a:r>
          </a:p>
        </p:txBody>
      </p:sp>
      <p:sp>
        <p:nvSpPr>
          <p:cNvPr id="4" name="Content Placeholder 3"/>
          <p:cNvSpPr>
            <a:spLocks noGrp="1"/>
          </p:cNvSpPr>
          <p:nvPr>
            <p:ph sz="half" idx="2"/>
          </p:nvPr>
        </p:nvSpPr>
        <p:spPr>
          <a:xfrm>
            <a:off x="200025" y="3132138"/>
            <a:ext cx="5797550" cy="3086100"/>
          </a:xfrm>
        </p:spPr>
        <p:txBody>
          <a:bodyPr/>
          <a:lstStyle/>
          <a:p>
            <a:pPr marL="0" indent="0" algn="just">
              <a:buFont typeface="Arial" charset="0"/>
              <a:buNone/>
            </a:pPr>
            <a:r>
              <a:rPr lang="hr-HR" b="1" smtClean="0">
                <a:solidFill>
                  <a:srgbClr val="FF0000"/>
                </a:solidFill>
                <a:latin typeface="Bradley Hand ITC" pitchFamily="66" charset="0"/>
              </a:rPr>
              <a:t>Bio je to lukav I nepošten mladić, uvijek uz   Mihovila kada se trebalo falsificirati novac. Ipak bio je uz Mihovila kad su ga pritvorili i pokazao se kao najbolji prijatelj. Na kraju ipak  nije dovoljno vjerovao Mihovilu kako bi do kraja ostao uz njega. Uz to bio je u nekim trenutcima i ljubomoran na Mihovilov čudesni talent. </a:t>
            </a:r>
            <a:endParaRPr lang="en-GB" b="1" smtClean="0">
              <a:solidFill>
                <a:srgbClr val="FF0000"/>
              </a:solidFill>
              <a:latin typeface="Bradley Hand ITC" pitchFamily="66" charset="0"/>
            </a:endParaRPr>
          </a:p>
        </p:txBody>
      </p:sp>
      <p:sp>
        <p:nvSpPr>
          <p:cNvPr id="5" name="Text Placeholder 4"/>
          <p:cNvSpPr>
            <a:spLocks noGrp="1"/>
          </p:cNvSpPr>
          <p:nvPr>
            <p:ph type="body" sz="quarter" idx="3"/>
          </p:nvPr>
        </p:nvSpPr>
        <p:spPr>
          <a:xfrm>
            <a:off x="6400800" y="2184400"/>
            <a:ext cx="5105400" cy="823913"/>
          </a:xfrm>
        </p:spPr>
        <p:txBody>
          <a:bodyPr rtlCol="0"/>
          <a:lstStyle/>
          <a:p>
            <a:pPr fontAlgn="auto">
              <a:spcAft>
                <a:spcPts val="0"/>
              </a:spcAft>
              <a:buFont typeface="Arial" panose="020B0604020202020204" pitchFamily="34" charset="0"/>
              <a:buNone/>
              <a:defRPr/>
            </a:pPr>
            <a:r>
              <a:rPr lang="en-GB" b="1" dirty="0" err="1" smtClean="0">
                <a:solidFill>
                  <a:schemeClr val="accent3">
                    <a:lumMod val="75000"/>
                  </a:schemeClr>
                </a:solidFill>
                <a:latin typeface="Bradley Hand ITC" panose="03070402050302030203" pitchFamily="66" charset="0"/>
              </a:rPr>
              <a:t>baka</a:t>
            </a:r>
            <a:endParaRPr lang="en-GB" b="1" dirty="0">
              <a:solidFill>
                <a:schemeClr val="accent3">
                  <a:lumMod val="75000"/>
                </a:schemeClr>
              </a:solidFill>
              <a:latin typeface="Bradley Hand ITC" panose="03070402050302030203" pitchFamily="66" charset="0"/>
            </a:endParaRPr>
          </a:p>
        </p:txBody>
      </p:sp>
      <p:sp>
        <p:nvSpPr>
          <p:cNvPr id="6" name="Content Placeholder 5"/>
          <p:cNvSpPr>
            <a:spLocks noGrp="1"/>
          </p:cNvSpPr>
          <p:nvPr>
            <p:ph sz="quarter" idx="4"/>
          </p:nvPr>
        </p:nvSpPr>
        <p:spPr>
          <a:xfrm>
            <a:off x="6172200" y="3132138"/>
            <a:ext cx="5770563" cy="3086100"/>
          </a:xfrm>
        </p:spPr>
        <p:txBody>
          <a:bodyPr rtlCol="0">
            <a:normAutofit/>
          </a:bodyPr>
          <a:lstStyle/>
          <a:p>
            <a:pPr marL="0" indent="0" algn="just" fontAlgn="auto">
              <a:spcAft>
                <a:spcPts val="0"/>
              </a:spcAft>
              <a:buFont typeface="Arial" panose="020B0604020202020204" pitchFamily="34" charset="0"/>
              <a:buNone/>
              <a:defRPr/>
            </a:pPr>
            <a:r>
              <a:rPr lang="hr-BA" b="1" dirty="0" smtClean="0">
                <a:solidFill>
                  <a:schemeClr val="accent3">
                    <a:lumMod val="75000"/>
                  </a:schemeClr>
                </a:solidFill>
                <a:latin typeface="Bradley Hand ITC" panose="03070402050302030203" pitchFamily="66" charset="0"/>
              </a:rPr>
              <a:t>Bila je to jedna od najgorih osoba u Mihovilovom životu. Bila je stara i ružna žena s grbom na leđima. Voljela je satima sjediti  u svojoj stolici kraj kamina i satima gledati kako  u njemu gori vatra. Mihovil s njom vodi neke razgovore o umjetnosti.</a:t>
            </a:r>
            <a:endParaRPr lang="en-GB" b="1" dirty="0">
              <a:solidFill>
                <a:schemeClr val="accent3">
                  <a:lumMod val="75000"/>
                </a:schemeClr>
              </a:solidFill>
              <a:latin typeface="Bradley Hand ITC" panose="03070402050302030203" pitchFamily="66"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hr-BA" b="1" dirty="0" smtClean="0">
                <a:solidFill>
                  <a:srgbClr val="00B0F0"/>
                </a:solidFill>
                <a:latin typeface="Bradley Hand ITC" panose="03070402050302030203" pitchFamily="66" charset="0"/>
              </a:rPr>
              <a:t>Zadatak:</a:t>
            </a:r>
            <a:endParaRPr lang="en-GB" b="1" dirty="0">
              <a:solidFill>
                <a:srgbClr val="00B0F0"/>
              </a:solidFill>
              <a:latin typeface="Bradley Hand ITC" panose="03070402050302030203" pitchFamily="66" charset="0"/>
            </a:endParaRPr>
          </a:p>
        </p:txBody>
      </p:sp>
      <p:sp>
        <p:nvSpPr>
          <p:cNvPr id="26627" name="Content Placeholder 2"/>
          <p:cNvSpPr>
            <a:spLocks noGrp="1"/>
          </p:cNvSpPr>
          <p:nvPr>
            <p:ph idx="1"/>
          </p:nvPr>
        </p:nvSpPr>
        <p:spPr/>
        <p:txBody>
          <a:bodyPr/>
          <a:lstStyle/>
          <a:p>
            <a:pPr marL="0" indent="0">
              <a:buFont typeface="Arial" charset="0"/>
              <a:buNone/>
            </a:pPr>
            <a:r>
              <a:rPr lang="hr-BA" sz="2800" b="1" smtClean="0">
                <a:solidFill>
                  <a:srgbClr val="FF0000"/>
                </a:solidFill>
                <a:latin typeface="Bradley Hand ITC" pitchFamily="66" charset="0"/>
              </a:rPr>
              <a:t>Obrati pozornost na karakteristike navedenih likova. Ukoliko držiš da nisu dobre, nadopuni ih i promijeni. Ukoliko ih držiš točnim objasni svoj odgovor.</a:t>
            </a:r>
          </a:p>
          <a:p>
            <a:pPr marL="0" indent="0">
              <a:buFont typeface="Arial" charset="0"/>
              <a:buNone/>
            </a:pPr>
            <a:endParaRPr lang="hr-BA" sz="2800" b="1" smtClean="0">
              <a:solidFill>
                <a:srgbClr val="FF0000"/>
              </a:solidFill>
              <a:latin typeface="Bradley Hand ITC" pitchFamily="66" charset="0"/>
            </a:endParaRPr>
          </a:p>
          <a:p>
            <a:pPr marL="0" indent="0">
              <a:buFont typeface="Arial" charset="0"/>
              <a:buNone/>
            </a:pPr>
            <a:r>
              <a:rPr lang="hr-BA" sz="2800" b="1" smtClean="0">
                <a:solidFill>
                  <a:srgbClr val="FF0000"/>
                </a:solidFill>
                <a:latin typeface="Bradley Hand ITC" pitchFamily="66" charset="0"/>
              </a:rPr>
              <a:t>(naravno sve ćeš to napisati u bilježnici iz...)</a:t>
            </a:r>
            <a:endParaRPr lang="en-GB" sz="2800" b="1" smtClean="0">
              <a:solidFill>
                <a:srgbClr val="FF0000"/>
              </a:solidFill>
              <a:latin typeface="Bradley Hand ITC" pitchFamily="66" charset="0"/>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3588"/>
            <a:ext cx="8610600" cy="1141412"/>
          </a:xfrm>
        </p:spPr>
        <p:txBody>
          <a:bodyPr/>
          <a:lstStyle/>
          <a:p>
            <a:pPr fontAlgn="auto">
              <a:spcAft>
                <a:spcPts val="0"/>
              </a:spcAft>
              <a:defRPr/>
            </a:pPr>
            <a:r>
              <a:rPr lang="hr-BA" dirty="0" smtClean="0">
                <a:solidFill>
                  <a:srgbClr val="00B0F0"/>
                </a:solidFill>
                <a:latin typeface="Baskerville Old Face" panose="02020602080505020303" pitchFamily="18" charset="0"/>
              </a:rPr>
              <a:t>Pavao pavličić</a:t>
            </a:r>
            <a:endParaRPr lang="en-GB" dirty="0">
              <a:solidFill>
                <a:srgbClr val="00B0F0"/>
              </a:solidFill>
              <a:latin typeface="Baskerville Old Face" panose="02020602080505020303" pitchFamily="18" charset="0"/>
            </a:endParaRPr>
          </a:p>
        </p:txBody>
      </p:sp>
      <p:sp>
        <p:nvSpPr>
          <p:cNvPr id="3" name="Content Placeholder 2"/>
          <p:cNvSpPr>
            <a:spLocks noGrp="1"/>
          </p:cNvSpPr>
          <p:nvPr>
            <p:ph idx="1"/>
          </p:nvPr>
        </p:nvSpPr>
        <p:spPr>
          <a:xfrm>
            <a:off x="0" y="2193925"/>
            <a:ext cx="12192000" cy="4024313"/>
          </a:xfrm>
        </p:spPr>
        <p:txBody>
          <a:bodyPr/>
          <a:lstStyle/>
          <a:p>
            <a:pPr marL="0" indent="0" algn="just">
              <a:lnSpc>
                <a:spcPct val="107000"/>
              </a:lnSpc>
              <a:spcAft>
                <a:spcPts val="800"/>
              </a:spcAft>
              <a:buFont typeface="Arial" charset="0"/>
              <a:buNone/>
            </a:pPr>
            <a:r>
              <a:rPr lang="hr-BA" smtClean="0">
                <a:solidFill>
                  <a:srgbClr val="00B0F0"/>
                </a:solidFill>
                <a:latin typeface="Baskerville Old Face" pitchFamily="18" charset="0"/>
                <a:ea typeface="Calibri" pitchFamily="34" charset="0"/>
                <a:cs typeface="Times New Roman" pitchFamily="18" charset="0"/>
              </a:rPr>
              <a:t>Rodio se 1946.godine u Vukovaru gdje  završava</a:t>
            </a:r>
            <a:r>
              <a:rPr lang="en-GB" smtClean="0">
                <a:solidFill>
                  <a:srgbClr val="00B0F0"/>
                </a:solidFill>
                <a:latin typeface="Baskerville Old Face" pitchFamily="18" charset="0"/>
                <a:ea typeface="Calibri" pitchFamily="34" charset="0"/>
                <a:cs typeface="Times New Roman" pitchFamily="18" charset="0"/>
              </a:rPr>
              <a:t> osnovnu i srednju školu</a:t>
            </a:r>
            <a:r>
              <a:rPr lang="hr-BA" smtClean="0">
                <a:solidFill>
                  <a:srgbClr val="00B0F0"/>
                </a:solidFill>
                <a:latin typeface="Baskerville Old Face" pitchFamily="18" charset="0"/>
                <a:ea typeface="Calibri" pitchFamily="34" charset="0"/>
                <a:cs typeface="Times New Roman" pitchFamily="18" charset="0"/>
              </a:rPr>
              <a:t>.</a:t>
            </a:r>
            <a:r>
              <a:rPr lang="en-GB" smtClean="0">
                <a:solidFill>
                  <a:srgbClr val="00B0F0"/>
                </a:solidFill>
                <a:latin typeface="Baskerville Old Face" pitchFamily="18" charset="0"/>
                <a:ea typeface="Calibri" pitchFamily="34" charset="0"/>
                <a:cs typeface="Times New Roman" pitchFamily="18" charset="0"/>
              </a:rPr>
              <a:t> </a:t>
            </a:r>
            <a:r>
              <a:rPr lang="hr-BA" smtClean="0">
                <a:solidFill>
                  <a:srgbClr val="00B0F0"/>
                </a:solidFill>
                <a:latin typeface="Baskerville Old Face" pitchFamily="18" charset="0"/>
                <a:ea typeface="Calibri" pitchFamily="34" charset="0"/>
                <a:cs typeface="Times New Roman" pitchFamily="18" charset="0"/>
              </a:rPr>
              <a:t>S</a:t>
            </a:r>
            <a:r>
              <a:rPr lang="en-GB" smtClean="0">
                <a:solidFill>
                  <a:srgbClr val="00B0F0"/>
                </a:solidFill>
                <a:latin typeface="Baskerville Old Face" pitchFamily="18" charset="0"/>
                <a:ea typeface="Calibri" pitchFamily="34" charset="0"/>
                <a:cs typeface="Times New Roman" pitchFamily="18" charset="0"/>
              </a:rPr>
              <a:t>tudij komparativne književnosti</a:t>
            </a:r>
            <a:r>
              <a:rPr lang="hr-BA" smtClean="0">
                <a:solidFill>
                  <a:srgbClr val="00B0F0"/>
                </a:solidFill>
                <a:latin typeface="Baskerville Old Face" pitchFamily="18" charset="0"/>
                <a:ea typeface="Calibri" pitchFamily="34" charset="0"/>
                <a:cs typeface="Times New Roman" pitchFamily="18" charset="0"/>
              </a:rPr>
              <a:t> upisuje</a:t>
            </a:r>
            <a:r>
              <a:rPr lang="en-GB" smtClean="0">
                <a:solidFill>
                  <a:srgbClr val="00B0F0"/>
                </a:solidFill>
                <a:latin typeface="Baskerville Old Face" pitchFamily="18" charset="0"/>
                <a:ea typeface="Calibri" pitchFamily="34" charset="0"/>
                <a:cs typeface="Times New Roman" pitchFamily="18" charset="0"/>
              </a:rPr>
              <a:t> na Filozofskom fakultetu u Zagrebu, gdje je danas redo</a:t>
            </a:r>
            <a:r>
              <a:rPr lang="hr-BA" smtClean="0">
                <a:solidFill>
                  <a:srgbClr val="00B0F0"/>
                </a:solidFill>
                <a:latin typeface="Baskerville Old Face" pitchFamily="18" charset="0"/>
                <a:ea typeface="Calibri" pitchFamily="34" charset="0"/>
                <a:cs typeface="Times New Roman" pitchFamily="18" charset="0"/>
              </a:rPr>
              <a:t>vni</a:t>
            </a:r>
            <a:r>
              <a:rPr lang="en-GB" smtClean="0">
                <a:solidFill>
                  <a:srgbClr val="00B0F0"/>
                </a:solidFill>
                <a:latin typeface="Baskerville Old Face" pitchFamily="18" charset="0"/>
                <a:ea typeface="Calibri" pitchFamily="34" charset="0"/>
                <a:cs typeface="Times New Roman" pitchFamily="18" charset="0"/>
              </a:rPr>
              <a:t> profesor. </a:t>
            </a:r>
            <a:endParaRPr lang="hr-BA" smtClean="0">
              <a:solidFill>
                <a:srgbClr val="00B0F0"/>
              </a:solidFill>
              <a:latin typeface="Baskerville Old Face" pitchFamily="18" charset="0"/>
              <a:ea typeface="Calibri" pitchFamily="34" charset="0"/>
              <a:cs typeface="Times New Roman" pitchFamily="18" charset="0"/>
            </a:endParaRPr>
          </a:p>
          <a:p>
            <a:pPr marL="0" indent="0" algn="just">
              <a:lnSpc>
                <a:spcPct val="107000"/>
              </a:lnSpc>
              <a:spcAft>
                <a:spcPts val="800"/>
              </a:spcAft>
              <a:buFont typeface="Arial" charset="0"/>
              <a:buNone/>
            </a:pPr>
            <a:r>
              <a:rPr lang="hr-BA" smtClean="0">
                <a:solidFill>
                  <a:srgbClr val="00B0F0"/>
                </a:solidFill>
                <a:latin typeface="Baskerville Old Face" pitchFamily="18" charset="0"/>
                <a:ea typeface="Calibri" pitchFamily="34" charset="0"/>
                <a:cs typeface="Times New Roman" pitchFamily="18" charset="0"/>
              </a:rPr>
              <a:t>U</a:t>
            </a:r>
            <a:r>
              <a:rPr lang="en-GB" smtClean="0">
                <a:solidFill>
                  <a:srgbClr val="00B0F0"/>
                </a:solidFill>
                <a:latin typeface="Baskerville Old Face" pitchFamily="18" charset="0"/>
                <a:ea typeface="Calibri" pitchFamily="34" charset="0"/>
                <a:cs typeface="Times New Roman" pitchFamily="18" charset="0"/>
              </a:rPr>
              <a:t> časopisu </a:t>
            </a:r>
            <a:r>
              <a:rPr lang="en-GB" i="1" smtClean="0">
                <a:solidFill>
                  <a:srgbClr val="00B0F0"/>
                </a:solidFill>
                <a:latin typeface="Baskerville Old Face" pitchFamily="18" charset="0"/>
                <a:ea typeface="Calibri" pitchFamily="34" charset="0"/>
                <a:cs typeface="Times New Roman" pitchFamily="18" charset="0"/>
              </a:rPr>
              <a:t>Vidik</a:t>
            </a:r>
            <a:r>
              <a:rPr lang="en-GB" smtClean="0">
                <a:solidFill>
                  <a:srgbClr val="00B0F0"/>
                </a:solidFill>
                <a:latin typeface="Baskerville Old Face" pitchFamily="18" charset="0"/>
                <a:ea typeface="Calibri" pitchFamily="34" charset="0"/>
                <a:cs typeface="Times New Roman" pitchFamily="18" charset="0"/>
              </a:rPr>
              <a:t> </a:t>
            </a:r>
            <a:r>
              <a:rPr lang="hr-BA" smtClean="0">
                <a:solidFill>
                  <a:srgbClr val="00B0F0"/>
                </a:solidFill>
                <a:latin typeface="Baskerville Old Face" pitchFamily="18" charset="0"/>
                <a:ea typeface="Calibri" pitchFamily="34" charset="0"/>
                <a:cs typeface="Times New Roman" pitchFamily="18" charset="0"/>
              </a:rPr>
              <a:t>počeo je objavljivati priče </a:t>
            </a:r>
            <a:r>
              <a:rPr lang="en-GB" smtClean="0">
                <a:solidFill>
                  <a:srgbClr val="00B0F0"/>
                </a:solidFill>
                <a:latin typeface="Baskerville Old Face" pitchFamily="18" charset="0"/>
                <a:ea typeface="Calibri" pitchFamily="34" charset="0"/>
                <a:cs typeface="Times New Roman" pitchFamily="18" charset="0"/>
              </a:rPr>
              <a:t>već kao student (Suncokret i Dar govora) i to u žanru fantastične proze, što će postati jedna od stalnih značajki njegova opusa ("hrvatski fantastičari"). Takav žanrovski model slijede i knjige kratkih priča Lađa od vode (1972) i Vilinski vatrogasci (1975).</a:t>
            </a:r>
            <a:r>
              <a:rPr lang="en-GB" smtClean="0">
                <a:solidFill>
                  <a:srgbClr val="00B0F0"/>
                </a:solidFill>
                <a:latin typeface="Baskerville Old Face" pitchFamily="18" charset="0"/>
              </a:rPr>
              <a:t> U 70 - im godinama</a:t>
            </a:r>
            <a:r>
              <a:rPr lang="hr-BA" smtClean="0">
                <a:solidFill>
                  <a:srgbClr val="00B0F0"/>
                </a:solidFill>
                <a:latin typeface="Baskerville Old Face" pitchFamily="18" charset="0"/>
              </a:rPr>
              <a:t> prošlog stoljeća</a:t>
            </a:r>
            <a:r>
              <a:rPr lang="en-GB" smtClean="0">
                <a:solidFill>
                  <a:srgbClr val="00B0F0"/>
                </a:solidFill>
                <a:latin typeface="Baskerville Old Face" pitchFamily="18" charset="0"/>
              </a:rPr>
              <a:t> počeo </a:t>
            </a:r>
            <a:r>
              <a:rPr lang="hr-BA" smtClean="0">
                <a:solidFill>
                  <a:srgbClr val="00B0F0"/>
                </a:solidFill>
                <a:latin typeface="Baskerville Old Face" pitchFamily="18" charset="0"/>
              </a:rPr>
              <a:t> je </a:t>
            </a:r>
            <a:r>
              <a:rPr lang="en-GB" smtClean="0">
                <a:solidFill>
                  <a:srgbClr val="00B0F0"/>
                </a:solidFill>
                <a:latin typeface="Baskerville Old Face" pitchFamily="18" charset="0"/>
              </a:rPr>
              <a:t>pisati i kriminalističku prozu koju </a:t>
            </a:r>
            <a:r>
              <a:rPr lang="hr-BA" smtClean="0">
                <a:solidFill>
                  <a:srgbClr val="00B0F0"/>
                </a:solidFill>
                <a:latin typeface="Baskerville Old Face" pitchFamily="18" charset="0"/>
              </a:rPr>
              <a:t>nalazimo</a:t>
            </a:r>
            <a:r>
              <a:rPr lang="en-GB" smtClean="0">
                <a:solidFill>
                  <a:srgbClr val="00B0F0"/>
                </a:solidFill>
                <a:latin typeface="Baskerville Old Face" pitchFamily="18" charset="0"/>
              </a:rPr>
              <a:t> u zbirci priča ''Dobri duh Zagreba'', al</a:t>
            </a:r>
            <a:r>
              <a:rPr lang="hr-BA" smtClean="0">
                <a:solidFill>
                  <a:srgbClr val="00B0F0"/>
                </a:solidFill>
                <a:latin typeface="Baskerville Old Face" pitchFamily="18" charset="0"/>
              </a:rPr>
              <a:t>i</a:t>
            </a:r>
            <a:r>
              <a:rPr lang="en-GB" smtClean="0">
                <a:solidFill>
                  <a:srgbClr val="00B0F0"/>
                </a:solidFill>
                <a:latin typeface="Baskerville Old Face" pitchFamily="18" charset="0"/>
              </a:rPr>
              <a:t> i u nizu kriminalističkih romana</a:t>
            </a:r>
            <a:r>
              <a:rPr lang="hr-BA" smtClean="0">
                <a:solidFill>
                  <a:srgbClr val="00B0F0"/>
                </a:solidFill>
                <a:latin typeface="Baskerville Old Face" pitchFamily="18" charset="0"/>
              </a:rPr>
              <a:t> (Plava ruža, Stroj za maglu, Umjetni orao, Press, Pjesma za rastanak, Rakova djeca)</a:t>
            </a:r>
            <a:r>
              <a:rPr lang="en-GB" smtClean="0">
                <a:solidFill>
                  <a:srgbClr val="00B0F0"/>
                </a:solidFill>
                <a:latin typeface="Baskerville Old Face" pitchFamily="18" charset="0"/>
              </a:rPr>
              <a:t> </a:t>
            </a:r>
            <a:r>
              <a:rPr lang="en-GB" smtClean="0">
                <a:solidFill>
                  <a:srgbClr val="00B0F0"/>
                </a:solidFill>
                <a:latin typeface="Baskerville Old Face" pitchFamily="18" charset="0"/>
                <a:ea typeface="Calibri" pitchFamily="34" charset="0"/>
                <a:cs typeface="Times New Roman" pitchFamily="18" charset="0"/>
              </a:rPr>
              <a:t>) i nekoliko krimića za djecu (npr. Trojica u Trnju, 1984.)</a:t>
            </a:r>
          </a:p>
        </p:txBody>
      </p:sp>
      <p:pic>
        <p:nvPicPr>
          <p:cNvPr id="922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91050" y="0"/>
            <a:ext cx="260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4800600" cy="1600200"/>
          </a:xfrm>
        </p:spPr>
        <p:txBody>
          <a:bodyPr/>
          <a:lstStyle/>
          <a:p>
            <a:pPr fontAlgn="auto">
              <a:spcAft>
                <a:spcPts val="0"/>
              </a:spcAft>
              <a:defRPr/>
            </a:pPr>
            <a:r>
              <a:rPr lang="hr-BA" b="1" dirty="0" smtClean="0">
                <a:solidFill>
                  <a:schemeClr val="accent2">
                    <a:lumMod val="75000"/>
                  </a:schemeClr>
                </a:solidFill>
                <a:latin typeface="Bradley Hand ITC" panose="03070402050302030203" pitchFamily="66" charset="0"/>
              </a:rPr>
              <a:t>Umjetnost i povijest u Večernjem aktu</a:t>
            </a:r>
            <a:endParaRPr lang="en-GB" b="1" dirty="0">
              <a:solidFill>
                <a:schemeClr val="accent2">
                  <a:lumMod val="75000"/>
                </a:schemeClr>
              </a:solidFill>
              <a:latin typeface="Bradley Hand ITC" panose="03070402050302030203" pitchFamily="66"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006975" y="1524000"/>
            <a:ext cx="6680200" cy="5156200"/>
          </a:xfrm>
        </p:spPr>
      </p:pic>
      <p:sp>
        <p:nvSpPr>
          <p:cNvPr id="4" name="Text Placeholder 3"/>
          <p:cNvSpPr>
            <a:spLocks noGrp="1"/>
          </p:cNvSpPr>
          <p:nvPr>
            <p:ph type="body" sz="half" idx="2"/>
          </p:nvPr>
        </p:nvSpPr>
        <p:spPr>
          <a:xfrm>
            <a:off x="0" y="3124200"/>
            <a:ext cx="4800600" cy="3733800"/>
          </a:xfrm>
        </p:spPr>
        <p:txBody>
          <a:bodyPr rtlCol="0">
            <a:normAutofit/>
          </a:bodyPr>
          <a:lstStyle/>
          <a:p>
            <a:pPr algn="just" fontAlgn="auto">
              <a:spcAft>
                <a:spcPts val="0"/>
              </a:spcAft>
              <a:buFont typeface="Arial" panose="020B0604020202020204" pitchFamily="34" charset="0"/>
              <a:buNone/>
              <a:defRPr/>
            </a:pPr>
            <a:r>
              <a:rPr lang="hr-HR" sz="2000" b="1" dirty="0">
                <a:solidFill>
                  <a:schemeClr val="accent2">
                    <a:lumMod val="75000"/>
                  </a:schemeClr>
                </a:solidFill>
                <a:latin typeface="Bradley Hand ITC" panose="03070402050302030203" pitchFamily="66" charset="0"/>
              </a:rPr>
              <a:t>Umjetnost je falsifikat svijeta. Umjetnost jest „definiranje stvari" a ne njihovo kopiranje. Ona nije objektivna slika svijeta, ni subjektivna slika objektivnog. Ona je samo subjektivna vizija koja govori o subjektivnom viđenju, doživljaju, shvaćanju i tumačenju svijeta. Povijest je kao društvena znanost oličenje neistine, laži i čistih falsifikata i mistifikacija. Ona je proizvoljno i politički određeno izvješće o prošlosti koje kao takvo predstavlja sliku prošlosti proizašlu više iz naše želje nego iz stvarne prošlosti.</a:t>
            </a:r>
            <a:endParaRPr lang="en-GB" sz="2000" b="1" dirty="0">
              <a:solidFill>
                <a:schemeClr val="accent2">
                  <a:lumMod val="75000"/>
                </a:schemeClr>
              </a:solidFill>
              <a:latin typeface="Bradley Hand ITC" panose="03070402050302030203" pitchFamily="66"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heel(1)">
                                      <p:cBhvr>
                                        <p:cTn id="1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hr-BA" b="1" dirty="0" smtClean="0">
                <a:solidFill>
                  <a:srgbClr val="FF0000"/>
                </a:solidFill>
                <a:latin typeface="Bradley Hand ITC" panose="03070402050302030203" pitchFamily="66" charset="0"/>
              </a:rPr>
              <a:t>Zadatak:</a:t>
            </a:r>
            <a:endParaRPr lang="en-GB" b="1" dirty="0">
              <a:solidFill>
                <a:srgbClr val="FF0000"/>
              </a:solidFill>
              <a:latin typeface="Bradley Hand ITC" panose="03070402050302030203" pitchFamily="66" charset="0"/>
            </a:endParaRPr>
          </a:p>
        </p:txBody>
      </p:sp>
      <p:sp>
        <p:nvSpPr>
          <p:cNvPr id="3" name="Content Placeholder 2"/>
          <p:cNvSpPr>
            <a:spLocks noGrp="1"/>
          </p:cNvSpPr>
          <p:nvPr>
            <p:ph idx="1"/>
          </p:nvPr>
        </p:nvSpPr>
        <p:spPr/>
        <p:txBody>
          <a:bodyPr/>
          <a:lstStyle/>
          <a:p>
            <a:pPr marL="0" indent="0">
              <a:buFont typeface="Arial" charset="0"/>
              <a:buNone/>
            </a:pPr>
            <a:r>
              <a:rPr lang="hr-BA" sz="2800" b="1" smtClean="0">
                <a:solidFill>
                  <a:srgbClr val="00B0F0"/>
                </a:solidFill>
                <a:latin typeface="Bradley Hand ITC" pitchFamily="66" charset="0"/>
              </a:rPr>
              <a:t>S obzirom kako je prepisivanja lektira s interneta pravo zadovoljstvo, za vas, i tekst na prethodnom slajdu  također je prepisan. Ukoliko bi i ti odgovorio jednako na postavljeno pitanje </a:t>
            </a:r>
          </a:p>
          <a:p>
            <a:pPr marL="0" indent="0">
              <a:buFont typeface="Arial" charset="0"/>
              <a:buNone/>
            </a:pPr>
            <a:r>
              <a:rPr lang="hr-BA" sz="2800" b="1" smtClean="0">
                <a:solidFill>
                  <a:srgbClr val="FF0000"/>
                </a:solidFill>
                <a:latin typeface="Bradley Hand ITC" pitchFamily="66" charset="0"/>
              </a:rPr>
              <a:t>Umjetnost i povijest u </a:t>
            </a:r>
            <a:r>
              <a:rPr lang="hr-BA" sz="2800" b="1" i="1" smtClean="0">
                <a:solidFill>
                  <a:srgbClr val="FF0000"/>
                </a:solidFill>
                <a:latin typeface="Bradley Hand ITC" pitchFamily="66" charset="0"/>
              </a:rPr>
              <a:t>Večernjem aktu,</a:t>
            </a:r>
          </a:p>
          <a:p>
            <a:pPr marL="0" indent="0">
              <a:buFont typeface="Arial" charset="0"/>
              <a:buNone/>
            </a:pPr>
            <a:r>
              <a:rPr lang="hr-BA" sz="2800" b="1" smtClean="0">
                <a:solidFill>
                  <a:srgbClr val="00B0F0"/>
                </a:solidFill>
                <a:latin typeface="Bradley Hand ITC" pitchFamily="66" charset="0"/>
              </a:rPr>
              <a:t>objsani </a:t>
            </a:r>
            <a:r>
              <a:rPr lang="hr-BA" sz="2800" b="1" smtClean="0">
                <a:solidFill>
                  <a:srgbClr val="FF0000"/>
                </a:solidFill>
                <a:latin typeface="Bradley Hand ITC" pitchFamily="66" charset="0"/>
              </a:rPr>
              <a:t>ZAŠTO</a:t>
            </a:r>
            <a:r>
              <a:rPr lang="hr-BA" sz="2800" b="1" smtClean="0">
                <a:solidFill>
                  <a:srgbClr val="00B0F0"/>
                </a:solidFill>
                <a:latin typeface="Bradley Hand ITC" pitchFamily="66" charset="0"/>
              </a:rPr>
              <a:t>. Ukoliko se tvoj stav razlikuje napiši ga.</a:t>
            </a:r>
            <a:endParaRPr lang="en-GB" sz="2800" b="1" smtClean="0">
              <a:solidFill>
                <a:srgbClr val="00B0F0"/>
              </a:solidFill>
              <a:latin typeface="Bradley Hand ITC" pitchFamily="66"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par>
                                <p:cTn id="15" presetID="21" presetClass="entr" presetSubtype="1"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heel(1)">
                                      <p:cBhvr>
                                        <p:cTn id="2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hr-BA" b="1" dirty="0" smtClean="0">
                <a:solidFill>
                  <a:srgbClr val="00B0F0"/>
                </a:solidFill>
                <a:latin typeface="Bradley Hand ITC" panose="03070402050302030203" pitchFamily="66" charset="0"/>
              </a:rPr>
              <a:t>Još poneki zadatak:</a:t>
            </a:r>
            <a:endParaRPr lang="en-GB" b="1" dirty="0">
              <a:solidFill>
                <a:srgbClr val="00B0F0"/>
              </a:solidFill>
              <a:latin typeface="Bradley Hand ITC" panose="03070402050302030203" pitchFamily="66" charset="0"/>
            </a:endParaRPr>
          </a:p>
        </p:txBody>
      </p:sp>
      <p:sp>
        <p:nvSpPr>
          <p:cNvPr id="3" name="Content Placeholder 2"/>
          <p:cNvSpPr>
            <a:spLocks noGrp="1"/>
          </p:cNvSpPr>
          <p:nvPr>
            <p:ph idx="1"/>
          </p:nvPr>
        </p:nvSpPr>
        <p:spPr>
          <a:xfrm>
            <a:off x="0" y="2193925"/>
            <a:ext cx="12192000" cy="4664075"/>
          </a:xfrm>
        </p:spPr>
        <p:txBody>
          <a:bodyPr/>
          <a:lstStyle/>
          <a:p>
            <a:pPr algn="just">
              <a:buFont typeface="Wingdings" pitchFamily="2" charset="2"/>
              <a:buChar char="ü"/>
            </a:pPr>
            <a:r>
              <a:rPr lang="hr-HR" sz="2800" b="1" smtClean="0">
                <a:solidFill>
                  <a:srgbClr val="FF0000"/>
                </a:solidFill>
                <a:latin typeface="Bradley Hand ITC" pitchFamily="66" charset="0"/>
              </a:rPr>
              <a:t>Jesi li imao/la problema prilikom čitanja romana Večernji akt? Što ti je bilo jednostavno, a što složeno za razumijevanje romana</a:t>
            </a:r>
            <a:r>
              <a:rPr lang="hr-HR" sz="2800" b="1" i="1" smtClean="0">
                <a:solidFill>
                  <a:srgbClr val="FF0000"/>
                </a:solidFill>
                <a:latin typeface="Bradley Hand ITC" pitchFamily="66" charset="0"/>
              </a:rPr>
              <a:t>?</a:t>
            </a:r>
            <a:r>
              <a:rPr lang="hr-HR" sz="2800" b="1" smtClean="0">
                <a:solidFill>
                  <a:srgbClr val="FF0000"/>
                </a:solidFill>
                <a:latin typeface="Bradley Hand ITC" pitchFamily="66" charset="0"/>
              </a:rPr>
              <a:t>.</a:t>
            </a:r>
            <a:endParaRPr lang="en-GB" sz="2800" b="1" smtClean="0">
              <a:solidFill>
                <a:srgbClr val="FF0000"/>
              </a:solidFill>
              <a:latin typeface="Bradley Hand ITC" pitchFamily="66" charset="0"/>
            </a:endParaRPr>
          </a:p>
          <a:p>
            <a:pPr algn="just">
              <a:buFont typeface="Wingdings" pitchFamily="2" charset="2"/>
              <a:buChar char="ü"/>
            </a:pPr>
            <a:r>
              <a:rPr lang="hr-HR" sz="2800" b="1" smtClean="0">
                <a:solidFill>
                  <a:srgbClr val="FF0000"/>
                </a:solidFill>
                <a:latin typeface="Bradley Hand ITC" pitchFamily="66" charset="0"/>
              </a:rPr>
              <a:t>Što je, po tvom mišljenju, problem romana?</a:t>
            </a:r>
            <a:endParaRPr lang="en-GB" sz="2800" b="1" smtClean="0">
              <a:solidFill>
                <a:srgbClr val="FF0000"/>
              </a:solidFill>
              <a:latin typeface="Bradley Hand ITC" pitchFamily="66" charset="0"/>
            </a:endParaRPr>
          </a:p>
          <a:p>
            <a:pPr algn="just">
              <a:buFont typeface="Wingdings" pitchFamily="2" charset="2"/>
              <a:buChar char="ü"/>
            </a:pPr>
            <a:r>
              <a:rPr lang="hr-HR" sz="2800" b="1" smtClean="0">
                <a:solidFill>
                  <a:srgbClr val="FF0000"/>
                </a:solidFill>
                <a:latin typeface="Bradley Hand ITC" pitchFamily="66" charset="0"/>
              </a:rPr>
              <a:t>Što misliš o načinu pripovijedanja u romanu?</a:t>
            </a:r>
            <a:endParaRPr lang="en-GB" sz="2800" b="1" smtClean="0">
              <a:solidFill>
                <a:srgbClr val="FF0000"/>
              </a:solidFill>
              <a:latin typeface="Bradley Hand ITC" pitchFamily="66" charset="0"/>
            </a:endParaRPr>
          </a:p>
          <a:p>
            <a:pPr algn="just">
              <a:buFont typeface="Wingdings" pitchFamily="2" charset="2"/>
              <a:buChar char="ü"/>
            </a:pPr>
            <a:r>
              <a:rPr lang="hr-HR" sz="2800" b="1" smtClean="0">
                <a:solidFill>
                  <a:srgbClr val="FF0000"/>
                </a:solidFill>
                <a:latin typeface="Bradley Hand ITC" pitchFamily="66" charset="0"/>
              </a:rPr>
              <a:t>Imaju li opisi u romanu opravdanu funkciju? Objasni. Jesu li dati u pravim situacijama (npr. opis ateljea ili slike – Račićeva akvarela; pronađi na internetu tko je bio Josip Račić)</a:t>
            </a:r>
          </a:p>
          <a:p>
            <a:pPr algn="just">
              <a:buFont typeface="Wingdings" pitchFamily="2" charset="2"/>
              <a:buChar char="ü"/>
            </a:pPr>
            <a:r>
              <a:rPr lang="hr-HR" sz="2800" b="1" smtClean="0">
                <a:solidFill>
                  <a:srgbClr val="FF0000"/>
                </a:solidFill>
                <a:latin typeface="Bradley Hand ITC" pitchFamily="66" charset="0"/>
              </a:rPr>
              <a:t>Držiš li kako kopija također može biti ili je umjetnost i kako je zapravo svaka kopija original. Razmisli.</a:t>
            </a:r>
          </a:p>
          <a:p>
            <a:pPr algn="just">
              <a:buFont typeface="Wingdings" pitchFamily="2" charset="2"/>
              <a:buChar char="ü"/>
            </a:pPr>
            <a:r>
              <a:rPr lang="hr-HR" sz="2800" b="1" smtClean="0">
                <a:solidFill>
                  <a:srgbClr val="FF0000"/>
                </a:solidFill>
                <a:latin typeface="Bradley Hand ITC" pitchFamily="66" charset="0"/>
              </a:rPr>
              <a:t>Pripada li roman </a:t>
            </a:r>
            <a:r>
              <a:rPr lang="hr-HR" sz="2800" b="1" i="1" smtClean="0">
                <a:solidFill>
                  <a:srgbClr val="FF0000"/>
                </a:solidFill>
                <a:latin typeface="Bradley Hand ITC" pitchFamily="66" charset="0"/>
              </a:rPr>
              <a:t>večernji akt </a:t>
            </a:r>
            <a:r>
              <a:rPr lang="hr-HR" sz="2800" b="1" smtClean="0">
                <a:solidFill>
                  <a:srgbClr val="00B0F0"/>
                </a:solidFill>
                <a:latin typeface="Bradley Hand ITC" pitchFamily="66" charset="0"/>
              </a:rPr>
              <a:t>trivijalnoj književnosti</a:t>
            </a:r>
            <a:r>
              <a:rPr lang="hr-HR" sz="2800" b="1" smtClean="0">
                <a:solidFill>
                  <a:srgbClr val="FF0000"/>
                </a:solidFill>
                <a:latin typeface="Bradley Hand ITC" pitchFamily="66" charset="0"/>
              </a:rPr>
              <a:t>?</a:t>
            </a:r>
            <a:endParaRPr lang="en-GB" sz="2800" b="1" smtClean="0">
              <a:solidFill>
                <a:srgbClr val="FF0000"/>
              </a:solidFill>
              <a:latin typeface="Bradley Hand ITC" pitchFamily="66" charset="0"/>
            </a:endParaRPr>
          </a:p>
          <a:p>
            <a:pPr algn="just">
              <a:buFont typeface="Wingdings" pitchFamily="2" charset="2"/>
              <a:buChar char="ü"/>
            </a:pPr>
            <a:endParaRPr lang="en-GB" sz="2800" smtClean="0">
              <a:latin typeface="Bradley Hand ITC" pitchFamily="66"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heel(1)">
                                      <p:cBhvr>
                                        <p:cTn id="16" dur="2000"/>
                                        <p:tgtEl>
                                          <p:spTgt spid="3">
                                            <p:txEl>
                                              <p:pRg st="1" end="1"/>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heel(1)">
                                      <p:cBhvr>
                                        <p:cTn id="25" dur="2000"/>
                                        <p:tgtEl>
                                          <p:spTgt spid="3">
                                            <p:txEl>
                                              <p:pRg st="4" end="4"/>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heel(1)">
                                      <p:cBhvr>
                                        <p:cTn id="2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hr-BA" b="1" dirty="0" smtClean="0">
                <a:solidFill>
                  <a:srgbClr val="FF0000"/>
                </a:solidFill>
                <a:latin typeface="Bradley Hand ITC" panose="03070402050302030203" pitchFamily="66" charset="0"/>
              </a:rPr>
              <a:t>I za kraj...</a:t>
            </a:r>
            <a:endParaRPr lang="en-GB" b="1" dirty="0">
              <a:solidFill>
                <a:srgbClr val="FF0000"/>
              </a:solidFill>
              <a:latin typeface="Bradley Hand ITC" panose="03070402050302030203" pitchFamily="66" charset="0"/>
            </a:endParaRPr>
          </a:p>
        </p:txBody>
      </p:sp>
      <p:sp>
        <p:nvSpPr>
          <p:cNvPr id="3" name="Content Placeholder 2"/>
          <p:cNvSpPr>
            <a:spLocks noGrp="1"/>
          </p:cNvSpPr>
          <p:nvPr>
            <p:ph idx="1"/>
          </p:nvPr>
        </p:nvSpPr>
        <p:spPr>
          <a:xfrm>
            <a:off x="0" y="2193925"/>
            <a:ext cx="12192000" cy="4024313"/>
          </a:xfrm>
        </p:spPr>
        <p:txBody>
          <a:bodyPr/>
          <a:lstStyle/>
          <a:p>
            <a:pPr marL="0" indent="0">
              <a:buFont typeface="Arial" charset="0"/>
              <a:buNone/>
            </a:pPr>
            <a:r>
              <a:rPr lang="hr-BA" sz="2800" b="1" smtClean="0">
                <a:solidFill>
                  <a:srgbClr val="00B0F0"/>
                </a:solidFill>
                <a:latin typeface="Bradley Hand ITC" pitchFamily="66" charset="0"/>
              </a:rPr>
              <a:t>I kad pročitate roman ili bilo koje književno djelo </a:t>
            </a:r>
            <a:r>
              <a:rPr lang="hr-BA" sz="2800" b="1" smtClean="0">
                <a:solidFill>
                  <a:srgbClr val="FF0000"/>
                </a:solidFill>
                <a:latin typeface="Bradley Hand ITC" pitchFamily="66" charset="0"/>
              </a:rPr>
              <a:t>prepisujete s interneta </a:t>
            </a:r>
            <a:r>
              <a:rPr lang="hr-BA" sz="2800" b="1" smtClean="0">
                <a:solidFill>
                  <a:srgbClr val="00B0F0"/>
                </a:solidFill>
                <a:latin typeface="Bradley Hand ITC" pitchFamily="66" charset="0"/>
              </a:rPr>
              <a:t>ne razmišljajući što je točno, a što ne. Stoga sam se ja sada poigrala prepisujući određene dijelove koji se odnose na analizu romana </a:t>
            </a:r>
            <a:r>
              <a:rPr lang="hr-BA" sz="2800" b="1" i="1" smtClean="0">
                <a:solidFill>
                  <a:srgbClr val="00B0F0"/>
                </a:solidFill>
                <a:latin typeface="Bradley Hand ITC" pitchFamily="66" charset="0"/>
              </a:rPr>
              <a:t>Večernjeg akta </a:t>
            </a:r>
            <a:r>
              <a:rPr lang="hr-BA" sz="2800" b="1" smtClean="0">
                <a:solidFill>
                  <a:srgbClr val="00B0F0"/>
                </a:solidFill>
                <a:latin typeface="Bradley Hand ITC" pitchFamily="66" charset="0"/>
              </a:rPr>
              <a:t>s web stranica npr. Pročitane lektire ili lektirice ili lektire.com ili... ima ih jako puno.</a:t>
            </a:r>
          </a:p>
          <a:p>
            <a:pPr marL="0" indent="0">
              <a:buFont typeface="Arial" charset="0"/>
              <a:buNone/>
            </a:pPr>
            <a:r>
              <a:rPr lang="hr-BA" sz="2800" b="1" smtClean="0">
                <a:solidFill>
                  <a:srgbClr val="00B0F0"/>
                </a:solidFill>
                <a:latin typeface="Bradley Hand ITC" pitchFamily="66" charset="0"/>
              </a:rPr>
              <a:t>Dobio si/la zadatke. O svemu čemo razgovarati na satu. Ima još pitanja ali to ostavljam za sat.</a:t>
            </a:r>
          </a:p>
          <a:p>
            <a:pPr marL="0" indent="0">
              <a:buFont typeface="Arial" charset="0"/>
              <a:buNone/>
            </a:pPr>
            <a:endParaRPr lang="hr-BA" sz="2800" b="1" smtClean="0">
              <a:solidFill>
                <a:srgbClr val="00B0F0"/>
              </a:solidFill>
              <a:latin typeface="Bradley Hand ITC" pitchFamily="66" charset="0"/>
            </a:endParaRPr>
          </a:p>
          <a:p>
            <a:pPr marL="0" indent="0">
              <a:buFont typeface="Arial" charset="0"/>
              <a:buNone/>
            </a:pPr>
            <a:r>
              <a:rPr lang="hr-BA" sz="2800" b="1" smtClean="0">
                <a:solidFill>
                  <a:srgbClr val="00B0F0"/>
                </a:solidFill>
                <a:latin typeface="Bradley Hand ITC" pitchFamily="66" charset="0"/>
              </a:rPr>
              <a:t>Napomena: Jesu li riječi falsifikat, kopija, plagijat istoznačnice ili ne? Pronađi odgovor.</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GB"/>
          </a:p>
        </p:txBody>
      </p:sp>
      <p:sp>
        <p:nvSpPr>
          <p:cNvPr id="3" name="Content Placeholder 2"/>
          <p:cNvSpPr>
            <a:spLocks noGrp="1"/>
          </p:cNvSpPr>
          <p:nvPr>
            <p:ph sz="half" idx="1"/>
          </p:nvPr>
        </p:nvSpPr>
        <p:spPr>
          <a:xfrm>
            <a:off x="685800" y="2193925"/>
            <a:ext cx="10309225" cy="4024313"/>
          </a:xfrm>
        </p:spPr>
        <p:txBody>
          <a:bodyPr/>
          <a:lstStyle/>
          <a:p>
            <a:pPr marL="0" indent="0">
              <a:buFont typeface="Arial" charset="0"/>
              <a:buNone/>
            </a:pPr>
            <a:r>
              <a:rPr lang="en-GB" sz="5400" b="1" smtClean="0">
                <a:solidFill>
                  <a:srgbClr val="00B0F0"/>
                </a:solidFill>
                <a:latin typeface="Bradley Hand ITC" pitchFamily="66" charset="0"/>
              </a:rPr>
              <a:t>Imamo umjetnost kako ne bismo umrli</a:t>
            </a:r>
            <a:r>
              <a:rPr lang="hr-BA" sz="5400" b="1" smtClean="0">
                <a:solidFill>
                  <a:srgbClr val="00B0F0"/>
                </a:solidFill>
                <a:latin typeface="Bradley Hand ITC" pitchFamily="66" charset="0"/>
              </a:rPr>
              <a:t> </a:t>
            </a:r>
            <a:r>
              <a:rPr lang="en-GB" sz="5400" b="1" smtClean="0">
                <a:solidFill>
                  <a:srgbClr val="00B0F0"/>
                </a:solidFill>
                <a:latin typeface="Bradley Hand ITC" pitchFamily="66" charset="0"/>
              </a:rPr>
              <a:t>od istine. </a:t>
            </a:r>
            <a:r>
              <a:rPr lang="hr-BA" sz="5400" b="1" smtClean="0">
                <a:solidFill>
                  <a:srgbClr val="00B0F0"/>
                </a:solidFill>
                <a:latin typeface="Bradley Hand ITC" pitchFamily="66" charset="0"/>
              </a:rPr>
              <a:t>F.</a:t>
            </a:r>
            <a:r>
              <a:rPr lang="en-GB" sz="5400" b="1" smtClean="0">
                <a:solidFill>
                  <a:srgbClr val="00B0F0"/>
                </a:solidFill>
                <a:latin typeface="Bradley Hand ITC" pitchFamily="66" charset="0"/>
              </a:rPr>
              <a:t>Nietzsche</a:t>
            </a:r>
            <a:endParaRPr lang="hr-BA" sz="5400" b="1" smtClean="0">
              <a:solidFill>
                <a:srgbClr val="00B0F0"/>
              </a:solidFill>
              <a:latin typeface="Bradley Hand ITC" pitchFamily="66" charset="0"/>
            </a:endParaRPr>
          </a:p>
          <a:p>
            <a:pPr marL="0" indent="0">
              <a:buFont typeface="Arial" charset="0"/>
              <a:buNone/>
            </a:pPr>
            <a:endParaRPr lang="hr-BA" sz="5400" b="1" smtClean="0">
              <a:solidFill>
                <a:srgbClr val="00B0F0"/>
              </a:solidFill>
              <a:latin typeface="Bradley Hand ITC" pitchFamily="66" charset="0"/>
            </a:endParaRPr>
          </a:p>
          <a:p>
            <a:pPr marL="0" indent="0">
              <a:buFont typeface="Arial" charset="0"/>
              <a:buNone/>
            </a:pPr>
            <a:r>
              <a:rPr lang="hr-BA" sz="5400" b="1" smtClean="0">
                <a:solidFill>
                  <a:srgbClr val="00B0F0"/>
                </a:solidFill>
                <a:latin typeface="Bradley Hand ITC" pitchFamily="66" charset="0"/>
              </a:rPr>
              <a:t>U</a:t>
            </a:r>
            <a:r>
              <a:rPr lang="en-GB" sz="5400" b="1" smtClean="0">
                <a:solidFill>
                  <a:srgbClr val="00B0F0"/>
                </a:solidFill>
                <a:latin typeface="Bradley Hand ITC" pitchFamily="66" charset="0"/>
              </a:rPr>
              <a:t>mjetnost jest i laž, „falsifikat istinskog, idejnog svijeta“</a:t>
            </a:r>
            <a:r>
              <a:rPr lang="hr-BA" sz="5400" b="1" smtClean="0">
                <a:solidFill>
                  <a:srgbClr val="00B0F0"/>
                </a:solidFill>
                <a:latin typeface="Bradley Hand ITC" pitchFamily="66" charset="0"/>
              </a:rPr>
              <a:t>.</a:t>
            </a:r>
            <a:r>
              <a:rPr lang="en-GB" sz="5400" b="1" smtClean="0">
                <a:solidFill>
                  <a:srgbClr val="00B0F0"/>
                </a:solidFill>
                <a:latin typeface="Bradley Hand ITC" pitchFamily="66" charset="0"/>
              </a:rPr>
              <a:t>Platon</a:t>
            </a:r>
          </a:p>
        </p:txBody>
      </p:sp>
      <p:sp>
        <p:nvSpPr>
          <p:cNvPr id="31748" name="Content Placeholder 3"/>
          <p:cNvSpPr>
            <a:spLocks noGrp="1"/>
          </p:cNvSpPr>
          <p:nvPr>
            <p:ph sz="half" idx="2"/>
          </p:nvPr>
        </p:nvSpPr>
        <p:spPr>
          <a:xfrm flipH="1">
            <a:off x="11506200" y="2193925"/>
            <a:ext cx="46038" cy="4024313"/>
          </a:xfrm>
        </p:spPr>
        <p:txBody>
          <a:bodyPr/>
          <a:lstStyle/>
          <a:p>
            <a:endParaRPr lang="en-GB"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54063"/>
            <a:ext cx="10820400" cy="2801937"/>
          </a:xfrm>
        </p:spPr>
        <p:txBody>
          <a:bodyPr/>
          <a:lstStyle/>
          <a:p>
            <a:pPr fontAlgn="auto">
              <a:spcAft>
                <a:spcPts val="0"/>
              </a:spcAft>
              <a:defRPr/>
            </a:pPr>
            <a:r>
              <a:rPr lang="en-GB" b="1" dirty="0" err="1">
                <a:solidFill>
                  <a:srgbClr val="FF0000"/>
                </a:solidFill>
                <a:latin typeface="Bradley Hand ITC" panose="03070402050302030203" pitchFamily="66" charset="0"/>
              </a:rPr>
              <a:t>Umjetnost</a:t>
            </a:r>
            <a:r>
              <a:rPr lang="en-GB" b="1" dirty="0">
                <a:solidFill>
                  <a:srgbClr val="FF0000"/>
                </a:solidFill>
                <a:latin typeface="Bradley Hand ITC" panose="03070402050302030203" pitchFamily="66" charset="0"/>
              </a:rPr>
              <a:t> je </a:t>
            </a:r>
            <a:r>
              <a:rPr lang="en-GB" b="1" dirty="0" err="1">
                <a:solidFill>
                  <a:srgbClr val="FF0000"/>
                </a:solidFill>
                <a:latin typeface="Bradley Hand ITC" panose="03070402050302030203" pitchFamily="66" charset="0"/>
              </a:rPr>
              <a:t>falsifikat</a:t>
            </a:r>
            <a:r>
              <a:rPr lang="en-GB" b="1" dirty="0">
                <a:solidFill>
                  <a:srgbClr val="FF0000"/>
                </a:solidFill>
                <a:latin typeface="Bradley Hand ITC" panose="03070402050302030203" pitchFamily="66" charset="0"/>
              </a:rPr>
              <a:t> </a:t>
            </a:r>
            <a:r>
              <a:rPr lang="en-GB" b="1" dirty="0" err="1">
                <a:solidFill>
                  <a:srgbClr val="FF0000"/>
                </a:solidFill>
                <a:latin typeface="Bradley Hand ITC" panose="03070402050302030203" pitchFamily="66" charset="0"/>
              </a:rPr>
              <a:t>svijeta</a:t>
            </a:r>
            <a:r>
              <a:rPr lang="en-GB" b="1" dirty="0">
                <a:solidFill>
                  <a:srgbClr val="FF0000"/>
                </a:solidFill>
                <a:latin typeface="Bradley Hand ITC" panose="03070402050302030203" pitchFamily="66" charset="0"/>
              </a:rPr>
              <a:t>. </a:t>
            </a:r>
            <a:r>
              <a:rPr lang="en-GB" b="1" dirty="0" err="1">
                <a:solidFill>
                  <a:srgbClr val="FF0000"/>
                </a:solidFill>
                <a:latin typeface="Bradley Hand ITC" panose="03070402050302030203" pitchFamily="66" charset="0"/>
              </a:rPr>
              <a:t>Umjetnost</a:t>
            </a:r>
            <a:r>
              <a:rPr lang="en-GB" b="1" dirty="0">
                <a:solidFill>
                  <a:srgbClr val="FF0000"/>
                </a:solidFill>
                <a:latin typeface="Bradley Hand ITC" panose="03070402050302030203" pitchFamily="66" charset="0"/>
              </a:rPr>
              <a:t> jest </a:t>
            </a:r>
            <a:r>
              <a:rPr lang="en-GB" b="1" i="1" dirty="0" err="1" smtClean="0">
                <a:solidFill>
                  <a:srgbClr val="00B0F0"/>
                </a:solidFill>
                <a:latin typeface="Bradley Hand ITC" panose="03070402050302030203" pitchFamily="66" charset="0"/>
              </a:rPr>
              <a:t>definiranje</a:t>
            </a:r>
            <a:r>
              <a:rPr lang="en-GB" b="1" i="1" dirty="0" smtClean="0">
                <a:solidFill>
                  <a:srgbClr val="00B0F0"/>
                </a:solidFill>
                <a:latin typeface="Bradley Hand ITC" panose="03070402050302030203" pitchFamily="66" charset="0"/>
              </a:rPr>
              <a:t> </a:t>
            </a:r>
            <a:r>
              <a:rPr lang="en-GB" b="1" i="1" dirty="0" err="1" smtClean="0">
                <a:solidFill>
                  <a:srgbClr val="00B0F0"/>
                </a:solidFill>
                <a:latin typeface="Bradley Hand ITC" panose="03070402050302030203" pitchFamily="66" charset="0"/>
              </a:rPr>
              <a:t>stvari</a:t>
            </a:r>
            <a:r>
              <a:rPr lang="hr-BA" b="1" dirty="0" smtClean="0">
                <a:solidFill>
                  <a:srgbClr val="FF0000"/>
                </a:solidFill>
                <a:latin typeface="Bradley Hand ITC" panose="03070402050302030203" pitchFamily="66" charset="0"/>
              </a:rPr>
              <a:t>,</a:t>
            </a:r>
            <a:r>
              <a:rPr lang="en-GB" b="1" dirty="0" smtClean="0">
                <a:solidFill>
                  <a:srgbClr val="FF0000"/>
                </a:solidFill>
                <a:latin typeface="Bradley Hand ITC" panose="03070402050302030203" pitchFamily="66" charset="0"/>
              </a:rPr>
              <a:t> </a:t>
            </a:r>
            <a:r>
              <a:rPr lang="en-GB" b="1" dirty="0">
                <a:solidFill>
                  <a:srgbClr val="FF0000"/>
                </a:solidFill>
                <a:latin typeface="Bradley Hand ITC" panose="03070402050302030203" pitchFamily="66" charset="0"/>
              </a:rPr>
              <a:t>a ne </a:t>
            </a:r>
            <a:r>
              <a:rPr lang="en-GB" b="1" dirty="0" err="1">
                <a:solidFill>
                  <a:srgbClr val="FF0000"/>
                </a:solidFill>
                <a:latin typeface="Bradley Hand ITC" panose="03070402050302030203" pitchFamily="66" charset="0"/>
              </a:rPr>
              <a:t>njihovo</a:t>
            </a:r>
            <a:r>
              <a:rPr lang="en-GB" b="1" dirty="0">
                <a:solidFill>
                  <a:srgbClr val="FF0000"/>
                </a:solidFill>
                <a:latin typeface="Bradley Hand ITC" panose="03070402050302030203" pitchFamily="66" charset="0"/>
              </a:rPr>
              <a:t> </a:t>
            </a:r>
            <a:r>
              <a:rPr lang="en-GB" b="1" dirty="0" err="1">
                <a:solidFill>
                  <a:srgbClr val="FF0000"/>
                </a:solidFill>
                <a:latin typeface="Bradley Hand ITC" panose="03070402050302030203" pitchFamily="66" charset="0"/>
              </a:rPr>
              <a:t>kopiranje</a:t>
            </a:r>
            <a:r>
              <a:rPr lang="en-GB" b="1" dirty="0">
                <a:solidFill>
                  <a:srgbClr val="FF0000"/>
                </a:solidFill>
                <a:latin typeface="Bradley Hand ITC" panose="03070402050302030203" pitchFamily="66" charset="0"/>
              </a:rPr>
              <a:t>. </a:t>
            </a:r>
            <a:r>
              <a:rPr lang="en-GB" b="1" dirty="0" err="1">
                <a:solidFill>
                  <a:srgbClr val="FF0000"/>
                </a:solidFill>
                <a:latin typeface="Bradley Hand ITC" panose="03070402050302030203" pitchFamily="66" charset="0"/>
              </a:rPr>
              <a:t>Ona</a:t>
            </a:r>
            <a:r>
              <a:rPr lang="en-GB" b="1" dirty="0">
                <a:solidFill>
                  <a:srgbClr val="FF0000"/>
                </a:solidFill>
                <a:latin typeface="Bradley Hand ITC" panose="03070402050302030203" pitchFamily="66" charset="0"/>
              </a:rPr>
              <a:t> </a:t>
            </a:r>
            <a:r>
              <a:rPr lang="en-GB" b="1" dirty="0" err="1">
                <a:solidFill>
                  <a:srgbClr val="FF0000"/>
                </a:solidFill>
                <a:latin typeface="Bradley Hand ITC" panose="03070402050302030203" pitchFamily="66" charset="0"/>
              </a:rPr>
              <a:t>nije</a:t>
            </a:r>
            <a:r>
              <a:rPr lang="en-GB" b="1" dirty="0">
                <a:solidFill>
                  <a:srgbClr val="FF0000"/>
                </a:solidFill>
                <a:latin typeface="Bradley Hand ITC" panose="03070402050302030203" pitchFamily="66" charset="0"/>
              </a:rPr>
              <a:t> </a:t>
            </a:r>
            <a:r>
              <a:rPr lang="en-GB" b="1" dirty="0" err="1">
                <a:solidFill>
                  <a:srgbClr val="FF0000"/>
                </a:solidFill>
                <a:latin typeface="Bradley Hand ITC" panose="03070402050302030203" pitchFamily="66" charset="0"/>
              </a:rPr>
              <a:t>objektivna</a:t>
            </a:r>
            <a:r>
              <a:rPr lang="en-GB" b="1" dirty="0">
                <a:solidFill>
                  <a:srgbClr val="FF0000"/>
                </a:solidFill>
                <a:latin typeface="Bradley Hand ITC" panose="03070402050302030203" pitchFamily="66" charset="0"/>
              </a:rPr>
              <a:t> </a:t>
            </a:r>
            <a:r>
              <a:rPr lang="en-GB" b="1" dirty="0" err="1">
                <a:solidFill>
                  <a:srgbClr val="FF0000"/>
                </a:solidFill>
                <a:latin typeface="Bradley Hand ITC" panose="03070402050302030203" pitchFamily="66" charset="0"/>
              </a:rPr>
              <a:t>slika</a:t>
            </a:r>
            <a:r>
              <a:rPr lang="en-GB" b="1" dirty="0">
                <a:solidFill>
                  <a:srgbClr val="FF0000"/>
                </a:solidFill>
                <a:latin typeface="Bradley Hand ITC" panose="03070402050302030203" pitchFamily="66" charset="0"/>
              </a:rPr>
              <a:t> </a:t>
            </a:r>
            <a:r>
              <a:rPr lang="en-GB" b="1" dirty="0" err="1">
                <a:solidFill>
                  <a:srgbClr val="FF0000"/>
                </a:solidFill>
                <a:latin typeface="Bradley Hand ITC" panose="03070402050302030203" pitchFamily="66" charset="0"/>
              </a:rPr>
              <a:t>svijeta</a:t>
            </a:r>
            <a:r>
              <a:rPr lang="en-GB" b="1" dirty="0">
                <a:solidFill>
                  <a:srgbClr val="FF0000"/>
                </a:solidFill>
                <a:latin typeface="Bradley Hand ITC" panose="03070402050302030203" pitchFamily="66" charset="0"/>
              </a:rPr>
              <a:t>, </a:t>
            </a:r>
            <a:r>
              <a:rPr lang="en-GB" b="1" dirty="0" err="1">
                <a:solidFill>
                  <a:srgbClr val="FF0000"/>
                </a:solidFill>
                <a:latin typeface="Bradley Hand ITC" panose="03070402050302030203" pitchFamily="66" charset="0"/>
              </a:rPr>
              <a:t>ni</a:t>
            </a:r>
            <a:r>
              <a:rPr lang="en-GB" b="1" dirty="0">
                <a:solidFill>
                  <a:srgbClr val="FF0000"/>
                </a:solidFill>
                <a:latin typeface="Bradley Hand ITC" panose="03070402050302030203" pitchFamily="66" charset="0"/>
              </a:rPr>
              <a:t> </a:t>
            </a:r>
            <a:r>
              <a:rPr lang="en-GB" b="1" dirty="0" err="1">
                <a:solidFill>
                  <a:srgbClr val="FF0000"/>
                </a:solidFill>
                <a:latin typeface="Bradley Hand ITC" panose="03070402050302030203" pitchFamily="66" charset="0"/>
              </a:rPr>
              <a:t>subjektivna</a:t>
            </a:r>
            <a:r>
              <a:rPr lang="en-GB" b="1" dirty="0">
                <a:solidFill>
                  <a:srgbClr val="FF0000"/>
                </a:solidFill>
                <a:latin typeface="Bradley Hand ITC" panose="03070402050302030203" pitchFamily="66" charset="0"/>
              </a:rPr>
              <a:t> </a:t>
            </a:r>
            <a:r>
              <a:rPr lang="en-GB" b="1" dirty="0" err="1">
                <a:solidFill>
                  <a:srgbClr val="FF0000"/>
                </a:solidFill>
                <a:latin typeface="Bradley Hand ITC" panose="03070402050302030203" pitchFamily="66" charset="0"/>
              </a:rPr>
              <a:t>slika</a:t>
            </a:r>
            <a:r>
              <a:rPr lang="en-GB" b="1" dirty="0">
                <a:solidFill>
                  <a:srgbClr val="FF0000"/>
                </a:solidFill>
                <a:latin typeface="Bradley Hand ITC" panose="03070402050302030203" pitchFamily="66" charset="0"/>
              </a:rPr>
              <a:t> </a:t>
            </a:r>
            <a:r>
              <a:rPr lang="en-GB" b="1" dirty="0" err="1">
                <a:solidFill>
                  <a:srgbClr val="FF0000"/>
                </a:solidFill>
                <a:latin typeface="Bradley Hand ITC" panose="03070402050302030203" pitchFamily="66" charset="0"/>
              </a:rPr>
              <a:t>objektivnog</a:t>
            </a:r>
            <a:r>
              <a:rPr lang="en-GB" b="1" dirty="0">
                <a:solidFill>
                  <a:srgbClr val="FF0000"/>
                </a:solidFill>
                <a:latin typeface="Bradley Hand ITC" panose="03070402050302030203" pitchFamily="66" charset="0"/>
              </a:rPr>
              <a:t>. </a:t>
            </a:r>
            <a:r>
              <a:rPr lang="en-GB" b="1" dirty="0" err="1">
                <a:solidFill>
                  <a:srgbClr val="FF0000"/>
                </a:solidFill>
                <a:latin typeface="Bradley Hand ITC" panose="03070402050302030203" pitchFamily="66" charset="0"/>
              </a:rPr>
              <a:t>Ona</a:t>
            </a:r>
            <a:r>
              <a:rPr lang="en-GB" b="1" dirty="0">
                <a:solidFill>
                  <a:srgbClr val="FF0000"/>
                </a:solidFill>
                <a:latin typeface="Bradley Hand ITC" panose="03070402050302030203" pitchFamily="66" charset="0"/>
              </a:rPr>
              <a:t> je </a:t>
            </a:r>
            <a:r>
              <a:rPr lang="en-GB" b="1" dirty="0" smtClean="0">
                <a:solidFill>
                  <a:srgbClr val="00B0F0"/>
                </a:solidFill>
                <a:latin typeface="Bradley Hand ITC" panose="03070402050302030203" pitchFamily="66" charset="0"/>
              </a:rPr>
              <a:t>.</a:t>
            </a:r>
            <a:r>
              <a:rPr lang="hr-BA" b="1" dirty="0" smtClean="0">
                <a:solidFill>
                  <a:srgbClr val="00B0F0"/>
                </a:solidFill>
                <a:latin typeface="Bradley Hand ITC" panose="03070402050302030203" pitchFamily="66" charset="0"/>
              </a:rPr>
              <a:t>..</a:t>
            </a:r>
            <a:endParaRPr lang="pl-PL" b="1" dirty="0">
              <a:solidFill>
                <a:srgbClr val="00B0F0"/>
              </a:solidFill>
              <a:latin typeface="Bradley Hand ITC" panose="03070402050302030203" pitchFamily="66" charset="0"/>
            </a:endParaRPr>
          </a:p>
        </p:txBody>
      </p:sp>
      <p:sp>
        <p:nvSpPr>
          <p:cNvPr id="3" name="Text Placeholder 2"/>
          <p:cNvSpPr>
            <a:spLocks noGrp="1"/>
          </p:cNvSpPr>
          <p:nvPr>
            <p:ph type="body" sz="half" idx="2"/>
          </p:nvPr>
        </p:nvSpPr>
        <p:spPr>
          <a:xfrm>
            <a:off x="1023938" y="3649663"/>
            <a:ext cx="10131425" cy="3208337"/>
          </a:xfrm>
        </p:spPr>
        <p:txBody>
          <a:bodyPr rtlCol="0">
            <a:normAutofit lnSpcReduction="10000"/>
          </a:bodyPr>
          <a:lstStyle/>
          <a:p>
            <a:pPr fontAlgn="auto">
              <a:spcAft>
                <a:spcPts val="0"/>
              </a:spcAft>
              <a:buFont typeface="Arial" panose="020B0604020202020204" pitchFamily="34" charset="0"/>
              <a:buNone/>
              <a:defRPr/>
            </a:pPr>
            <a:r>
              <a:rPr lang="hr-BA" dirty="0" smtClean="0"/>
              <a:t>									</a:t>
            </a:r>
          </a:p>
          <a:p>
            <a:pPr fontAlgn="auto">
              <a:spcAft>
                <a:spcPts val="0"/>
              </a:spcAft>
              <a:buFont typeface="Arial" panose="020B0604020202020204" pitchFamily="34" charset="0"/>
              <a:buNone/>
              <a:defRPr/>
            </a:pPr>
            <a:endParaRPr lang="hr-BA" dirty="0"/>
          </a:p>
          <a:p>
            <a:pPr fontAlgn="auto">
              <a:spcAft>
                <a:spcPts val="0"/>
              </a:spcAft>
              <a:buFont typeface="Arial" panose="020B0604020202020204" pitchFamily="34" charset="0"/>
              <a:buNone/>
              <a:defRPr/>
            </a:pPr>
            <a:endParaRPr lang="hr-BA" dirty="0" smtClean="0"/>
          </a:p>
          <a:p>
            <a:pPr fontAlgn="auto">
              <a:spcAft>
                <a:spcPts val="0"/>
              </a:spcAft>
              <a:buFont typeface="Arial" panose="020B0604020202020204" pitchFamily="34" charset="0"/>
              <a:buNone/>
              <a:defRPr/>
            </a:pPr>
            <a:endParaRPr lang="hr-BA" dirty="0"/>
          </a:p>
          <a:p>
            <a:pPr fontAlgn="auto">
              <a:spcAft>
                <a:spcPts val="0"/>
              </a:spcAft>
              <a:buFont typeface="Arial" panose="020B0604020202020204" pitchFamily="34" charset="0"/>
              <a:buNone/>
              <a:defRPr/>
            </a:pPr>
            <a:endParaRPr lang="hr-BA" dirty="0" smtClean="0"/>
          </a:p>
          <a:p>
            <a:pPr fontAlgn="auto">
              <a:spcAft>
                <a:spcPts val="0"/>
              </a:spcAft>
              <a:buFont typeface="Arial" panose="020B0604020202020204" pitchFamily="34" charset="0"/>
              <a:buNone/>
              <a:defRPr/>
            </a:pPr>
            <a:endParaRPr lang="hr-BA" dirty="0"/>
          </a:p>
          <a:p>
            <a:pPr fontAlgn="auto">
              <a:spcAft>
                <a:spcPts val="0"/>
              </a:spcAft>
              <a:buFont typeface="Arial" panose="020B0604020202020204" pitchFamily="34" charset="0"/>
              <a:buNone/>
              <a:defRPr/>
            </a:pPr>
            <a:endParaRPr lang="hr-BA" dirty="0" smtClean="0"/>
          </a:p>
          <a:p>
            <a:pPr fontAlgn="auto">
              <a:spcAft>
                <a:spcPts val="0"/>
              </a:spcAft>
              <a:buFont typeface="Arial" panose="020B0604020202020204" pitchFamily="34" charset="0"/>
              <a:buNone/>
              <a:defRPr/>
            </a:pPr>
            <a:endParaRPr lang="hr-BA" dirty="0"/>
          </a:p>
          <a:p>
            <a:pPr fontAlgn="auto">
              <a:spcAft>
                <a:spcPts val="0"/>
              </a:spcAft>
              <a:buFont typeface="Arial" panose="020B0604020202020204" pitchFamily="34" charset="0"/>
              <a:buNone/>
              <a:defRPr/>
            </a:pPr>
            <a:r>
              <a:rPr lang="hr-BA" dirty="0" smtClean="0"/>
              <a:t>																		</a:t>
            </a:r>
            <a:r>
              <a:rPr lang="hr-BA" smtClean="0"/>
              <a:t>	</a:t>
            </a:r>
            <a:r>
              <a:rPr lang="hr-BA" b="1" smtClean="0">
                <a:solidFill>
                  <a:srgbClr val="FF0000"/>
                </a:solidFill>
              </a:rPr>
              <a:t> Zdenka</a:t>
            </a:r>
            <a:endParaRPr lang="en-GB" b="1" dirty="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wheel(1)">
                                      <p:cBhvr>
                                        <p:cTn id="1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8610600" cy="1360488"/>
          </a:xfrm>
        </p:spPr>
        <p:txBody>
          <a:bodyPr/>
          <a:lstStyle/>
          <a:p>
            <a:pPr fontAlgn="auto">
              <a:spcAft>
                <a:spcPts val="0"/>
              </a:spcAft>
              <a:defRPr/>
            </a:pPr>
            <a:endParaRPr lang="en-GB" dirty="0"/>
          </a:p>
        </p:txBody>
      </p:sp>
      <p:sp>
        <p:nvSpPr>
          <p:cNvPr id="3" name="Content Placeholder 2"/>
          <p:cNvSpPr>
            <a:spLocks noGrp="1"/>
          </p:cNvSpPr>
          <p:nvPr>
            <p:ph idx="1"/>
          </p:nvPr>
        </p:nvSpPr>
        <p:spPr>
          <a:xfrm>
            <a:off x="0" y="1549400"/>
            <a:ext cx="12192000" cy="5308600"/>
          </a:xfrm>
        </p:spPr>
        <p:txBody>
          <a:bodyPr rtlCol="0">
            <a:normAutofit/>
          </a:bodyPr>
          <a:lstStyle/>
          <a:p>
            <a:pPr marL="0" indent="0" algn="just" fontAlgn="auto">
              <a:spcAft>
                <a:spcPts val="0"/>
              </a:spcAft>
              <a:buFont typeface="Arial" panose="020B0604020202020204" pitchFamily="34" charset="0"/>
              <a:buNone/>
              <a:defRPr/>
            </a:pPr>
            <a:r>
              <a:rPr lang="hr-BA" dirty="0" smtClean="0">
                <a:solidFill>
                  <a:srgbClr val="00B0F0"/>
                </a:solidFill>
                <a:latin typeface="Baskerville Old Face" panose="02020602080505020303" pitchFamily="18" charset="0"/>
              </a:rPr>
              <a:t>19</a:t>
            </a:r>
            <a:r>
              <a:rPr lang="en-GB" dirty="0" smtClean="0">
                <a:solidFill>
                  <a:srgbClr val="00B0F0"/>
                </a:solidFill>
                <a:latin typeface="Baskerville Old Face" panose="02020602080505020303" pitchFamily="18" charset="0"/>
              </a:rPr>
              <a:t>80</a:t>
            </a:r>
            <a:r>
              <a:rPr lang="hr-BA" dirty="0" smtClean="0">
                <a:solidFill>
                  <a:srgbClr val="00B0F0"/>
                </a:solidFill>
                <a:latin typeface="Baskerville Old Face" panose="02020602080505020303" pitchFamily="18" charset="0"/>
              </a:rPr>
              <a:t>.</a:t>
            </a:r>
            <a:r>
              <a:rPr lang="en-GB" dirty="0" smtClean="0">
                <a:solidFill>
                  <a:srgbClr val="00B0F0"/>
                </a:solidFill>
                <a:latin typeface="Baskerville Old Face" panose="02020602080505020303" pitchFamily="18" charset="0"/>
              </a:rPr>
              <a:t> </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ih</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godina</a:t>
            </a:r>
            <a:r>
              <a:rPr lang="en-GB" dirty="0">
                <a:solidFill>
                  <a:srgbClr val="00B0F0"/>
                </a:solidFill>
                <a:latin typeface="Baskerville Old Face" panose="02020602080505020303" pitchFamily="18" charset="0"/>
              </a:rPr>
              <a:t> u </a:t>
            </a:r>
            <a:r>
              <a:rPr lang="en-GB" dirty="0" err="1">
                <a:solidFill>
                  <a:srgbClr val="00B0F0"/>
                </a:solidFill>
                <a:latin typeface="Baskerville Old Face" panose="02020602080505020303" pitchFamily="18" charset="0"/>
              </a:rPr>
              <a:t>svoja</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djela</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počinje</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uvoditi</a:t>
            </a:r>
            <a:r>
              <a:rPr lang="en-GB" dirty="0">
                <a:solidFill>
                  <a:srgbClr val="00B0F0"/>
                </a:solidFill>
                <a:latin typeface="Baskerville Old Face" panose="02020602080505020303" pitchFamily="18" charset="0"/>
              </a:rPr>
              <a:t> motive </a:t>
            </a:r>
            <a:r>
              <a:rPr lang="en-GB" dirty="0" err="1">
                <a:solidFill>
                  <a:srgbClr val="00B0F0"/>
                </a:solidFill>
                <a:latin typeface="Baskerville Old Face" panose="02020602080505020303" pitchFamily="18" charset="0"/>
              </a:rPr>
              <a:t>koji</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problematiziraju</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funkciju</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i</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smisao</a:t>
            </a:r>
            <a:r>
              <a:rPr lang="en-GB" dirty="0">
                <a:solidFill>
                  <a:srgbClr val="00B0F0"/>
                </a:solidFill>
                <a:latin typeface="Baskerville Old Face" panose="02020602080505020303" pitchFamily="18" charset="0"/>
              </a:rPr>
              <a:t> literature </a:t>
            </a:r>
            <a:r>
              <a:rPr lang="en-GB" dirty="0" err="1">
                <a:solidFill>
                  <a:srgbClr val="00B0F0"/>
                </a:solidFill>
                <a:latin typeface="Baskerville Old Face" panose="02020602080505020303" pitchFamily="18" charset="0"/>
              </a:rPr>
              <a:t>i</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našeg</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cjelokupnog</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odnosa</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prema</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povijesti</a:t>
            </a:r>
            <a:r>
              <a:rPr lang="en-GB" dirty="0">
                <a:solidFill>
                  <a:srgbClr val="00B0F0"/>
                </a:solidFill>
                <a:latin typeface="Baskerville Old Face" panose="02020602080505020303" pitchFamily="18" charset="0"/>
              </a:rPr>
              <a:t>. U </a:t>
            </a:r>
            <a:r>
              <a:rPr lang="en-GB" dirty="0" err="1">
                <a:solidFill>
                  <a:srgbClr val="00B0F0"/>
                </a:solidFill>
                <a:latin typeface="Baskerville Old Face" panose="02020602080505020303" pitchFamily="18" charset="0"/>
              </a:rPr>
              <a:t>svoja</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djela</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uvodi</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klasična</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djela</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kao</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pokretače</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glavnih</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događaja</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koji</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počinju</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na</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nekoj</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fantastičnoj</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pretpostavci</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npr</a:t>
            </a:r>
            <a:r>
              <a:rPr lang="en-GB" dirty="0">
                <a:solidFill>
                  <a:srgbClr val="00B0F0"/>
                </a:solidFill>
                <a:latin typeface="Baskerville Old Face" panose="02020602080505020303" pitchFamily="18" charset="0"/>
              </a:rPr>
              <a:t>. ''Osman'' - u ''</a:t>
            </a:r>
            <a:r>
              <a:rPr lang="en-GB" dirty="0" err="1">
                <a:solidFill>
                  <a:srgbClr val="00B0F0"/>
                </a:solidFill>
                <a:latin typeface="Baskerville Old Face" panose="02020602080505020303" pitchFamily="18" charset="0"/>
              </a:rPr>
              <a:t>Koraljnim</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vratima</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filolog</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na</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Lastovu</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pronalazi</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dva</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izgubljena</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pjevanja</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Gundulićeva</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Osmana</a:t>
            </a:r>
            <a:r>
              <a:rPr lang="en-GB" dirty="0" smtClean="0">
                <a:solidFill>
                  <a:srgbClr val="00B0F0"/>
                </a:solidFill>
                <a:latin typeface="Baskerville Old Face" panose="02020602080505020303" pitchFamily="18" charset="0"/>
              </a:rPr>
              <a:t>'').</a:t>
            </a:r>
            <a:r>
              <a:rPr lang="hr-BA" dirty="0" smtClean="0">
                <a:solidFill>
                  <a:srgbClr val="00B0F0"/>
                </a:solidFill>
                <a:latin typeface="Baskerville Old Face" panose="02020602080505020303" pitchFamily="18" charset="0"/>
              </a:rPr>
              <a:t> 199</a:t>
            </a:r>
            <a:r>
              <a:rPr lang="en-GB" dirty="0" smtClean="0">
                <a:solidFill>
                  <a:srgbClr val="00B0F0"/>
                </a:solidFill>
                <a:latin typeface="Baskerville Old Face" panose="02020602080505020303" pitchFamily="18" charset="0"/>
              </a:rPr>
              <a:t>0</a:t>
            </a:r>
            <a:r>
              <a:rPr lang="hr-BA" dirty="0" smtClean="0">
                <a:solidFill>
                  <a:srgbClr val="00B0F0"/>
                </a:solidFill>
                <a:latin typeface="Baskerville Old Face" panose="02020602080505020303" pitchFamily="18" charset="0"/>
              </a:rPr>
              <a:t>.</a:t>
            </a:r>
            <a:r>
              <a:rPr lang="en-GB" dirty="0" smtClean="0">
                <a:solidFill>
                  <a:srgbClr val="00B0F0"/>
                </a:solidFill>
                <a:latin typeface="Baskerville Old Face" panose="02020602080505020303" pitchFamily="18" charset="0"/>
              </a:rPr>
              <a:t> </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ih</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godina</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počinje</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stvarati</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autobiografsku</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i</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dokumentarističku</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prozu</a:t>
            </a:r>
            <a:r>
              <a:rPr lang="en-GB" dirty="0">
                <a:solidFill>
                  <a:srgbClr val="00B0F0"/>
                </a:solidFill>
                <a:latin typeface="Baskerville Old Face" panose="02020602080505020303" pitchFamily="18" charset="0"/>
              </a:rPr>
              <a:t>. U </a:t>
            </a:r>
            <a:r>
              <a:rPr lang="en-GB" dirty="0" err="1">
                <a:solidFill>
                  <a:srgbClr val="00B0F0"/>
                </a:solidFill>
                <a:latin typeface="Baskerville Old Face" panose="02020602080505020303" pitchFamily="18" charset="0"/>
              </a:rPr>
              <a:t>Pavličićevim</a:t>
            </a:r>
            <a:r>
              <a:rPr lang="en-GB" dirty="0">
                <a:solidFill>
                  <a:srgbClr val="00B0F0"/>
                </a:solidFill>
                <a:latin typeface="Baskerville Old Face" panose="02020602080505020303" pitchFamily="18" charset="0"/>
              </a:rPr>
              <a:t> je </a:t>
            </a:r>
            <a:r>
              <a:rPr lang="en-GB" dirty="0" err="1">
                <a:solidFill>
                  <a:srgbClr val="00B0F0"/>
                </a:solidFill>
                <a:latin typeface="Baskerville Old Face" panose="02020602080505020303" pitchFamily="18" charset="0"/>
              </a:rPr>
              <a:t>djelima</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također</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važno</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primijetiti</a:t>
            </a:r>
            <a:r>
              <a:rPr lang="en-GB" dirty="0">
                <a:solidFill>
                  <a:srgbClr val="00B0F0"/>
                </a:solidFill>
                <a:latin typeface="Baskerville Old Face" panose="02020602080505020303" pitchFamily="18" charset="0"/>
              </a:rPr>
              <a:t> da </a:t>
            </a:r>
            <a:r>
              <a:rPr lang="en-GB" dirty="0" err="1">
                <a:solidFill>
                  <a:srgbClr val="00B0F0"/>
                </a:solidFill>
                <a:latin typeface="Baskerville Old Face" panose="02020602080505020303" pitchFamily="18" charset="0"/>
              </a:rPr>
              <a:t>gotovo</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svi</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njegovi</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glavni</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junaci</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imaju</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vezu</a:t>
            </a:r>
            <a:r>
              <a:rPr lang="en-GB" dirty="0">
                <a:solidFill>
                  <a:srgbClr val="00B0F0"/>
                </a:solidFill>
                <a:latin typeface="Baskerville Old Face" panose="02020602080505020303" pitchFamily="18" charset="0"/>
              </a:rPr>
              <a:t> s </a:t>
            </a:r>
            <a:r>
              <a:rPr lang="en-GB" dirty="0" err="1">
                <a:solidFill>
                  <a:srgbClr val="00B0F0"/>
                </a:solidFill>
                <a:latin typeface="Baskerville Old Face" panose="02020602080505020303" pitchFamily="18" charset="0"/>
              </a:rPr>
              <a:t>njegovim</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zanimanjem</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i</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njim</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samim</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Koraljna</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vrata</a:t>
            </a:r>
            <a:r>
              <a:rPr lang="en-GB" dirty="0">
                <a:solidFill>
                  <a:srgbClr val="00B0F0"/>
                </a:solidFill>
                <a:latin typeface="Baskerville Old Face" panose="02020602080505020303" pitchFamily="18" charset="0"/>
              </a:rPr>
              <a:t>'' - </a:t>
            </a:r>
            <a:r>
              <a:rPr lang="en-GB" dirty="0" err="1">
                <a:solidFill>
                  <a:srgbClr val="00B0F0"/>
                </a:solidFill>
                <a:latin typeface="Baskerville Old Face" panose="02020602080505020303" pitchFamily="18" charset="0"/>
              </a:rPr>
              <a:t>glavni</a:t>
            </a:r>
            <a:r>
              <a:rPr lang="en-GB" dirty="0">
                <a:solidFill>
                  <a:srgbClr val="00B0F0"/>
                </a:solidFill>
                <a:latin typeface="Baskerville Old Face" panose="02020602080505020303" pitchFamily="18" charset="0"/>
              </a:rPr>
              <a:t> je </a:t>
            </a:r>
            <a:r>
              <a:rPr lang="en-GB" dirty="0" err="1">
                <a:solidFill>
                  <a:srgbClr val="00B0F0"/>
                </a:solidFill>
                <a:latin typeface="Baskerville Old Face" panose="02020602080505020303" pitchFamily="18" charset="0"/>
              </a:rPr>
              <a:t>lik</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filolog</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Rupa</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na</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nebu</a:t>
            </a:r>
            <a:r>
              <a:rPr lang="en-GB" dirty="0">
                <a:solidFill>
                  <a:srgbClr val="00B0F0"/>
                </a:solidFill>
                <a:latin typeface="Baskerville Old Face" panose="02020602080505020303" pitchFamily="18" charset="0"/>
              </a:rPr>
              <a:t>'' - </a:t>
            </a:r>
            <a:r>
              <a:rPr lang="en-GB" dirty="0" err="1">
                <a:solidFill>
                  <a:srgbClr val="00B0F0"/>
                </a:solidFill>
                <a:latin typeface="Baskerville Old Face" panose="02020602080505020303" pitchFamily="18" charset="0"/>
              </a:rPr>
              <a:t>glavni</a:t>
            </a:r>
            <a:r>
              <a:rPr lang="en-GB" dirty="0">
                <a:solidFill>
                  <a:srgbClr val="00B0F0"/>
                </a:solidFill>
                <a:latin typeface="Baskerville Old Face" panose="02020602080505020303" pitchFamily="18" charset="0"/>
              </a:rPr>
              <a:t> je </a:t>
            </a:r>
            <a:r>
              <a:rPr lang="en-GB" dirty="0" err="1">
                <a:solidFill>
                  <a:srgbClr val="00B0F0"/>
                </a:solidFill>
                <a:latin typeface="Baskerville Old Face" panose="02020602080505020303" pitchFamily="18" charset="0"/>
              </a:rPr>
              <a:t>lik</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prevoditelj</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Numerus</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clausus</a:t>
            </a:r>
            <a:r>
              <a:rPr lang="en-GB" dirty="0">
                <a:solidFill>
                  <a:srgbClr val="00B0F0"/>
                </a:solidFill>
                <a:latin typeface="Baskerville Old Face" panose="02020602080505020303" pitchFamily="18" charset="0"/>
              </a:rPr>
              <a:t>'' - </a:t>
            </a:r>
            <a:r>
              <a:rPr lang="en-GB" dirty="0" err="1">
                <a:solidFill>
                  <a:srgbClr val="00B0F0"/>
                </a:solidFill>
                <a:latin typeface="Baskerville Old Face" panose="02020602080505020303" pitchFamily="18" charset="0"/>
              </a:rPr>
              <a:t>glavni</a:t>
            </a:r>
            <a:r>
              <a:rPr lang="en-GB" dirty="0">
                <a:solidFill>
                  <a:srgbClr val="00B0F0"/>
                </a:solidFill>
                <a:latin typeface="Baskerville Old Face" panose="02020602080505020303" pitchFamily="18" charset="0"/>
              </a:rPr>
              <a:t> je </a:t>
            </a:r>
            <a:r>
              <a:rPr lang="en-GB" dirty="0" err="1">
                <a:solidFill>
                  <a:srgbClr val="00B0F0"/>
                </a:solidFill>
                <a:latin typeface="Baskerville Old Face" panose="02020602080505020303" pitchFamily="18" charset="0"/>
              </a:rPr>
              <a:t>lik</a:t>
            </a:r>
            <a:r>
              <a:rPr lang="en-GB" dirty="0">
                <a:solidFill>
                  <a:srgbClr val="00B0F0"/>
                </a:solidFill>
                <a:latin typeface="Baskerville Old Face" panose="02020602080505020303" pitchFamily="18" charset="0"/>
              </a:rPr>
              <a:t> student </a:t>
            </a:r>
            <a:r>
              <a:rPr lang="en-GB" dirty="0" err="1">
                <a:solidFill>
                  <a:srgbClr val="00B0F0"/>
                </a:solidFill>
                <a:latin typeface="Baskerville Old Face" panose="02020602080505020303" pitchFamily="18" charset="0"/>
              </a:rPr>
              <a:t>književnosti</a:t>
            </a:r>
            <a:r>
              <a:rPr lang="en-GB" dirty="0">
                <a:solidFill>
                  <a:srgbClr val="00B0F0"/>
                </a:solidFill>
                <a:latin typeface="Baskerville Old Face" panose="02020602080505020303" pitchFamily="18" charset="0"/>
              </a:rPr>
              <a:t>). U </a:t>
            </a:r>
            <a:r>
              <a:rPr lang="en-GB" dirty="0" err="1">
                <a:solidFill>
                  <a:srgbClr val="00B0F0"/>
                </a:solidFill>
                <a:latin typeface="Baskerville Old Face" panose="02020602080505020303" pitchFamily="18" charset="0"/>
              </a:rPr>
              <a:t>svojim</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djelima</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jednako</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zastupljuje</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književne</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i</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znanstvene</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interese</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te</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ih</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međusobno</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isprepliće</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Jedna</a:t>
            </a:r>
            <a:r>
              <a:rPr lang="en-GB" dirty="0">
                <a:solidFill>
                  <a:srgbClr val="00B0F0"/>
                </a:solidFill>
                <a:latin typeface="Baskerville Old Face" panose="02020602080505020303" pitchFamily="18" charset="0"/>
              </a:rPr>
              <a:t> od </a:t>
            </a:r>
            <a:r>
              <a:rPr lang="en-GB" dirty="0" err="1">
                <a:solidFill>
                  <a:srgbClr val="00B0F0"/>
                </a:solidFill>
                <a:latin typeface="Baskerville Old Face" panose="02020602080505020303" pitchFamily="18" charset="0"/>
              </a:rPr>
              <a:t>trajnih</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značajki</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Pavličićevih</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djela</a:t>
            </a:r>
            <a:r>
              <a:rPr lang="en-GB" dirty="0">
                <a:solidFill>
                  <a:srgbClr val="00B0F0"/>
                </a:solidFill>
                <a:latin typeface="Baskerville Old Face" panose="02020602080505020303" pitchFamily="18" charset="0"/>
              </a:rPr>
              <a:t> jest </a:t>
            </a:r>
            <a:r>
              <a:rPr lang="en-GB" dirty="0" err="1">
                <a:solidFill>
                  <a:srgbClr val="00B0F0"/>
                </a:solidFill>
                <a:latin typeface="Baskerville Old Face" panose="02020602080505020303" pitchFamily="18" charset="0"/>
              </a:rPr>
              <a:t>miješanje</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fantastike</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i</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postupaka</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karakterističnih</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za</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kriminalistički</a:t>
            </a:r>
            <a:r>
              <a:rPr lang="en-GB" dirty="0">
                <a:solidFill>
                  <a:srgbClr val="00B0F0"/>
                </a:solidFill>
                <a:latin typeface="Baskerville Old Face" panose="02020602080505020303" pitchFamily="18" charset="0"/>
              </a:rPr>
              <a:t> roman. </a:t>
            </a:r>
            <a:r>
              <a:rPr lang="en-GB" dirty="0" err="1">
                <a:solidFill>
                  <a:srgbClr val="00B0F0"/>
                </a:solidFill>
                <a:latin typeface="Baskerville Old Face" panose="02020602080505020303" pitchFamily="18" charset="0"/>
              </a:rPr>
              <a:t>Koristi</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i</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postupke</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karakteristične</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za</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tzv</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zabavnu</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književnost</a:t>
            </a:r>
            <a:r>
              <a:rPr lang="en-GB" dirty="0">
                <a:solidFill>
                  <a:srgbClr val="00B0F0"/>
                </a:solidFill>
                <a:latin typeface="Baskerville Old Face" panose="02020602080505020303" pitchFamily="18" charset="0"/>
              </a:rPr>
              <a:t>, a to </a:t>
            </a:r>
            <a:r>
              <a:rPr lang="en-GB" dirty="0" err="1">
                <a:solidFill>
                  <a:srgbClr val="00B0F0"/>
                </a:solidFill>
                <a:latin typeface="Baskerville Old Face" panose="02020602080505020303" pitchFamily="18" charset="0"/>
              </a:rPr>
              <a:t>su</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dinamična</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fabula</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jednostavan</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izraz</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plošni</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likovi</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tj</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likovi</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svedeni</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na</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funkciju</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koju</a:t>
            </a:r>
            <a:r>
              <a:rPr lang="en-GB" dirty="0">
                <a:solidFill>
                  <a:srgbClr val="00B0F0"/>
                </a:solidFill>
                <a:latin typeface="Baskerville Old Face" panose="02020602080505020303" pitchFamily="18" charset="0"/>
              </a:rPr>
              <a:t> nose u </a:t>
            </a:r>
            <a:r>
              <a:rPr lang="en-GB" dirty="0" err="1">
                <a:solidFill>
                  <a:srgbClr val="00B0F0"/>
                </a:solidFill>
                <a:latin typeface="Baskerville Old Face" panose="02020602080505020303" pitchFamily="18" charset="0"/>
              </a:rPr>
              <a:t>strukturi</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zapleta</a:t>
            </a:r>
            <a:r>
              <a:rPr lang="en-GB" dirty="0">
                <a:solidFill>
                  <a:srgbClr val="00B0F0"/>
                </a:solidFill>
                <a:latin typeface="Baskerville Old Face" panose="02020602080505020303" pitchFamily="18" charset="0"/>
              </a:rPr>
              <a:t>). </a:t>
            </a:r>
            <a:r>
              <a:rPr lang="hr-BA" dirty="0" smtClean="0">
                <a:solidFill>
                  <a:srgbClr val="00B0F0"/>
                </a:solidFill>
                <a:latin typeface="Baskerville Old Face" panose="02020602080505020303" pitchFamily="18" charset="0"/>
              </a:rPr>
              <a:t>Ono što svakako karakterizira njegove romane je ljepota konstrukcije rečenice. To su savršeno oblikovani misaoni jezični oblici. Kristalno jasni i pitki za čitanje.</a:t>
            </a:r>
          </a:p>
          <a:p>
            <a:pPr marL="0" indent="0" algn="just" fontAlgn="auto">
              <a:spcAft>
                <a:spcPts val="0"/>
              </a:spcAft>
              <a:buFont typeface="Arial" panose="020B0604020202020204" pitchFamily="34" charset="0"/>
              <a:buNone/>
              <a:defRPr/>
            </a:pPr>
            <a:r>
              <a:rPr lang="en-GB" dirty="0">
                <a:solidFill>
                  <a:srgbClr val="00B0F0"/>
                </a:solidFill>
                <a:latin typeface="Baskerville Old Face" panose="02020602080505020303" pitchFamily="18" charset="0"/>
              </a:rPr>
              <a:t>Od 1986. </a:t>
            </a:r>
            <a:r>
              <a:rPr lang="en-GB" dirty="0" err="1">
                <a:solidFill>
                  <a:srgbClr val="00B0F0"/>
                </a:solidFill>
                <a:latin typeface="Baskerville Old Face" panose="02020602080505020303" pitchFamily="18" charset="0"/>
              </a:rPr>
              <a:t>redoviti</a:t>
            </a:r>
            <a:r>
              <a:rPr lang="en-GB" dirty="0">
                <a:solidFill>
                  <a:srgbClr val="00B0F0"/>
                </a:solidFill>
                <a:latin typeface="Baskerville Old Face" panose="02020602080505020303" pitchFamily="18" charset="0"/>
              </a:rPr>
              <a:t> je </a:t>
            </a:r>
            <a:r>
              <a:rPr lang="en-GB" dirty="0" err="1">
                <a:solidFill>
                  <a:srgbClr val="00B0F0"/>
                </a:solidFill>
                <a:latin typeface="Baskerville Old Face" panose="02020602080505020303" pitchFamily="18" charset="0"/>
              </a:rPr>
              <a:t>član</a:t>
            </a:r>
            <a:r>
              <a:rPr lang="en-GB" dirty="0">
                <a:solidFill>
                  <a:srgbClr val="00B0F0"/>
                </a:solidFill>
                <a:latin typeface="Baskerville Old Face" panose="02020602080505020303" pitchFamily="18" charset="0"/>
              </a:rPr>
              <a:t> HAZU </a:t>
            </a:r>
            <a:r>
              <a:rPr lang="en-GB" dirty="0" err="1">
                <a:solidFill>
                  <a:srgbClr val="00B0F0"/>
                </a:solidFill>
                <a:latin typeface="Baskerville Old Face" panose="02020602080505020303" pitchFamily="18" charset="0"/>
              </a:rPr>
              <a:t>te</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autor</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desetak</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znanstvenih</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knjiga</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iz</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područja</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starije</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hrvatske</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književnosti</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književne</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genealogije</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i</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povijesti</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hrvatskog</a:t>
            </a:r>
            <a:r>
              <a:rPr lang="en-GB" dirty="0">
                <a:solidFill>
                  <a:srgbClr val="00B0F0"/>
                </a:solidFill>
                <a:latin typeface="Baskerville Old Face" panose="02020602080505020303" pitchFamily="18" charset="0"/>
              </a:rPr>
              <a:t> </a:t>
            </a:r>
            <a:r>
              <a:rPr lang="en-GB" dirty="0" err="1">
                <a:solidFill>
                  <a:srgbClr val="00B0F0"/>
                </a:solidFill>
                <a:latin typeface="Baskerville Old Face" panose="02020602080505020303" pitchFamily="18" charset="0"/>
              </a:rPr>
              <a:t>stiha</a:t>
            </a:r>
            <a:r>
              <a:rPr lang="en-GB" dirty="0">
                <a:solidFill>
                  <a:srgbClr val="00B0F0"/>
                </a:solidFill>
                <a:latin typeface="Baskerville Old Face" panose="02020602080505020303" pitchFamily="18" charset="0"/>
              </a:rPr>
              <a:t>.</a:t>
            </a:r>
          </a:p>
          <a:p>
            <a:pPr marL="0" indent="0" algn="just" fontAlgn="auto">
              <a:spcAft>
                <a:spcPts val="0"/>
              </a:spcAft>
              <a:buFont typeface="Arial" panose="020B0604020202020204" pitchFamily="34" charset="0"/>
              <a:buNone/>
              <a:defRPr/>
            </a:pPr>
            <a:endParaRPr lang="en-GB" dirty="0">
              <a:solidFill>
                <a:srgbClr val="00B0F0"/>
              </a:solidFill>
              <a:latin typeface="Baskerville Old Face" panose="02020602080505020303" pitchFamily="18" charset="0"/>
            </a:endParaRPr>
          </a:p>
          <a:p>
            <a:pPr algn="just" fontAlgn="auto">
              <a:spcAft>
                <a:spcPts val="0"/>
              </a:spcAft>
              <a:buFont typeface="Arial" panose="020B0604020202020204" pitchFamily="34" charset="0"/>
              <a:buChar char="•"/>
              <a:defRPr/>
            </a:pPr>
            <a:endParaRPr lang="en-GB" dirty="0">
              <a:solidFill>
                <a:srgbClr val="00B0F0"/>
              </a:solidFill>
              <a:latin typeface="Baskerville Old Face" panose="02020602080505020303"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0113" y="2967038"/>
            <a:ext cx="52070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31450" y="2778125"/>
            <a:ext cx="99695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28400" y="2797175"/>
            <a:ext cx="858838"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42538" y="23813"/>
            <a:ext cx="2044700"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472738" y="4165600"/>
            <a:ext cx="1714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35113" y="0"/>
            <a:ext cx="173355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01800" y="4067175"/>
            <a:ext cx="1951038"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47038" y="4200525"/>
            <a:ext cx="2420937"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7625" y="1444625"/>
            <a:ext cx="173355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932863" y="-31750"/>
            <a:ext cx="13049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192463" y="98425"/>
            <a:ext cx="16859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148263" y="-23813"/>
            <a:ext cx="1790700" cy="131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1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651250" y="4314825"/>
            <a:ext cx="180022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137025" y="23813"/>
            <a:ext cx="169545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1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685925" y="2495550"/>
            <a:ext cx="27686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17"/>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223250" y="1257300"/>
            <a:ext cx="1919288"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Picture 18"/>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446713" y="5018088"/>
            <a:ext cx="26066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Picture 19"/>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5400" y="-1588"/>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4" name="Picture 20"/>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237038" y="10842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5" name="Picture 21"/>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862763" y="-22225"/>
            <a:ext cx="22479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22"/>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4117975"/>
            <a:ext cx="1744663"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7" name="Picture 23"/>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6508750" y="1463675"/>
            <a:ext cx="17145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8" name="Picture 24"/>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8551863" y="2728913"/>
            <a:ext cx="1912937"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25"/>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3744913" y="4179888"/>
            <a:ext cx="1676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9296400" cy="1639888"/>
          </a:xfrm>
        </p:spPr>
        <p:txBody>
          <a:bodyPr/>
          <a:lstStyle/>
          <a:p>
            <a:pPr fontAlgn="auto">
              <a:spcAft>
                <a:spcPts val="0"/>
              </a:spcAft>
              <a:defRPr/>
            </a:pPr>
            <a:r>
              <a:rPr lang="hr-BA" i="1" dirty="0" smtClean="0">
                <a:latin typeface="Arabic Typesetting" panose="03020402040406030203" pitchFamily="66" charset="-78"/>
                <a:cs typeface="Arabic Typesetting" panose="03020402040406030203" pitchFamily="66" charset="-78"/>
              </a:rPr>
              <a:t>Mala tipologija hrvatske moderne lirike</a:t>
            </a:r>
            <a:endParaRPr lang="en-GB" i="1" dirty="0">
              <a:latin typeface="Arabic Typesetting" panose="03020402040406030203" pitchFamily="66" charset="-78"/>
              <a:cs typeface="Arabic Typesetting" panose="03020402040406030203" pitchFamily="66" charset="-78"/>
            </a:endParaRPr>
          </a:p>
        </p:txBody>
      </p:sp>
      <p:pic>
        <p:nvPicPr>
          <p:cNvPr id="1229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069975"/>
            <a:ext cx="12192000" cy="5788025"/>
          </a:xfr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3" y="763588"/>
            <a:ext cx="11082337" cy="1293812"/>
          </a:xfrm>
        </p:spPr>
        <p:txBody>
          <a:bodyPr/>
          <a:lstStyle/>
          <a:p>
            <a:pPr fontAlgn="auto">
              <a:spcAft>
                <a:spcPts val="0"/>
              </a:spcAft>
              <a:defRPr/>
            </a:pPr>
            <a:r>
              <a:rPr lang="hr-BA" b="1" dirty="0" smtClean="0">
                <a:solidFill>
                  <a:schemeClr val="accent6">
                    <a:lumMod val="75000"/>
                  </a:schemeClr>
                </a:solidFill>
                <a:latin typeface="Bradley Hand ITC" panose="03070402050302030203" pitchFamily="66" charset="0"/>
              </a:rPr>
              <a:t>Sada započinje tvoj radni zadatak:</a:t>
            </a:r>
            <a:endParaRPr lang="en-GB" b="1" dirty="0">
              <a:solidFill>
                <a:schemeClr val="accent6">
                  <a:lumMod val="75000"/>
                </a:schemeClr>
              </a:solidFill>
              <a:latin typeface="Bradley Hand ITC" panose="03070402050302030203" pitchFamily="66" charset="0"/>
            </a:endParaRPr>
          </a:p>
        </p:txBody>
      </p:sp>
      <p:sp>
        <p:nvSpPr>
          <p:cNvPr id="3" name="Content Placeholder 2"/>
          <p:cNvSpPr>
            <a:spLocks noGrp="1"/>
          </p:cNvSpPr>
          <p:nvPr>
            <p:ph sz="half" idx="1"/>
          </p:nvPr>
        </p:nvSpPr>
        <p:spPr>
          <a:xfrm>
            <a:off x="685800" y="2193925"/>
            <a:ext cx="5334000" cy="4024313"/>
          </a:xfrm>
        </p:spPr>
        <p:txBody>
          <a:bodyPr rtlCol="0">
            <a:normAutofit/>
          </a:bodyPr>
          <a:lstStyle/>
          <a:p>
            <a:pPr algn="just" fontAlgn="auto">
              <a:spcAft>
                <a:spcPts val="0"/>
              </a:spcAft>
              <a:buFont typeface="Wingdings" panose="05000000000000000000" pitchFamily="2" charset="2"/>
              <a:buChar char="Ø"/>
              <a:defRPr/>
            </a:pPr>
            <a:r>
              <a:rPr lang="hr-BA" b="1" dirty="0" smtClean="0">
                <a:solidFill>
                  <a:schemeClr val="accent6">
                    <a:lumMod val="75000"/>
                  </a:schemeClr>
                </a:solidFill>
                <a:latin typeface="Bradley Hand ITC" panose="03070402050302030203" pitchFamily="66" charset="0"/>
              </a:rPr>
              <a:t>Obrati pozornost na sve što je napisano na sljedećim slajdovima. Pronađi greške i ispiši </a:t>
            </a:r>
            <a:r>
              <a:rPr lang="hr-BA" b="1" dirty="0" smtClean="0">
                <a:solidFill>
                  <a:srgbClr val="FF0000"/>
                </a:solidFill>
                <a:latin typeface="Bradley Hand ITC" panose="03070402050302030203" pitchFamily="66" charset="0"/>
              </a:rPr>
              <a:t>ih u svojoj bilježnici iz lektire!</a:t>
            </a:r>
          </a:p>
          <a:p>
            <a:pPr algn="just" fontAlgn="auto">
              <a:spcAft>
                <a:spcPts val="0"/>
              </a:spcAft>
              <a:buFont typeface="Wingdings" panose="05000000000000000000" pitchFamily="2" charset="2"/>
              <a:buChar char="Ø"/>
              <a:defRPr/>
            </a:pPr>
            <a:endParaRPr lang="hr-BA" b="1" dirty="0">
              <a:solidFill>
                <a:schemeClr val="accent6">
                  <a:lumMod val="75000"/>
                </a:schemeClr>
              </a:solidFill>
              <a:latin typeface="Bradley Hand ITC" panose="03070402050302030203" pitchFamily="66" charset="0"/>
            </a:endParaRPr>
          </a:p>
          <a:p>
            <a:pPr algn="just" fontAlgn="auto">
              <a:spcAft>
                <a:spcPts val="0"/>
              </a:spcAft>
              <a:buFont typeface="Wingdings" panose="05000000000000000000" pitchFamily="2" charset="2"/>
              <a:buChar char="Ø"/>
              <a:defRPr/>
            </a:pPr>
            <a:r>
              <a:rPr lang="hr-BA" b="1" dirty="0" smtClean="0">
                <a:solidFill>
                  <a:srgbClr val="FF0000"/>
                </a:solidFill>
                <a:latin typeface="Bradley Hand ITC" panose="03070402050302030203" pitchFamily="66" charset="0"/>
              </a:rPr>
              <a:t>Napomena:</a:t>
            </a:r>
            <a:r>
              <a:rPr lang="hr-BA" b="1" dirty="0" smtClean="0">
                <a:solidFill>
                  <a:schemeClr val="accent6">
                    <a:lumMod val="75000"/>
                  </a:schemeClr>
                </a:solidFill>
                <a:latin typeface="Bradley Hand ITC" panose="03070402050302030203" pitchFamily="66" charset="0"/>
              </a:rPr>
              <a:t> prije rada pročitaj sve slajdove.</a:t>
            </a:r>
            <a:endParaRPr lang="en-GB" b="1" dirty="0">
              <a:solidFill>
                <a:schemeClr val="accent6">
                  <a:lumMod val="75000"/>
                </a:schemeClr>
              </a:solidFill>
              <a:latin typeface="Bradley Hand ITC" panose="03070402050302030203" pitchFamily="66" charset="0"/>
            </a:endParaRPr>
          </a:p>
        </p:txBody>
      </p:sp>
      <p:sp>
        <p:nvSpPr>
          <p:cNvPr id="4" name="Content Placeholder 3"/>
          <p:cNvSpPr>
            <a:spLocks noGrp="1"/>
          </p:cNvSpPr>
          <p:nvPr>
            <p:ph sz="half" idx="2"/>
          </p:nvPr>
        </p:nvSpPr>
        <p:spPr>
          <a:xfrm>
            <a:off x="6172200" y="2193925"/>
            <a:ext cx="5334000" cy="4024313"/>
          </a:xfrm>
        </p:spPr>
        <p:txBody>
          <a:bodyPr rtlCol="0">
            <a:normAutofit/>
          </a:bodyPr>
          <a:lstStyle/>
          <a:p>
            <a:pPr algn="just" fontAlgn="auto">
              <a:spcAft>
                <a:spcPts val="0"/>
              </a:spcAft>
              <a:buFont typeface="Wingdings" panose="05000000000000000000" pitchFamily="2" charset="2"/>
              <a:buChar char="ü"/>
              <a:defRPr/>
            </a:pPr>
            <a:r>
              <a:rPr lang="hr-BA" b="1" dirty="0" smtClean="0">
                <a:solidFill>
                  <a:srgbClr val="FF0000"/>
                </a:solidFill>
                <a:latin typeface="Bradley Hand ITC" panose="03070402050302030203" pitchFamily="66" charset="0"/>
              </a:rPr>
              <a:t>Sadržaj!</a:t>
            </a:r>
          </a:p>
          <a:p>
            <a:pPr marL="0" indent="0" algn="just" fontAlgn="auto">
              <a:spcAft>
                <a:spcPts val="0"/>
              </a:spcAft>
              <a:buFont typeface="Arial" panose="020B0604020202020204" pitchFamily="34" charset="0"/>
              <a:buNone/>
              <a:defRPr/>
            </a:pPr>
            <a:r>
              <a:rPr lang="hr-BA" b="1" dirty="0" smtClean="0">
                <a:solidFill>
                  <a:schemeClr val="accent6">
                    <a:lumMod val="75000"/>
                  </a:schemeClr>
                </a:solidFill>
                <a:latin typeface="Bradley Hand ITC" panose="03070402050302030203" pitchFamily="66" charset="0"/>
              </a:rPr>
              <a:t>Ono što je ispisano u sadržaju naziva se kratki sadržaj. Nadopuni ga epizodom iz romana koja ti se najviše svidjela i pri tome razmisli kako ćeš je uklopiti u postojeći tekst!!</a:t>
            </a:r>
          </a:p>
          <a:p>
            <a:pPr marL="0" indent="0" algn="just" fontAlgn="auto">
              <a:spcAft>
                <a:spcPts val="0"/>
              </a:spcAft>
              <a:buFont typeface="Arial" panose="020B0604020202020204" pitchFamily="34" charset="0"/>
              <a:buNone/>
              <a:defRPr/>
            </a:pPr>
            <a:r>
              <a:rPr lang="hr-BA" b="1" dirty="0" smtClean="0">
                <a:solidFill>
                  <a:srgbClr val="FF0000"/>
                </a:solidFill>
                <a:latin typeface="Bradley Hand ITC" panose="03070402050302030203" pitchFamily="66" charset="0"/>
              </a:rPr>
              <a:t>Dobro razmisli jer taj dio će biti označen kao tvoj!</a:t>
            </a:r>
          </a:p>
          <a:p>
            <a:pPr algn="just" fontAlgn="auto">
              <a:spcAft>
                <a:spcPts val="0"/>
              </a:spcAft>
              <a:buFont typeface="Arial" panose="020B0604020202020204" pitchFamily="34" charset="0"/>
              <a:buChar char="•"/>
              <a:defRPr/>
            </a:pPr>
            <a:r>
              <a:rPr lang="hr-BA" b="1" dirty="0" smtClean="0">
                <a:solidFill>
                  <a:srgbClr val="FF0000"/>
                </a:solidFill>
                <a:latin typeface="Bradley Hand ITC" panose="03070402050302030203" pitchFamily="66" charset="0"/>
              </a:rPr>
              <a:t>Napomena: </a:t>
            </a:r>
            <a:r>
              <a:rPr lang="hr-BA" b="1" dirty="0" smtClean="0">
                <a:solidFill>
                  <a:srgbClr val="0070C0"/>
                </a:solidFill>
                <a:latin typeface="Bradley Hand ITC" panose="03070402050302030203" pitchFamily="66" charset="0"/>
              </a:rPr>
              <a:t>obrati pozornost na to kako je </a:t>
            </a:r>
            <a:r>
              <a:rPr lang="hr-HR" b="1" dirty="0" smtClean="0">
                <a:solidFill>
                  <a:srgbClr val="0070C0"/>
                </a:solidFill>
                <a:latin typeface="Bradley Hand ITC" panose="03070402050302030203" pitchFamily="66" charset="0"/>
              </a:rPr>
              <a:t> </a:t>
            </a:r>
            <a:r>
              <a:rPr lang="hr-HR" b="1" dirty="0">
                <a:solidFill>
                  <a:srgbClr val="0070C0"/>
                </a:solidFill>
                <a:latin typeface="Bradley Hand ITC" panose="03070402050302030203" pitchFamily="66" charset="0"/>
              </a:rPr>
              <a:t>organiziran fabularni tijek? </a:t>
            </a:r>
            <a:r>
              <a:rPr lang="hr-HR" b="1" dirty="0" smtClean="0">
                <a:solidFill>
                  <a:srgbClr val="0070C0"/>
                </a:solidFill>
                <a:latin typeface="Bradley Hand ITC" panose="03070402050302030203" pitchFamily="66" charset="0"/>
              </a:rPr>
              <a:t>Uoči </a:t>
            </a:r>
            <a:r>
              <a:rPr lang="hr-HR" b="1" dirty="0">
                <a:solidFill>
                  <a:srgbClr val="0070C0"/>
                </a:solidFill>
                <a:latin typeface="Bradley Hand ITC" panose="03070402050302030203" pitchFamily="66" charset="0"/>
              </a:rPr>
              <a:t>načelo gradacije</a:t>
            </a:r>
            <a:r>
              <a:rPr lang="hr-HR" b="1" dirty="0" smtClean="0">
                <a:solidFill>
                  <a:srgbClr val="0070C0"/>
                </a:solidFill>
                <a:latin typeface="Bradley Hand ITC" panose="03070402050302030203" pitchFamily="66" charset="0"/>
              </a:rPr>
              <a:t>.</a:t>
            </a:r>
            <a:endParaRPr lang="en-GB" b="1" dirty="0">
              <a:solidFill>
                <a:srgbClr val="0070C0"/>
              </a:solidFill>
              <a:latin typeface="Bradley Hand ITC" panose="03070402050302030203" pitchFamily="66"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heel(1)">
                                      <p:cBhvr>
                                        <p:cTn id="16" dur="2000"/>
                                        <p:tgtEl>
                                          <p:spTgt spid="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ntr" presetSubtype="1"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heel(1)">
                                      <p:cBhvr>
                                        <p:cTn id="21" dur="2000"/>
                                        <p:tgtEl>
                                          <p:spTgt spid="4">
                                            <p:txEl>
                                              <p:pRg st="0" end="0"/>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heel(1)">
                                      <p:cBhvr>
                                        <p:cTn id="24" dur="2000"/>
                                        <p:tgtEl>
                                          <p:spTgt spid="4">
                                            <p:txEl>
                                              <p:pRg st="1" end="1"/>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heel(1)">
                                      <p:cBhvr>
                                        <p:cTn id="27" dur="2000"/>
                                        <p:tgtEl>
                                          <p:spTgt spid="4">
                                            <p:txEl>
                                              <p:pRg st="2" end="2"/>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heel(1)">
                                      <p:cBhvr>
                                        <p:cTn id="30"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303338"/>
          </a:xfrm>
        </p:spPr>
        <p:txBody>
          <a:bodyPr/>
          <a:lstStyle/>
          <a:p>
            <a:pPr fontAlgn="auto">
              <a:spcAft>
                <a:spcPts val="0"/>
              </a:spcAft>
              <a:defRPr/>
            </a:pPr>
            <a:r>
              <a:rPr lang="hr-BA" b="1" dirty="0" smtClean="0">
                <a:solidFill>
                  <a:srgbClr val="FF0000"/>
                </a:solidFill>
                <a:latin typeface="Bradley Hand ITC" panose="03070402050302030203" pitchFamily="66" charset="0"/>
              </a:rPr>
              <a:t>VEČERNJI AKT</a:t>
            </a:r>
            <a:endParaRPr lang="en-GB" b="1" dirty="0">
              <a:solidFill>
                <a:srgbClr val="FF0000"/>
              </a:solidFill>
              <a:latin typeface="Bradley Hand ITC" panose="03070402050302030203" pitchFamily="66" charset="0"/>
            </a:endParaRPr>
          </a:p>
        </p:txBody>
      </p:sp>
      <p:sp>
        <p:nvSpPr>
          <p:cNvPr id="3" name="Text Placeholder 2"/>
          <p:cNvSpPr>
            <a:spLocks noGrp="1"/>
          </p:cNvSpPr>
          <p:nvPr>
            <p:ph type="body" idx="1"/>
          </p:nvPr>
        </p:nvSpPr>
        <p:spPr>
          <a:xfrm>
            <a:off x="685800" y="2201863"/>
            <a:ext cx="3455988" cy="617537"/>
          </a:xfrm>
        </p:spPr>
        <p:txBody>
          <a:bodyPr/>
          <a:lstStyle/>
          <a:p>
            <a:r>
              <a:rPr lang="hr-BA" b="1" smtClean="0">
                <a:solidFill>
                  <a:srgbClr val="FF0000"/>
                </a:solidFill>
                <a:latin typeface="Bradley Hand ITC" pitchFamily="66" charset="0"/>
              </a:rPr>
              <a:t>Vrsta djela</a:t>
            </a:r>
            <a:endParaRPr lang="en-GB" b="1" smtClean="0">
              <a:solidFill>
                <a:srgbClr val="FF0000"/>
              </a:solidFill>
              <a:latin typeface="Bradley Hand ITC" pitchFamily="66" charset="0"/>
            </a:endParaRPr>
          </a:p>
        </p:txBody>
      </p:sp>
      <p:sp>
        <p:nvSpPr>
          <p:cNvPr id="4" name="Text Placeholder 3"/>
          <p:cNvSpPr>
            <a:spLocks noGrp="1"/>
          </p:cNvSpPr>
          <p:nvPr>
            <p:ph type="body" sz="half" idx="15"/>
          </p:nvPr>
        </p:nvSpPr>
        <p:spPr>
          <a:xfrm>
            <a:off x="685800" y="2905125"/>
            <a:ext cx="3455988" cy="3313113"/>
          </a:xfrm>
        </p:spPr>
        <p:txBody>
          <a:bodyPr rtlCol="0">
            <a:normAutofit lnSpcReduction="10000"/>
          </a:bodyPr>
          <a:lstStyle/>
          <a:p>
            <a:pPr marL="342900" indent="-342900" fontAlgn="auto">
              <a:spcAft>
                <a:spcPts val="0"/>
              </a:spcAft>
              <a:buFont typeface="Wingdings" panose="05000000000000000000" pitchFamily="2" charset="2"/>
              <a:buChar char="§"/>
              <a:defRPr/>
            </a:pPr>
            <a:r>
              <a:rPr lang="hr-BA" sz="2400" b="1" dirty="0" smtClean="0">
                <a:solidFill>
                  <a:srgbClr val="FF0000"/>
                </a:solidFill>
                <a:latin typeface="Bradley Hand ITC" panose="03070402050302030203" pitchFamily="66" charset="0"/>
              </a:rPr>
              <a:t>epika</a:t>
            </a:r>
          </a:p>
          <a:p>
            <a:pPr marL="342900" indent="-342900" fontAlgn="auto">
              <a:spcAft>
                <a:spcPts val="0"/>
              </a:spcAft>
              <a:buFont typeface="Wingdings" panose="05000000000000000000" pitchFamily="2" charset="2"/>
              <a:buChar char="§"/>
              <a:defRPr/>
            </a:pPr>
            <a:r>
              <a:rPr lang="hr-BA" sz="2400" b="1" dirty="0" smtClean="0">
                <a:solidFill>
                  <a:srgbClr val="FF0000"/>
                </a:solidFill>
                <a:latin typeface="Bradley Hand ITC" panose="03070402050302030203" pitchFamily="66" charset="0"/>
              </a:rPr>
              <a:t>roman, kriminalistički,</a:t>
            </a:r>
          </a:p>
          <a:p>
            <a:pPr fontAlgn="auto">
              <a:spcAft>
                <a:spcPts val="0"/>
              </a:spcAft>
              <a:buFont typeface="Arial" panose="020B0604020202020204" pitchFamily="34" charset="0"/>
              <a:buNone/>
              <a:defRPr/>
            </a:pPr>
            <a:r>
              <a:rPr lang="hr-BA" sz="2400" b="1" dirty="0" smtClean="0">
                <a:solidFill>
                  <a:srgbClr val="FF0000"/>
                </a:solidFill>
                <a:latin typeface="Bradley Hand ITC" panose="03070402050302030203" pitchFamily="66" charset="0"/>
              </a:rPr>
              <a:t>    fantastički</a:t>
            </a:r>
          </a:p>
          <a:p>
            <a:pPr fontAlgn="auto">
              <a:spcAft>
                <a:spcPts val="0"/>
              </a:spcAft>
              <a:buFont typeface="Arial" panose="020B0604020202020204" pitchFamily="34" charset="0"/>
              <a:buNone/>
              <a:defRPr/>
            </a:pPr>
            <a:r>
              <a:rPr lang="hr-BA" sz="2400" b="1" dirty="0">
                <a:solidFill>
                  <a:srgbClr val="FF0000"/>
                </a:solidFill>
                <a:latin typeface="Bradley Hand ITC" panose="03070402050302030203" pitchFamily="66" charset="0"/>
              </a:rPr>
              <a:t> </a:t>
            </a:r>
            <a:r>
              <a:rPr lang="hr-BA" sz="2400" b="1" dirty="0" smtClean="0">
                <a:solidFill>
                  <a:srgbClr val="FF0000"/>
                </a:solidFill>
                <a:latin typeface="Bradley Hand ITC" panose="03070402050302030203" pitchFamily="66" charset="0"/>
              </a:rPr>
              <a:t>    društveni</a:t>
            </a:r>
          </a:p>
          <a:p>
            <a:pPr marL="342900" indent="-342900" fontAlgn="auto">
              <a:spcAft>
                <a:spcPts val="0"/>
              </a:spcAft>
              <a:buFont typeface="Wingdings" panose="05000000000000000000" pitchFamily="2" charset="2"/>
              <a:buChar char="§"/>
              <a:defRPr/>
            </a:pPr>
            <a:r>
              <a:rPr lang="hr-BA" sz="2400" b="1" dirty="0" smtClean="0">
                <a:solidFill>
                  <a:srgbClr val="FF0000"/>
                </a:solidFill>
                <a:latin typeface="Bradley Hand ITC" panose="03070402050302030203" pitchFamily="66" charset="0"/>
              </a:rPr>
              <a:t>dijalog</a:t>
            </a:r>
          </a:p>
          <a:p>
            <a:pPr fontAlgn="auto">
              <a:spcAft>
                <a:spcPts val="0"/>
              </a:spcAft>
              <a:buFont typeface="Arial" panose="020B0604020202020204" pitchFamily="34" charset="0"/>
              <a:buNone/>
              <a:defRPr/>
            </a:pPr>
            <a:r>
              <a:rPr lang="hr-BA" sz="2400" b="1" dirty="0">
                <a:solidFill>
                  <a:srgbClr val="FF0000"/>
                </a:solidFill>
                <a:latin typeface="Bradley Hand ITC" panose="03070402050302030203" pitchFamily="66" charset="0"/>
              </a:rPr>
              <a:t> </a:t>
            </a:r>
            <a:r>
              <a:rPr lang="hr-BA" sz="2400" b="1" dirty="0" smtClean="0">
                <a:solidFill>
                  <a:srgbClr val="FF0000"/>
                </a:solidFill>
                <a:latin typeface="Bradley Hand ITC" panose="03070402050302030203" pitchFamily="66" charset="0"/>
              </a:rPr>
              <a:t>   pripovijedanje (pisac),</a:t>
            </a:r>
          </a:p>
          <a:p>
            <a:pPr fontAlgn="auto">
              <a:spcAft>
                <a:spcPts val="0"/>
              </a:spcAft>
              <a:buFont typeface="Arial" panose="020B0604020202020204" pitchFamily="34" charset="0"/>
              <a:buNone/>
              <a:defRPr/>
            </a:pPr>
            <a:r>
              <a:rPr lang="hr-BA" sz="2400" b="1" dirty="0">
                <a:solidFill>
                  <a:srgbClr val="FF0000"/>
                </a:solidFill>
                <a:latin typeface="Bradley Hand ITC" panose="03070402050302030203" pitchFamily="66" charset="0"/>
              </a:rPr>
              <a:t> </a:t>
            </a:r>
            <a:r>
              <a:rPr lang="hr-BA" sz="2400" b="1" dirty="0" smtClean="0">
                <a:solidFill>
                  <a:srgbClr val="FF0000"/>
                </a:solidFill>
                <a:latin typeface="Bradley Hand ITC" panose="03070402050302030203" pitchFamily="66" charset="0"/>
              </a:rPr>
              <a:t>   3. lice jednine </a:t>
            </a:r>
            <a:endParaRPr lang="en-GB" sz="2400" b="1" dirty="0">
              <a:solidFill>
                <a:srgbClr val="FF0000"/>
              </a:solidFill>
              <a:latin typeface="Bradley Hand ITC" panose="03070402050302030203" pitchFamily="66" charset="0"/>
            </a:endParaRPr>
          </a:p>
        </p:txBody>
      </p:sp>
      <p:sp>
        <p:nvSpPr>
          <p:cNvPr id="5" name="Text Placeholder 4"/>
          <p:cNvSpPr>
            <a:spLocks noGrp="1"/>
          </p:cNvSpPr>
          <p:nvPr>
            <p:ph type="body" sz="quarter" idx="3"/>
          </p:nvPr>
        </p:nvSpPr>
        <p:spPr>
          <a:xfrm>
            <a:off x="4367213" y="2217738"/>
            <a:ext cx="3455987" cy="627062"/>
          </a:xfrm>
        </p:spPr>
        <p:txBody>
          <a:bodyPr/>
          <a:lstStyle/>
          <a:p>
            <a:r>
              <a:rPr lang="hr-BA" b="1" smtClean="0">
                <a:solidFill>
                  <a:srgbClr val="FF0000"/>
                </a:solidFill>
                <a:latin typeface="Bradley Hand ITC" pitchFamily="66" charset="0"/>
              </a:rPr>
              <a:t>Mjesto i vrijeme radnje</a:t>
            </a:r>
            <a:endParaRPr lang="en-GB" b="1" smtClean="0">
              <a:solidFill>
                <a:srgbClr val="FF0000"/>
              </a:solidFill>
              <a:latin typeface="Bradley Hand ITC" pitchFamily="66" charset="0"/>
            </a:endParaRPr>
          </a:p>
        </p:txBody>
      </p:sp>
      <p:sp>
        <p:nvSpPr>
          <p:cNvPr id="6" name="Text Placeholder 5"/>
          <p:cNvSpPr>
            <a:spLocks noGrp="1"/>
          </p:cNvSpPr>
          <p:nvPr>
            <p:ph type="body" sz="half" idx="16"/>
          </p:nvPr>
        </p:nvSpPr>
        <p:spPr>
          <a:xfrm>
            <a:off x="4367213" y="2903538"/>
            <a:ext cx="3455987" cy="3314700"/>
          </a:xfrm>
        </p:spPr>
        <p:txBody>
          <a:bodyPr/>
          <a:lstStyle/>
          <a:p>
            <a:pPr marL="342900" indent="-342900">
              <a:buFont typeface="Wingdings" pitchFamily="2" charset="2"/>
              <a:buChar char="Ø"/>
            </a:pPr>
            <a:r>
              <a:rPr lang="hr-BA" sz="2400" b="1" smtClean="0">
                <a:solidFill>
                  <a:srgbClr val="FF0000"/>
                </a:solidFill>
                <a:latin typeface="Bradley Hand ITC" pitchFamily="66" charset="0"/>
              </a:rPr>
              <a:t>Zagreb</a:t>
            </a:r>
          </a:p>
          <a:p>
            <a:pPr marL="342900" indent="-342900">
              <a:buFont typeface="Wingdings" pitchFamily="2" charset="2"/>
              <a:buChar char="Ø"/>
            </a:pPr>
            <a:r>
              <a:rPr lang="hr-BA" sz="2400" b="1" smtClean="0">
                <a:solidFill>
                  <a:srgbClr val="FF0000"/>
                </a:solidFill>
                <a:latin typeface="Bradley Hand ITC" pitchFamily="66" charset="0"/>
              </a:rPr>
              <a:t>kraj dvadesetog stoljeća</a:t>
            </a:r>
            <a:endParaRPr lang="en-GB" sz="2400" b="1" smtClean="0">
              <a:solidFill>
                <a:srgbClr val="FF0000"/>
              </a:solidFill>
              <a:latin typeface="Bradley Hand ITC" pitchFamily="66" charset="0"/>
            </a:endParaRPr>
          </a:p>
        </p:txBody>
      </p:sp>
      <p:sp>
        <p:nvSpPr>
          <p:cNvPr id="7" name="Text Placeholder 6"/>
          <p:cNvSpPr>
            <a:spLocks noGrp="1"/>
          </p:cNvSpPr>
          <p:nvPr>
            <p:ph type="body" sz="quarter" idx="13"/>
          </p:nvPr>
        </p:nvSpPr>
        <p:spPr>
          <a:xfrm>
            <a:off x="8051800" y="2192338"/>
            <a:ext cx="3455988" cy="627062"/>
          </a:xfrm>
        </p:spPr>
        <p:txBody>
          <a:bodyPr/>
          <a:lstStyle/>
          <a:p>
            <a:r>
              <a:rPr lang="hr-BA" b="1" smtClean="0">
                <a:solidFill>
                  <a:srgbClr val="FF0000"/>
                </a:solidFill>
                <a:latin typeface="Bradley Hand ITC" pitchFamily="66" charset="0"/>
              </a:rPr>
              <a:t>Kompozicija</a:t>
            </a:r>
            <a:endParaRPr lang="en-GB" b="1" smtClean="0">
              <a:solidFill>
                <a:srgbClr val="FF0000"/>
              </a:solidFill>
              <a:latin typeface="Bradley Hand ITC" pitchFamily="66" charset="0"/>
            </a:endParaRPr>
          </a:p>
        </p:txBody>
      </p:sp>
      <p:sp>
        <p:nvSpPr>
          <p:cNvPr id="8" name="Text Placeholder 7"/>
          <p:cNvSpPr>
            <a:spLocks noGrp="1"/>
          </p:cNvSpPr>
          <p:nvPr>
            <p:ph type="body" sz="half" idx="17"/>
          </p:nvPr>
        </p:nvSpPr>
        <p:spPr>
          <a:xfrm>
            <a:off x="8051800" y="2905125"/>
            <a:ext cx="3455988" cy="3313113"/>
          </a:xfrm>
        </p:spPr>
        <p:txBody>
          <a:bodyPr/>
          <a:lstStyle/>
          <a:p>
            <a:pPr marL="285750" indent="-285750">
              <a:buFont typeface="Wingdings" pitchFamily="2" charset="2"/>
              <a:buChar char="ü"/>
            </a:pPr>
            <a:r>
              <a:rPr lang="fi-FI" sz="2400" b="1" smtClean="0">
                <a:solidFill>
                  <a:srgbClr val="FF0000"/>
                </a:solidFill>
                <a:latin typeface="Bradley Hand ITC" pitchFamily="66" charset="0"/>
              </a:rPr>
              <a:t>roman podijeljen u 9 (10) glava</a:t>
            </a:r>
            <a:r>
              <a:rPr lang="fi-FI" smtClean="0"/>
              <a:t/>
            </a:r>
            <a:br>
              <a:rPr lang="fi-FI" smtClean="0"/>
            </a:br>
            <a:endParaRPr lang="en-GB" smtClean="0"/>
          </a:p>
        </p:txBody>
      </p:sp>
      <p:pic>
        <p:nvPicPr>
          <p:cNvPr id="1536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1375" y="0"/>
            <a:ext cx="2000250"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1" presetClass="entr" presetSubtype="1"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heel(1)">
                                      <p:cBhvr>
                                        <p:cTn id="26" dur="2000"/>
                                        <p:tgtEl>
                                          <p:spTgt spid="4">
                                            <p:txEl>
                                              <p:pRg st="0" end="0"/>
                                            </p:txEl>
                                          </p:spTgt>
                                        </p:tgtEl>
                                      </p:cBhvr>
                                    </p:animEffect>
                                  </p:childTnLst>
                                </p:cTn>
                              </p:par>
                              <p:par>
                                <p:cTn id="27" presetID="21" presetClass="entr" presetSubtype="1"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heel(1)">
                                      <p:cBhvr>
                                        <p:cTn id="29" dur="2000"/>
                                        <p:tgtEl>
                                          <p:spTgt spid="4">
                                            <p:txEl>
                                              <p:pRg st="1" end="1"/>
                                            </p:txEl>
                                          </p:spTgt>
                                        </p:tgtEl>
                                      </p:cBhvr>
                                    </p:animEffect>
                                  </p:childTnLst>
                                </p:cTn>
                              </p:par>
                              <p:par>
                                <p:cTn id="30" presetID="21" presetClass="entr" presetSubtype="1" fill="hold"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heel(1)">
                                      <p:cBhvr>
                                        <p:cTn id="32" dur="2000"/>
                                        <p:tgtEl>
                                          <p:spTgt spid="4">
                                            <p:txEl>
                                              <p:pRg st="2" end="2"/>
                                            </p:txEl>
                                          </p:spTgt>
                                        </p:tgtEl>
                                      </p:cBhvr>
                                    </p:animEffect>
                                  </p:childTnLst>
                                </p:cTn>
                              </p:par>
                              <p:par>
                                <p:cTn id="33" presetID="21" presetClass="entr" presetSubtype="1"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wheel(1)">
                                      <p:cBhvr>
                                        <p:cTn id="35" dur="2000"/>
                                        <p:tgtEl>
                                          <p:spTgt spid="4">
                                            <p:txEl>
                                              <p:pRg st="3" end="3"/>
                                            </p:txEl>
                                          </p:spTgt>
                                        </p:tgtEl>
                                      </p:cBhvr>
                                    </p:animEffect>
                                  </p:childTnLst>
                                </p:cTn>
                              </p:par>
                              <p:par>
                                <p:cTn id="36" presetID="21" presetClass="entr" presetSubtype="1" fill="hold" nodeType="with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wheel(1)">
                                      <p:cBhvr>
                                        <p:cTn id="38" dur="2000"/>
                                        <p:tgtEl>
                                          <p:spTgt spid="4">
                                            <p:txEl>
                                              <p:pRg st="4" end="4"/>
                                            </p:txEl>
                                          </p:spTgt>
                                        </p:tgtEl>
                                      </p:cBhvr>
                                    </p:animEffect>
                                  </p:childTnLst>
                                </p:cTn>
                              </p:par>
                              <p:par>
                                <p:cTn id="39" presetID="21" presetClass="entr" presetSubtype="1"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wheel(1)">
                                      <p:cBhvr>
                                        <p:cTn id="41" dur="2000"/>
                                        <p:tgtEl>
                                          <p:spTgt spid="4">
                                            <p:txEl>
                                              <p:pRg st="5" end="5"/>
                                            </p:txEl>
                                          </p:spTgt>
                                        </p:tgtEl>
                                      </p:cBhvr>
                                    </p:animEffect>
                                  </p:childTnLst>
                                </p:cTn>
                              </p:par>
                              <p:par>
                                <p:cTn id="42" presetID="21" presetClass="entr" presetSubtype="1" fill="hold" nodeType="with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wheel(1)">
                                      <p:cBhvr>
                                        <p:cTn id="44" dur="2000"/>
                                        <p:tgtEl>
                                          <p:spTgt spid="4">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1" presetClass="entr" presetSubtype="1" fill="hold"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Effect transition="in" filter="wheel(1)">
                                      <p:cBhvr>
                                        <p:cTn id="49" dur="2000"/>
                                        <p:tgtEl>
                                          <p:spTgt spid="6">
                                            <p:txEl>
                                              <p:pRg st="0" end="0"/>
                                            </p:txEl>
                                          </p:spTgt>
                                        </p:tgtEl>
                                      </p:cBhvr>
                                    </p:animEffect>
                                  </p:childTnLst>
                                </p:cTn>
                              </p:par>
                              <p:par>
                                <p:cTn id="50" presetID="21" presetClass="entr" presetSubtype="1" fill="hold" nodeType="with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wheel(1)">
                                      <p:cBhvr>
                                        <p:cTn id="52" dur="2000"/>
                                        <p:tgtEl>
                                          <p:spTgt spid="6">
                                            <p:txEl>
                                              <p:pRg st="1" end="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1" presetClass="entr" presetSubtype="1" fill="hold" nodeType="click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Effect transition="in" filter="wheel(1)">
                                      <p:cBhvr>
                                        <p:cTn id="5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hr-BA" b="1" dirty="0" smtClean="0">
                <a:solidFill>
                  <a:srgbClr val="00B0F0"/>
                </a:solidFill>
                <a:latin typeface="Bradley Hand ITC" panose="03070402050302030203" pitchFamily="66" charset="0"/>
              </a:rPr>
              <a:t>Večernji akt</a:t>
            </a:r>
            <a:endParaRPr lang="en-GB" b="1" dirty="0">
              <a:solidFill>
                <a:srgbClr val="00B0F0"/>
              </a:solidFill>
              <a:latin typeface="Bradley Hand ITC" panose="03070402050302030203" pitchFamily="66" charset="0"/>
            </a:endParaRPr>
          </a:p>
        </p:txBody>
      </p:sp>
      <p:sp>
        <p:nvSpPr>
          <p:cNvPr id="16387" name="Text Placeholder 2"/>
          <p:cNvSpPr>
            <a:spLocks noGrp="1"/>
          </p:cNvSpPr>
          <p:nvPr>
            <p:ph type="body" idx="1"/>
          </p:nvPr>
        </p:nvSpPr>
        <p:spPr>
          <a:xfrm>
            <a:off x="914400" y="2184400"/>
            <a:ext cx="5080000" cy="823913"/>
          </a:xfrm>
        </p:spPr>
        <p:txBody>
          <a:bodyPr/>
          <a:lstStyle/>
          <a:p>
            <a:r>
              <a:rPr lang="hr-BA" b="1" smtClean="0">
                <a:solidFill>
                  <a:srgbClr val="00B0F0"/>
                </a:solidFill>
                <a:latin typeface="Bradley Hand ITC" pitchFamily="66" charset="0"/>
              </a:rPr>
              <a:t>Tema </a:t>
            </a:r>
            <a:endParaRPr lang="en-GB" b="1" smtClean="0">
              <a:solidFill>
                <a:srgbClr val="00B0F0"/>
              </a:solidFill>
              <a:latin typeface="Bradley Hand ITC" pitchFamily="66" charset="0"/>
            </a:endParaRPr>
          </a:p>
        </p:txBody>
      </p:sp>
      <p:sp>
        <p:nvSpPr>
          <p:cNvPr id="4" name="Content Placeholder 3"/>
          <p:cNvSpPr>
            <a:spLocks noGrp="1"/>
          </p:cNvSpPr>
          <p:nvPr>
            <p:ph sz="half" idx="2"/>
          </p:nvPr>
        </p:nvSpPr>
        <p:spPr>
          <a:xfrm>
            <a:off x="685800" y="3132138"/>
            <a:ext cx="5311775" cy="3086100"/>
          </a:xfrm>
        </p:spPr>
        <p:txBody>
          <a:bodyPr/>
          <a:lstStyle/>
          <a:p>
            <a:pPr>
              <a:buFont typeface="Wingdings" pitchFamily="2" charset="2"/>
              <a:buChar char="Ø"/>
            </a:pPr>
            <a:r>
              <a:rPr lang="fi-FI" b="1" smtClean="0">
                <a:solidFill>
                  <a:srgbClr val="00B0F0"/>
                </a:solidFill>
                <a:latin typeface="Bradley Hand ITC" pitchFamily="66" charset="0"/>
              </a:rPr>
              <a:t>Život studenta likovne akademije kojem je </a:t>
            </a:r>
            <a:r>
              <a:rPr lang="hr-BA" b="1" smtClean="0">
                <a:solidFill>
                  <a:srgbClr val="00B0F0"/>
                </a:solidFill>
                <a:latin typeface="Bradley Hand ITC" pitchFamily="66" charset="0"/>
              </a:rPr>
              <a:t>opsesija</a:t>
            </a:r>
            <a:r>
              <a:rPr lang="fi-FI" b="1" smtClean="0">
                <a:solidFill>
                  <a:srgbClr val="00B0F0"/>
                </a:solidFill>
                <a:latin typeface="Bradley Hand ITC" pitchFamily="66" charset="0"/>
              </a:rPr>
              <a:t> napraviti apsolutno originalno djelo u okruženju punom falsifikata.</a:t>
            </a:r>
            <a:endParaRPr lang="hr-BA" b="1" smtClean="0">
              <a:solidFill>
                <a:srgbClr val="00B0F0"/>
              </a:solidFill>
              <a:latin typeface="Bradley Hand ITC" pitchFamily="66" charset="0"/>
            </a:endParaRPr>
          </a:p>
          <a:p>
            <a:pPr>
              <a:buFont typeface="Wingdings" pitchFamily="2" charset="2"/>
              <a:buChar char="Ø"/>
            </a:pPr>
            <a:r>
              <a:rPr lang="hr-BA" b="1" smtClean="0">
                <a:solidFill>
                  <a:srgbClr val="FF0000"/>
                </a:solidFill>
                <a:latin typeface="Bradley Hand ITC" pitchFamily="66" charset="0"/>
              </a:rPr>
              <a:t>Zadatak</a:t>
            </a:r>
            <a:r>
              <a:rPr lang="hr-BA" b="1" smtClean="0">
                <a:solidFill>
                  <a:srgbClr val="00B0F0"/>
                </a:solidFill>
                <a:latin typeface="Bradley Hand ITC" pitchFamily="66" charset="0"/>
              </a:rPr>
              <a:t>: Je li ovo točno određenje teme. Tema ne mora biti samo jedna. Razmisli!!</a:t>
            </a:r>
            <a:endParaRPr lang="en-GB" b="1" smtClean="0">
              <a:solidFill>
                <a:srgbClr val="00B0F0"/>
              </a:solidFill>
              <a:latin typeface="Bradley Hand ITC" pitchFamily="66" charset="0"/>
            </a:endParaRPr>
          </a:p>
        </p:txBody>
      </p:sp>
      <p:sp>
        <p:nvSpPr>
          <p:cNvPr id="16389" name="Text Placeholder 4"/>
          <p:cNvSpPr>
            <a:spLocks noGrp="1"/>
          </p:cNvSpPr>
          <p:nvPr>
            <p:ph type="body" sz="quarter" idx="3"/>
          </p:nvPr>
        </p:nvSpPr>
        <p:spPr>
          <a:xfrm>
            <a:off x="6400800" y="2184400"/>
            <a:ext cx="5105400" cy="823913"/>
          </a:xfrm>
        </p:spPr>
        <p:txBody>
          <a:bodyPr/>
          <a:lstStyle/>
          <a:p>
            <a:r>
              <a:rPr lang="hr-BA" b="1" smtClean="0">
                <a:solidFill>
                  <a:srgbClr val="00B0F0"/>
                </a:solidFill>
                <a:latin typeface="Bradley Hand ITC" pitchFamily="66" charset="0"/>
              </a:rPr>
              <a:t>Likovi</a:t>
            </a:r>
            <a:endParaRPr lang="en-GB" b="1" smtClean="0">
              <a:solidFill>
                <a:srgbClr val="00B0F0"/>
              </a:solidFill>
              <a:latin typeface="Bradley Hand ITC" pitchFamily="66" charset="0"/>
            </a:endParaRPr>
          </a:p>
        </p:txBody>
      </p:sp>
      <p:sp>
        <p:nvSpPr>
          <p:cNvPr id="6" name="Content Placeholder 5"/>
          <p:cNvSpPr>
            <a:spLocks noGrp="1"/>
          </p:cNvSpPr>
          <p:nvPr>
            <p:ph sz="quarter" idx="4"/>
          </p:nvPr>
        </p:nvSpPr>
        <p:spPr>
          <a:xfrm>
            <a:off x="6172200" y="3132138"/>
            <a:ext cx="5334000" cy="3725862"/>
          </a:xfrm>
        </p:spPr>
        <p:txBody>
          <a:bodyPr rtlCol="0">
            <a:normAutofit fontScale="77500" lnSpcReduction="20000"/>
          </a:bodyPr>
          <a:lstStyle/>
          <a:p>
            <a:pPr fontAlgn="auto">
              <a:spcAft>
                <a:spcPts val="0"/>
              </a:spcAft>
              <a:buFont typeface="Wingdings" panose="05000000000000000000" pitchFamily="2" charset="2"/>
              <a:buChar char="ü"/>
              <a:defRPr/>
            </a:pPr>
            <a:r>
              <a:rPr lang="fi-FI" b="1" dirty="0" smtClean="0">
                <a:solidFill>
                  <a:srgbClr val="00B0F0"/>
                </a:solidFill>
                <a:latin typeface="Bradley Hand ITC" panose="03070402050302030203" pitchFamily="66" charset="0"/>
              </a:rPr>
              <a:t>Mihovil</a:t>
            </a:r>
            <a:endParaRPr lang="hr-BA" b="1" dirty="0" smtClean="0">
              <a:solidFill>
                <a:srgbClr val="00B0F0"/>
              </a:solidFill>
              <a:latin typeface="Bradley Hand ITC" panose="03070402050302030203" pitchFamily="66" charset="0"/>
            </a:endParaRPr>
          </a:p>
          <a:p>
            <a:pPr fontAlgn="auto">
              <a:spcAft>
                <a:spcPts val="0"/>
              </a:spcAft>
              <a:buFont typeface="Wingdings" panose="05000000000000000000" pitchFamily="2" charset="2"/>
              <a:buChar char="ü"/>
              <a:defRPr/>
            </a:pPr>
            <a:r>
              <a:rPr lang="fi-FI" b="1" dirty="0" smtClean="0">
                <a:solidFill>
                  <a:srgbClr val="00B0F0"/>
                </a:solidFill>
                <a:latin typeface="Bradley Hand ITC" panose="03070402050302030203" pitchFamily="66" charset="0"/>
              </a:rPr>
              <a:t>Bartol Mihetec</a:t>
            </a:r>
            <a:endParaRPr lang="hr-BA" b="1" dirty="0" smtClean="0">
              <a:solidFill>
                <a:srgbClr val="00B0F0"/>
              </a:solidFill>
              <a:latin typeface="Bradley Hand ITC" panose="03070402050302030203" pitchFamily="66" charset="0"/>
            </a:endParaRPr>
          </a:p>
          <a:p>
            <a:pPr fontAlgn="auto">
              <a:spcAft>
                <a:spcPts val="0"/>
              </a:spcAft>
              <a:buFont typeface="Wingdings" panose="05000000000000000000" pitchFamily="2" charset="2"/>
              <a:buChar char="ü"/>
              <a:defRPr/>
            </a:pPr>
            <a:r>
              <a:rPr lang="fi-FI" b="1" dirty="0" smtClean="0">
                <a:solidFill>
                  <a:srgbClr val="00B0F0"/>
                </a:solidFill>
                <a:latin typeface="Bradley Hand ITC" panose="03070402050302030203" pitchFamily="66" charset="0"/>
              </a:rPr>
              <a:t>Zoran</a:t>
            </a:r>
            <a:endParaRPr lang="hr-BA" b="1" dirty="0" smtClean="0">
              <a:solidFill>
                <a:srgbClr val="00B0F0"/>
              </a:solidFill>
              <a:latin typeface="Bradley Hand ITC" panose="03070402050302030203" pitchFamily="66" charset="0"/>
            </a:endParaRPr>
          </a:p>
          <a:p>
            <a:pPr fontAlgn="auto">
              <a:spcAft>
                <a:spcPts val="0"/>
              </a:spcAft>
              <a:buFont typeface="Wingdings" panose="05000000000000000000" pitchFamily="2" charset="2"/>
              <a:buChar char="ü"/>
              <a:defRPr/>
            </a:pPr>
            <a:r>
              <a:rPr lang="fi-FI" b="1" dirty="0" smtClean="0">
                <a:solidFill>
                  <a:srgbClr val="00B0F0"/>
                </a:solidFill>
                <a:latin typeface="Bradley Hand ITC" panose="03070402050302030203" pitchFamily="66" charset="0"/>
              </a:rPr>
              <a:t>Dina </a:t>
            </a:r>
            <a:r>
              <a:rPr lang="fi-FI" b="1" dirty="0">
                <a:solidFill>
                  <a:srgbClr val="00B0F0"/>
                </a:solidFill>
                <a:latin typeface="Bradley Hand ITC" panose="03070402050302030203" pitchFamily="66" charset="0"/>
              </a:rPr>
              <a:t>(Zoranova djevojka</a:t>
            </a:r>
            <a:r>
              <a:rPr lang="fi-FI" b="1" dirty="0" smtClean="0">
                <a:solidFill>
                  <a:srgbClr val="00B0F0"/>
                </a:solidFill>
                <a:latin typeface="Bradley Hand ITC" panose="03070402050302030203" pitchFamily="66" charset="0"/>
              </a:rPr>
              <a:t>)</a:t>
            </a:r>
            <a:endParaRPr lang="hr-BA" b="1" dirty="0" smtClean="0">
              <a:solidFill>
                <a:srgbClr val="00B0F0"/>
              </a:solidFill>
              <a:latin typeface="Bradley Hand ITC" panose="03070402050302030203" pitchFamily="66" charset="0"/>
            </a:endParaRPr>
          </a:p>
          <a:p>
            <a:pPr fontAlgn="auto">
              <a:spcAft>
                <a:spcPts val="0"/>
              </a:spcAft>
              <a:buFont typeface="Wingdings" panose="05000000000000000000" pitchFamily="2" charset="2"/>
              <a:buChar char="ü"/>
              <a:defRPr/>
            </a:pPr>
            <a:r>
              <a:rPr lang="fi-FI" b="1" dirty="0" smtClean="0">
                <a:solidFill>
                  <a:srgbClr val="00B0F0"/>
                </a:solidFill>
                <a:latin typeface="Bradley Hand ITC" panose="03070402050302030203" pitchFamily="66" charset="0"/>
              </a:rPr>
              <a:t>Baka</a:t>
            </a:r>
            <a:endParaRPr lang="hr-BA" b="1" dirty="0" smtClean="0">
              <a:solidFill>
                <a:srgbClr val="00B0F0"/>
              </a:solidFill>
              <a:latin typeface="Bradley Hand ITC" panose="03070402050302030203" pitchFamily="66" charset="0"/>
            </a:endParaRPr>
          </a:p>
          <a:p>
            <a:pPr fontAlgn="auto">
              <a:spcAft>
                <a:spcPts val="0"/>
              </a:spcAft>
              <a:buFont typeface="Wingdings" panose="05000000000000000000" pitchFamily="2" charset="2"/>
              <a:buChar char="ü"/>
              <a:defRPr/>
            </a:pPr>
            <a:r>
              <a:rPr lang="fi-FI" b="1" dirty="0" smtClean="0">
                <a:solidFill>
                  <a:srgbClr val="00B0F0"/>
                </a:solidFill>
                <a:latin typeface="Bradley Hand ITC" panose="03070402050302030203" pitchFamily="66" charset="0"/>
              </a:rPr>
              <a:t>slikar Kolarić</a:t>
            </a:r>
            <a:endParaRPr lang="hr-BA" b="1" dirty="0" smtClean="0">
              <a:solidFill>
                <a:srgbClr val="00B0F0"/>
              </a:solidFill>
              <a:latin typeface="Bradley Hand ITC" panose="03070402050302030203" pitchFamily="66" charset="0"/>
            </a:endParaRPr>
          </a:p>
          <a:p>
            <a:pPr fontAlgn="auto">
              <a:spcAft>
                <a:spcPts val="0"/>
              </a:spcAft>
              <a:buFont typeface="Wingdings" panose="05000000000000000000" pitchFamily="2" charset="2"/>
              <a:buChar char="ü"/>
              <a:defRPr/>
            </a:pPr>
            <a:r>
              <a:rPr lang="fi-FI" b="1" dirty="0" smtClean="0">
                <a:solidFill>
                  <a:srgbClr val="00B0F0"/>
                </a:solidFill>
                <a:latin typeface="Bradley Hand ITC" panose="03070402050302030203" pitchFamily="66" charset="0"/>
              </a:rPr>
              <a:t>Gribler</a:t>
            </a:r>
            <a:endParaRPr lang="hr-BA" b="1" dirty="0">
              <a:solidFill>
                <a:srgbClr val="00B0F0"/>
              </a:solidFill>
              <a:latin typeface="Bradley Hand ITC" panose="03070402050302030203" pitchFamily="66" charset="0"/>
            </a:endParaRPr>
          </a:p>
          <a:p>
            <a:pPr fontAlgn="auto">
              <a:spcAft>
                <a:spcPts val="0"/>
              </a:spcAft>
              <a:buFont typeface="Wingdings" panose="05000000000000000000" pitchFamily="2" charset="2"/>
              <a:buChar char="ü"/>
              <a:defRPr/>
            </a:pPr>
            <a:r>
              <a:rPr lang="fi-FI" b="1" dirty="0" smtClean="0">
                <a:solidFill>
                  <a:srgbClr val="00B0F0"/>
                </a:solidFill>
                <a:latin typeface="Bradley Hand ITC" panose="03070402050302030203" pitchFamily="66" charset="0"/>
              </a:rPr>
              <a:t>Zoranov otac</a:t>
            </a:r>
            <a:endParaRPr lang="hr-BA" b="1" dirty="0" smtClean="0">
              <a:solidFill>
                <a:srgbClr val="00B0F0"/>
              </a:solidFill>
              <a:latin typeface="Bradley Hand ITC" panose="03070402050302030203" pitchFamily="66" charset="0"/>
            </a:endParaRPr>
          </a:p>
          <a:p>
            <a:pPr fontAlgn="auto">
              <a:spcAft>
                <a:spcPts val="0"/>
              </a:spcAft>
              <a:buFont typeface="Wingdings" panose="05000000000000000000" pitchFamily="2" charset="2"/>
              <a:buChar char="ü"/>
              <a:defRPr/>
            </a:pPr>
            <a:r>
              <a:rPr lang="fi-FI" b="1" dirty="0" smtClean="0">
                <a:solidFill>
                  <a:srgbClr val="00B0F0"/>
                </a:solidFill>
                <a:latin typeface="Bradley Hand ITC" panose="03070402050302030203" pitchFamily="66" charset="0"/>
              </a:rPr>
              <a:t>Velečasni</a:t>
            </a:r>
            <a:endParaRPr lang="hr-BA" b="1" dirty="0" smtClean="0">
              <a:solidFill>
                <a:srgbClr val="00B0F0"/>
              </a:solidFill>
              <a:latin typeface="Bradley Hand ITC" panose="03070402050302030203" pitchFamily="66" charset="0"/>
            </a:endParaRPr>
          </a:p>
          <a:p>
            <a:pPr fontAlgn="auto">
              <a:spcAft>
                <a:spcPts val="0"/>
              </a:spcAft>
              <a:buFont typeface="Wingdings" panose="05000000000000000000" pitchFamily="2" charset="2"/>
              <a:buChar char="ü"/>
              <a:defRPr/>
            </a:pPr>
            <a:r>
              <a:rPr lang="fi-FI" b="1" dirty="0" smtClean="0">
                <a:solidFill>
                  <a:srgbClr val="00B0F0"/>
                </a:solidFill>
                <a:latin typeface="Bradley Hand ITC" panose="03070402050302030203" pitchFamily="66" charset="0"/>
              </a:rPr>
              <a:t>Ciprian</a:t>
            </a:r>
            <a:endParaRPr lang="hr-BA" b="1" dirty="0" smtClean="0">
              <a:solidFill>
                <a:srgbClr val="00B0F0"/>
              </a:solidFill>
              <a:latin typeface="Bradley Hand ITC" panose="03070402050302030203" pitchFamily="66" charset="0"/>
            </a:endParaRPr>
          </a:p>
          <a:p>
            <a:pPr fontAlgn="auto">
              <a:spcAft>
                <a:spcPts val="0"/>
              </a:spcAft>
              <a:buFont typeface="Wingdings" panose="05000000000000000000" pitchFamily="2" charset="2"/>
              <a:buChar char="ü"/>
              <a:defRPr/>
            </a:pPr>
            <a:r>
              <a:rPr lang="fi-FI" b="1" dirty="0" smtClean="0">
                <a:solidFill>
                  <a:srgbClr val="00B0F0"/>
                </a:solidFill>
                <a:latin typeface="Bradley Hand ITC" panose="03070402050302030203" pitchFamily="66" charset="0"/>
              </a:rPr>
              <a:t>Darko Perković</a:t>
            </a:r>
            <a:endParaRPr lang="hr-BA" b="1" dirty="0" smtClean="0">
              <a:solidFill>
                <a:srgbClr val="00B0F0"/>
              </a:solidFill>
              <a:latin typeface="Bradley Hand ITC" panose="03070402050302030203" pitchFamily="66" charset="0"/>
            </a:endParaRPr>
          </a:p>
          <a:p>
            <a:pPr fontAlgn="auto">
              <a:spcAft>
                <a:spcPts val="0"/>
              </a:spcAft>
              <a:buFont typeface="Wingdings" panose="05000000000000000000" pitchFamily="2" charset="2"/>
              <a:buChar char="ü"/>
              <a:defRPr/>
            </a:pPr>
            <a:r>
              <a:rPr lang="fi-FI" b="1" dirty="0" smtClean="0">
                <a:solidFill>
                  <a:srgbClr val="00B0F0"/>
                </a:solidFill>
                <a:latin typeface="Bradley Hand ITC" panose="03070402050302030203" pitchFamily="66" charset="0"/>
              </a:rPr>
              <a:t>doktor </a:t>
            </a:r>
            <a:r>
              <a:rPr lang="fi-FI" b="1" dirty="0">
                <a:solidFill>
                  <a:srgbClr val="00B0F0"/>
                </a:solidFill>
                <a:latin typeface="Bradley Hand ITC" panose="03070402050302030203" pitchFamily="66" charset="0"/>
              </a:rPr>
              <a:t>Kruškić</a:t>
            </a:r>
            <a:endParaRPr lang="en-GB" b="1" dirty="0">
              <a:solidFill>
                <a:srgbClr val="00B0F0"/>
              </a:solidFill>
              <a:latin typeface="Bradley Hand ITC" panose="03070402050302030203" pitchFamily="66" charset="0"/>
            </a:endParaRPr>
          </a:p>
        </p:txBody>
      </p:sp>
      <p:pic>
        <p:nvPicPr>
          <p:cNvPr id="1639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94400" y="0"/>
            <a:ext cx="1900238"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heel(1)">
                                      <p:cBhvr>
                                        <p:cTn id="10" dur="2000"/>
                                        <p:tgtEl>
                                          <p:spTgt spid="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1"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heel(1)">
                                      <p:cBhvr>
                                        <p:cTn id="18" dur="2000"/>
                                        <p:tgtEl>
                                          <p:spTgt spid="6">
                                            <p:txEl>
                                              <p:pRg st="1" end="1"/>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wheel(1)">
                                      <p:cBhvr>
                                        <p:cTn id="21" dur="2000"/>
                                        <p:tgtEl>
                                          <p:spTgt spid="6">
                                            <p:txEl>
                                              <p:pRg st="2" end="2"/>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wheel(1)">
                                      <p:cBhvr>
                                        <p:cTn id="24" dur="2000"/>
                                        <p:tgtEl>
                                          <p:spTgt spid="6">
                                            <p:txEl>
                                              <p:pRg st="3" end="3"/>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heel(1)">
                                      <p:cBhvr>
                                        <p:cTn id="27" dur="2000"/>
                                        <p:tgtEl>
                                          <p:spTgt spid="6">
                                            <p:txEl>
                                              <p:pRg st="4" end="4"/>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wheel(1)">
                                      <p:cBhvr>
                                        <p:cTn id="30" dur="2000"/>
                                        <p:tgtEl>
                                          <p:spTgt spid="6">
                                            <p:txEl>
                                              <p:pRg st="5" end="5"/>
                                            </p:txEl>
                                          </p:spTgt>
                                        </p:tgtEl>
                                      </p:cBhvr>
                                    </p:animEffect>
                                  </p:childTnLst>
                                </p:cTn>
                              </p:par>
                              <p:par>
                                <p:cTn id="31" presetID="21" presetClass="entr" presetSubtype="1"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wheel(1)">
                                      <p:cBhvr>
                                        <p:cTn id="33" dur="2000"/>
                                        <p:tgtEl>
                                          <p:spTgt spid="6">
                                            <p:txEl>
                                              <p:pRg st="6" end="6"/>
                                            </p:txEl>
                                          </p:spTgt>
                                        </p:tgtEl>
                                      </p:cBhvr>
                                    </p:animEffect>
                                  </p:childTnLst>
                                </p:cTn>
                              </p:par>
                              <p:par>
                                <p:cTn id="34" presetID="21" presetClass="entr" presetSubtype="1" fill="hold" nodeType="with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wheel(1)">
                                      <p:cBhvr>
                                        <p:cTn id="36" dur="2000"/>
                                        <p:tgtEl>
                                          <p:spTgt spid="6">
                                            <p:txEl>
                                              <p:pRg st="7" end="7"/>
                                            </p:txEl>
                                          </p:spTgt>
                                        </p:tgtEl>
                                      </p:cBhvr>
                                    </p:animEffect>
                                  </p:childTnLst>
                                </p:cTn>
                              </p:par>
                              <p:par>
                                <p:cTn id="37" presetID="21" presetClass="entr" presetSubtype="1"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wheel(1)">
                                      <p:cBhvr>
                                        <p:cTn id="39" dur="2000"/>
                                        <p:tgtEl>
                                          <p:spTgt spid="6">
                                            <p:txEl>
                                              <p:pRg st="8" end="8"/>
                                            </p:txEl>
                                          </p:spTgt>
                                        </p:tgtEl>
                                      </p:cBhvr>
                                    </p:animEffect>
                                  </p:childTnLst>
                                </p:cTn>
                              </p:par>
                              <p:par>
                                <p:cTn id="40" presetID="21" presetClass="entr" presetSubtype="1" fill="hold" nodeType="with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wheel(1)">
                                      <p:cBhvr>
                                        <p:cTn id="42" dur="2000"/>
                                        <p:tgtEl>
                                          <p:spTgt spid="6">
                                            <p:txEl>
                                              <p:pRg st="9" end="9"/>
                                            </p:txEl>
                                          </p:spTgt>
                                        </p:tgtEl>
                                      </p:cBhvr>
                                    </p:animEffect>
                                  </p:childTnLst>
                                </p:cTn>
                              </p:par>
                              <p:par>
                                <p:cTn id="43" presetID="21" presetClass="entr" presetSubtype="1" fill="hold" nodeType="with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animEffect transition="in" filter="wheel(1)">
                                      <p:cBhvr>
                                        <p:cTn id="45" dur="2000"/>
                                        <p:tgtEl>
                                          <p:spTgt spid="6">
                                            <p:txEl>
                                              <p:pRg st="10" end="10"/>
                                            </p:txEl>
                                          </p:spTgt>
                                        </p:tgtEl>
                                      </p:cBhvr>
                                    </p:animEffect>
                                  </p:childTnLst>
                                </p:cTn>
                              </p:par>
                              <p:par>
                                <p:cTn id="46" presetID="21" presetClass="entr" presetSubtype="1" fill="hold" nodeType="withEffect">
                                  <p:stCondLst>
                                    <p:cond delay="0"/>
                                  </p:stCondLst>
                                  <p:childTnLst>
                                    <p:set>
                                      <p:cBhvr>
                                        <p:cTn id="47" dur="1" fill="hold">
                                          <p:stCondLst>
                                            <p:cond delay="0"/>
                                          </p:stCondLst>
                                        </p:cTn>
                                        <p:tgtEl>
                                          <p:spTgt spid="6">
                                            <p:txEl>
                                              <p:pRg st="11" end="11"/>
                                            </p:txEl>
                                          </p:spTgt>
                                        </p:tgtEl>
                                        <p:attrNameLst>
                                          <p:attrName>style.visibility</p:attrName>
                                        </p:attrNameLst>
                                      </p:cBhvr>
                                      <p:to>
                                        <p:strVal val="visible"/>
                                      </p:to>
                                    </p:set>
                                    <p:animEffect transition="in" filter="wheel(1)">
                                      <p:cBhvr>
                                        <p:cTn id="48" dur="20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468</TotalTime>
  <Words>1948</Words>
  <Application>Microsoft Office PowerPoint</Application>
  <PresentationFormat>Custom</PresentationFormat>
  <Paragraphs>105</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Century Gothic</vt:lpstr>
      <vt:lpstr>Arial</vt:lpstr>
      <vt:lpstr>Calibri</vt:lpstr>
      <vt:lpstr>Algerian</vt:lpstr>
      <vt:lpstr>Baskerville Old Face</vt:lpstr>
      <vt:lpstr>Times New Roman</vt:lpstr>
      <vt:lpstr>Arabic Typesetting</vt:lpstr>
      <vt:lpstr>Bradley Hand ITC</vt:lpstr>
      <vt:lpstr>Wingdings</vt:lpstr>
      <vt:lpstr>Vapor Trail</vt:lpstr>
      <vt:lpstr>Večernji akt</vt:lpstr>
      <vt:lpstr>Pavao pavličić</vt:lpstr>
      <vt:lpstr>PowerPoint Presentation</vt:lpstr>
      <vt:lpstr>PowerPoint Presentation</vt:lpstr>
      <vt:lpstr>Mala tipologija hrvatske moderne lirike</vt:lpstr>
      <vt:lpstr>PowerPoint Presentation</vt:lpstr>
      <vt:lpstr>Sada započinje tvoj radni zadatak:</vt:lpstr>
      <vt:lpstr>VEČERNJI AKT</vt:lpstr>
      <vt:lpstr>Večernji akt</vt:lpstr>
      <vt:lpstr>                               Kratki sadržaj</vt:lpstr>
      <vt:lpstr>PowerPoint Presentation</vt:lpstr>
      <vt:lpstr>PowerPoint Presentation</vt:lpstr>
      <vt:lpstr>Zadatak:</vt:lpstr>
      <vt:lpstr>MIHOVIL</vt:lpstr>
      <vt:lpstr>PowerPoint Presentation</vt:lpstr>
      <vt:lpstr>Zadatak:</vt:lpstr>
      <vt:lpstr>Bartol Mihetec</vt:lpstr>
      <vt:lpstr>PowerPoint Presentation</vt:lpstr>
      <vt:lpstr>Zadatak:</vt:lpstr>
      <vt:lpstr>Umjetnost i povijest u Večernjem aktu</vt:lpstr>
      <vt:lpstr>Zadatak:</vt:lpstr>
      <vt:lpstr>Još poneki zadatak:</vt:lpstr>
      <vt:lpstr>I za kraj...</vt:lpstr>
      <vt:lpstr>PowerPoint Presentation</vt:lpstr>
      <vt:lpstr>Umjetnost je falsifikat svijeta. Umjetnost jest definiranje stvari, a ne njihovo kopiranje. Ona nije objektivna slika svijeta, ni subjektivna slika objektivnog. Ona je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Večernji akt</dc:title>
  <dc:creator>Jouko Kakko</dc:creator>
  <cp:lastModifiedBy>Aspire7730</cp:lastModifiedBy>
  <cp:revision>49</cp:revision>
  <dcterms:created xsi:type="dcterms:W3CDTF">2015-03-15T13:46:54Z</dcterms:created>
  <dcterms:modified xsi:type="dcterms:W3CDTF">2018-12-29T07:33:24Z</dcterms:modified>
</cp:coreProperties>
</file>